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3.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theme/theme4.xml" ContentType="application/vnd.openxmlformats-officedocument.theme+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theme/theme5.xml" ContentType="application/vnd.openxmlformats-officedocument.theme+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theme/theme6.xml" ContentType="application/vnd.openxmlformats-officedocument.theme+xml"/>
  <Override PartName="/ppt/slideLayouts/slideLayout84.xml" ContentType="application/vnd.openxmlformats-officedocument.presentationml.slideLayout+xml"/>
  <Override PartName="/ppt/theme/theme7.xml" ContentType="application/vnd.openxmlformats-officedocument.theme+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media/image131.jpg" ContentType="image/jpg"/>
  <Override PartName="/ppt/notesSlides/notesSlide33.xml" ContentType="application/vnd.openxmlformats-officedocument.presentationml.notesSlide+xml"/>
  <Override PartName="/ppt/media/image132.jpg" ContentType="image/jpg"/>
  <Override PartName="/ppt/notesSlides/notesSlide34.xml" ContentType="application/vnd.openxmlformats-officedocument.presentationml.notesSlide+xml"/>
  <Override PartName="/ppt/media/image133.jpg" ContentType="image/jpg"/>
  <Override PartName="/ppt/notesSlides/notesSlide35.xml" ContentType="application/vnd.openxmlformats-officedocument.presentationml.notesSlide+xml"/>
  <Override PartName="/ppt/notesSlides/notesSlide36.xml" ContentType="application/vnd.openxmlformats-officedocument.presentationml.notesSlide+xml"/>
  <Override PartName="/ppt/media/image134.jpg" ContentType="image/jpg"/>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2"/>
    <p:sldMasterId id="2147483795" r:id="rId3"/>
    <p:sldMasterId id="2147483818" r:id="rId4"/>
    <p:sldMasterId id="2147483841" r:id="rId5"/>
    <p:sldMasterId id="2147483864" r:id="rId6"/>
    <p:sldMasterId id="2147483881" r:id="rId7"/>
    <p:sldMasterId id="2147483891" r:id="rId8"/>
    <p:sldMasterId id="2147483893" r:id="rId9"/>
  </p:sldMasterIdLst>
  <p:notesMasterIdLst>
    <p:notesMasterId r:id="rId105"/>
  </p:notesMasterIdLst>
  <p:sldIdLst>
    <p:sldId id="2147479131" r:id="rId10"/>
    <p:sldId id="2147479026" r:id="rId11"/>
    <p:sldId id="2147479027" r:id="rId12"/>
    <p:sldId id="2147479222" r:id="rId13"/>
    <p:sldId id="2147479277" r:id="rId14"/>
    <p:sldId id="2147479283" r:id="rId15"/>
    <p:sldId id="2147479133" r:id="rId16"/>
    <p:sldId id="2147479031" r:id="rId17"/>
    <p:sldId id="2147479032" r:id="rId18"/>
    <p:sldId id="2489" r:id="rId19"/>
    <p:sldId id="2147479113" r:id="rId20"/>
    <p:sldId id="2147479284" r:id="rId21"/>
    <p:sldId id="2147479278" r:id="rId22"/>
    <p:sldId id="2147479337" r:id="rId23"/>
    <p:sldId id="2147479155" r:id="rId24"/>
    <p:sldId id="2147479085" r:id="rId25"/>
    <p:sldId id="2147479039" r:id="rId26"/>
    <p:sldId id="2147479291" r:id="rId27"/>
    <p:sldId id="2147479071" r:id="rId28"/>
    <p:sldId id="2147479294" r:id="rId29"/>
    <p:sldId id="266" r:id="rId30"/>
    <p:sldId id="2147479073" r:id="rId31"/>
    <p:sldId id="2147479154" r:id="rId32"/>
    <p:sldId id="2147479292" r:id="rId33"/>
    <p:sldId id="389" r:id="rId34"/>
    <p:sldId id="2147479123" r:id="rId35"/>
    <p:sldId id="2147479041" r:id="rId36"/>
    <p:sldId id="284" r:id="rId37"/>
    <p:sldId id="2147479065" r:id="rId38"/>
    <p:sldId id="358" r:id="rId39"/>
    <p:sldId id="1323" r:id="rId40"/>
    <p:sldId id="2147479293" r:id="rId41"/>
    <p:sldId id="2147479290" r:id="rId42"/>
    <p:sldId id="2147479338" r:id="rId43"/>
    <p:sldId id="2147479339" r:id="rId44"/>
    <p:sldId id="2147479285" r:id="rId45"/>
    <p:sldId id="2147479164" r:id="rId46"/>
    <p:sldId id="2147478930" r:id="rId47"/>
    <p:sldId id="2147479075" r:id="rId48"/>
    <p:sldId id="2147479340" r:id="rId49"/>
    <p:sldId id="2147479229" r:id="rId50"/>
    <p:sldId id="2147479272" r:id="rId51"/>
    <p:sldId id="283" r:id="rId52"/>
    <p:sldId id="2147479270" r:id="rId53"/>
    <p:sldId id="2147479196" r:id="rId54"/>
    <p:sldId id="2147479198" r:id="rId55"/>
    <p:sldId id="2147479096" r:id="rId56"/>
    <p:sldId id="2147479286" r:id="rId57"/>
    <p:sldId id="2147478986" r:id="rId58"/>
    <p:sldId id="2147478943" r:id="rId59"/>
    <p:sldId id="20144" r:id="rId60"/>
    <p:sldId id="2147479287" r:id="rId61"/>
    <p:sldId id="2147479127" r:id="rId62"/>
    <p:sldId id="2147479302" r:id="rId63"/>
    <p:sldId id="2147479201" r:id="rId64"/>
    <p:sldId id="2147479124" r:id="rId65"/>
    <p:sldId id="2147479125" r:id="rId66"/>
    <p:sldId id="2147479175" r:id="rId67"/>
    <p:sldId id="2147479177" r:id="rId68"/>
    <p:sldId id="295" r:id="rId69"/>
    <p:sldId id="2147479179" r:id="rId70"/>
    <p:sldId id="2147479181" r:id="rId71"/>
    <p:sldId id="2147479180" r:id="rId72"/>
    <p:sldId id="2147479129" r:id="rId73"/>
    <p:sldId id="2147479282" r:id="rId74"/>
    <p:sldId id="2147479182" r:id="rId75"/>
    <p:sldId id="2147479235" r:id="rId76"/>
    <p:sldId id="2147479183" r:id="rId77"/>
    <p:sldId id="4065" r:id="rId78"/>
    <p:sldId id="2147479317" r:id="rId79"/>
    <p:sldId id="2147479321" r:id="rId80"/>
    <p:sldId id="2147479327" r:id="rId81"/>
    <p:sldId id="2147479328" r:id="rId82"/>
    <p:sldId id="2147479330" r:id="rId83"/>
    <p:sldId id="2147479331" r:id="rId84"/>
    <p:sldId id="269" r:id="rId85"/>
    <p:sldId id="2147479336" r:id="rId86"/>
    <p:sldId id="2147479238" r:id="rId87"/>
    <p:sldId id="258" r:id="rId88"/>
    <p:sldId id="2147479262" r:id="rId89"/>
    <p:sldId id="259" r:id="rId90"/>
    <p:sldId id="260" r:id="rId91"/>
    <p:sldId id="2147479261" r:id="rId92"/>
    <p:sldId id="261" r:id="rId93"/>
    <p:sldId id="2147479239" r:id="rId94"/>
    <p:sldId id="2147479240" r:id="rId95"/>
    <p:sldId id="2147479241" r:id="rId96"/>
    <p:sldId id="2147479242" r:id="rId97"/>
    <p:sldId id="2147479243" r:id="rId98"/>
    <p:sldId id="2147479244" r:id="rId99"/>
    <p:sldId id="2147479245" r:id="rId100"/>
    <p:sldId id="2147479247" r:id="rId101"/>
    <p:sldId id="2147479248" r:id="rId102"/>
    <p:sldId id="2147479249" r:id="rId103"/>
    <p:sldId id="2147479246" r:id="rId10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0D1E7"/>
    <a:srgbClr val="343433"/>
    <a:srgbClr val="7D9295"/>
    <a:srgbClr val="8FA8AA"/>
    <a:srgbClr val="8F8F8D"/>
    <a:srgbClr val="E72429"/>
    <a:srgbClr val="C8D8FF"/>
    <a:srgbClr val="EBEBEB"/>
    <a:srgbClr val="919EB8"/>
    <a:srgbClr val="8C98B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3824"/>
    <p:restoredTop sz="94630"/>
  </p:normalViewPr>
  <p:slideViewPr>
    <p:cSldViewPr snapToGrid="0">
      <p:cViewPr varScale="1">
        <p:scale>
          <a:sx n="108" d="100"/>
          <a:sy n="108" d="100"/>
        </p:scale>
        <p:origin x="304" y="200"/>
      </p:cViewPr>
      <p:guideLst/>
    </p:cSldViewPr>
  </p:slideViewPr>
  <p:notesTextViewPr>
    <p:cViewPr>
      <p:scale>
        <a:sx n="1" d="1"/>
        <a:sy n="1" d="1"/>
      </p:scale>
      <p:origin x="0" y="0"/>
    </p:cViewPr>
  </p:notesTextViewPr>
  <p:sorterViewPr>
    <p:cViewPr>
      <p:scale>
        <a:sx n="1" d="1"/>
        <a:sy n="1" d="1"/>
      </p:scale>
      <p:origin x="0" y="0"/>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7.xml"/><Relationship Id="rId21" Type="http://schemas.openxmlformats.org/officeDocument/2006/relationships/slide" Target="slides/slide12.xml"/><Relationship Id="rId42" Type="http://schemas.openxmlformats.org/officeDocument/2006/relationships/slide" Target="slides/slide33.xml"/><Relationship Id="rId47" Type="http://schemas.openxmlformats.org/officeDocument/2006/relationships/slide" Target="slides/slide38.xml"/><Relationship Id="rId63" Type="http://schemas.openxmlformats.org/officeDocument/2006/relationships/slide" Target="slides/slide54.xml"/><Relationship Id="rId68" Type="http://schemas.openxmlformats.org/officeDocument/2006/relationships/slide" Target="slides/slide59.xml"/><Relationship Id="rId84" Type="http://schemas.openxmlformats.org/officeDocument/2006/relationships/slide" Target="slides/slide75.xml"/><Relationship Id="rId89" Type="http://schemas.openxmlformats.org/officeDocument/2006/relationships/slide" Target="slides/slide80.xml"/><Relationship Id="rId16" Type="http://schemas.openxmlformats.org/officeDocument/2006/relationships/slide" Target="slides/slide7.xml"/><Relationship Id="rId107" Type="http://schemas.openxmlformats.org/officeDocument/2006/relationships/viewProps" Target="viewProps.xml"/><Relationship Id="rId11" Type="http://schemas.openxmlformats.org/officeDocument/2006/relationships/slide" Target="slides/slide2.xml"/><Relationship Id="rId32" Type="http://schemas.openxmlformats.org/officeDocument/2006/relationships/slide" Target="slides/slide23.xml"/><Relationship Id="rId37" Type="http://schemas.openxmlformats.org/officeDocument/2006/relationships/slide" Target="slides/slide28.xml"/><Relationship Id="rId53" Type="http://schemas.openxmlformats.org/officeDocument/2006/relationships/slide" Target="slides/slide44.xml"/><Relationship Id="rId58" Type="http://schemas.openxmlformats.org/officeDocument/2006/relationships/slide" Target="slides/slide49.xml"/><Relationship Id="rId74" Type="http://schemas.openxmlformats.org/officeDocument/2006/relationships/slide" Target="slides/slide65.xml"/><Relationship Id="rId79" Type="http://schemas.openxmlformats.org/officeDocument/2006/relationships/slide" Target="slides/slide70.xml"/><Relationship Id="rId102" Type="http://schemas.openxmlformats.org/officeDocument/2006/relationships/slide" Target="slides/slide93.xml"/><Relationship Id="rId5" Type="http://schemas.openxmlformats.org/officeDocument/2006/relationships/slideMaster" Target="slideMasters/slideMaster4.xml"/><Relationship Id="rId90" Type="http://schemas.openxmlformats.org/officeDocument/2006/relationships/slide" Target="slides/slide81.xml"/><Relationship Id="rId95" Type="http://schemas.openxmlformats.org/officeDocument/2006/relationships/slide" Target="slides/slide86.xml"/><Relationship Id="rId22" Type="http://schemas.openxmlformats.org/officeDocument/2006/relationships/slide" Target="slides/slide13.xml"/><Relationship Id="rId27" Type="http://schemas.openxmlformats.org/officeDocument/2006/relationships/slide" Target="slides/slide18.xml"/><Relationship Id="rId43" Type="http://schemas.openxmlformats.org/officeDocument/2006/relationships/slide" Target="slides/slide34.xml"/><Relationship Id="rId48" Type="http://schemas.openxmlformats.org/officeDocument/2006/relationships/slide" Target="slides/slide39.xml"/><Relationship Id="rId64" Type="http://schemas.openxmlformats.org/officeDocument/2006/relationships/slide" Target="slides/slide55.xml"/><Relationship Id="rId69" Type="http://schemas.openxmlformats.org/officeDocument/2006/relationships/slide" Target="slides/slide60.xml"/><Relationship Id="rId80" Type="http://schemas.openxmlformats.org/officeDocument/2006/relationships/slide" Target="slides/slide71.xml"/><Relationship Id="rId85" Type="http://schemas.openxmlformats.org/officeDocument/2006/relationships/slide" Target="slides/slide76.xml"/><Relationship Id="rId12" Type="http://schemas.openxmlformats.org/officeDocument/2006/relationships/slide" Target="slides/slide3.xml"/><Relationship Id="rId17" Type="http://schemas.openxmlformats.org/officeDocument/2006/relationships/slide" Target="slides/slide8.xml"/><Relationship Id="rId33" Type="http://schemas.openxmlformats.org/officeDocument/2006/relationships/slide" Target="slides/slide24.xml"/><Relationship Id="rId38" Type="http://schemas.openxmlformats.org/officeDocument/2006/relationships/slide" Target="slides/slide29.xml"/><Relationship Id="rId59" Type="http://schemas.openxmlformats.org/officeDocument/2006/relationships/slide" Target="slides/slide50.xml"/><Relationship Id="rId103" Type="http://schemas.openxmlformats.org/officeDocument/2006/relationships/slide" Target="slides/slide94.xml"/><Relationship Id="rId108" Type="http://schemas.openxmlformats.org/officeDocument/2006/relationships/theme" Target="theme/theme1.xml"/><Relationship Id="rId54" Type="http://schemas.openxmlformats.org/officeDocument/2006/relationships/slide" Target="slides/slide45.xml"/><Relationship Id="rId70" Type="http://schemas.openxmlformats.org/officeDocument/2006/relationships/slide" Target="slides/slide61.xml"/><Relationship Id="rId75" Type="http://schemas.openxmlformats.org/officeDocument/2006/relationships/slide" Target="slides/slide66.xml"/><Relationship Id="rId91" Type="http://schemas.openxmlformats.org/officeDocument/2006/relationships/slide" Target="slides/slide82.xml"/><Relationship Id="rId96" Type="http://schemas.openxmlformats.org/officeDocument/2006/relationships/slide" Target="slides/slide87.xml"/><Relationship Id="rId1" Type="http://schemas.openxmlformats.org/officeDocument/2006/relationships/customXml" Target="../customXml/item1.xml"/><Relationship Id="rId6" Type="http://schemas.openxmlformats.org/officeDocument/2006/relationships/slideMaster" Target="slideMasters/slideMaster5.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slide" Target="slides/slide40.xml"/><Relationship Id="rId57" Type="http://schemas.openxmlformats.org/officeDocument/2006/relationships/slide" Target="slides/slide48.xml"/><Relationship Id="rId106" Type="http://schemas.openxmlformats.org/officeDocument/2006/relationships/presProps" Target="presProps.xml"/><Relationship Id="rId10" Type="http://schemas.openxmlformats.org/officeDocument/2006/relationships/slide" Target="slides/slide1.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slide" Target="slides/slide43.xml"/><Relationship Id="rId60" Type="http://schemas.openxmlformats.org/officeDocument/2006/relationships/slide" Target="slides/slide51.xml"/><Relationship Id="rId65" Type="http://schemas.openxmlformats.org/officeDocument/2006/relationships/slide" Target="slides/slide56.xml"/><Relationship Id="rId73" Type="http://schemas.openxmlformats.org/officeDocument/2006/relationships/slide" Target="slides/slide64.xml"/><Relationship Id="rId78" Type="http://schemas.openxmlformats.org/officeDocument/2006/relationships/slide" Target="slides/slide69.xml"/><Relationship Id="rId81" Type="http://schemas.openxmlformats.org/officeDocument/2006/relationships/slide" Target="slides/slide72.xml"/><Relationship Id="rId86" Type="http://schemas.openxmlformats.org/officeDocument/2006/relationships/slide" Target="slides/slide77.xml"/><Relationship Id="rId94" Type="http://schemas.openxmlformats.org/officeDocument/2006/relationships/slide" Target="slides/slide85.xml"/><Relationship Id="rId99" Type="http://schemas.openxmlformats.org/officeDocument/2006/relationships/slide" Target="slides/slide90.xml"/><Relationship Id="rId101" Type="http://schemas.openxmlformats.org/officeDocument/2006/relationships/slide" Target="slides/slide92.xml"/><Relationship Id="rId4" Type="http://schemas.openxmlformats.org/officeDocument/2006/relationships/slideMaster" Target="slideMasters/slideMaster3.xml"/><Relationship Id="rId9" Type="http://schemas.openxmlformats.org/officeDocument/2006/relationships/slideMaster" Target="slideMasters/slideMaster8.xml"/><Relationship Id="rId13" Type="http://schemas.openxmlformats.org/officeDocument/2006/relationships/slide" Target="slides/slide4.xml"/><Relationship Id="rId18" Type="http://schemas.openxmlformats.org/officeDocument/2006/relationships/slide" Target="slides/slide9.xml"/><Relationship Id="rId39" Type="http://schemas.openxmlformats.org/officeDocument/2006/relationships/slide" Target="slides/slide30.xml"/><Relationship Id="rId109" Type="http://schemas.openxmlformats.org/officeDocument/2006/relationships/tableStyles" Target="tableStyles.xml"/><Relationship Id="rId34" Type="http://schemas.openxmlformats.org/officeDocument/2006/relationships/slide" Target="slides/slide25.xml"/><Relationship Id="rId50" Type="http://schemas.openxmlformats.org/officeDocument/2006/relationships/slide" Target="slides/slide41.xml"/><Relationship Id="rId55" Type="http://schemas.openxmlformats.org/officeDocument/2006/relationships/slide" Target="slides/slide46.xml"/><Relationship Id="rId76" Type="http://schemas.openxmlformats.org/officeDocument/2006/relationships/slide" Target="slides/slide67.xml"/><Relationship Id="rId97" Type="http://schemas.openxmlformats.org/officeDocument/2006/relationships/slide" Target="slides/slide88.xml"/><Relationship Id="rId104" Type="http://schemas.openxmlformats.org/officeDocument/2006/relationships/slide" Target="slides/slide95.xml"/><Relationship Id="rId7" Type="http://schemas.openxmlformats.org/officeDocument/2006/relationships/slideMaster" Target="slideMasters/slideMaster6.xml"/><Relationship Id="rId71" Type="http://schemas.openxmlformats.org/officeDocument/2006/relationships/slide" Target="slides/slide62.xml"/><Relationship Id="rId92" Type="http://schemas.openxmlformats.org/officeDocument/2006/relationships/slide" Target="slides/slide83.xml"/><Relationship Id="rId2" Type="http://schemas.openxmlformats.org/officeDocument/2006/relationships/slideMaster" Target="slideMasters/slideMaster1.xml"/><Relationship Id="rId29" Type="http://schemas.openxmlformats.org/officeDocument/2006/relationships/slide" Target="slides/slide20.xml"/><Relationship Id="rId24" Type="http://schemas.openxmlformats.org/officeDocument/2006/relationships/slide" Target="slides/slide15.xml"/><Relationship Id="rId40" Type="http://schemas.openxmlformats.org/officeDocument/2006/relationships/slide" Target="slides/slide31.xml"/><Relationship Id="rId45" Type="http://schemas.openxmlformats.org/officeDocument/2006/relationships/slide" Target="slides/slide36.xml"/><Relationship Id="rId66" Type="http://schemas.openxmlformats.org/officeDocument/2006/relationships/slide" Target="slides/slide57.xml"/><Relationship Id="rId87" Type="http://schemas.openxmlformats.org/officeDocument/2006/relationships/slide" Target="slides/slide78.xml"/><Relationship Id="rId61" Type="http://schemas.openxmlformats.org/officeDocument/2006/relationships/slide" Target="slides/slide52.xml"/><Relationship Id="rId82" Type="http://schemas.openxmlformats.org/officeDocument/2006/relationships/slide" Target="slides/slide73.xml"/><Relationship Id="rId19" Type="http://schemas.openxmlformats.org/officeDocument/2006/relationships/slide" Target="slides/slide10.xml"/><Relationship Id="rId14" Type="http://schemas.openxmlformats.org/officeDocument/2006/relationships/slide" Target="slides/slide5.xml"/><Relationship Id="rId30" Type="http://schemas.openxmlformats.org/officeDocument/2006/relationships/slide" Target="slides/slide21.xml"/><Relationship Id="rId35" Type="http://schemas.openxmlformats.org/officeDocument/2006/relationships/slide" Target="slides/slide26.xml"/><Relationship Id="rId56" Type="http://schemas.openxmlformats.org/officeDocument/2006/relationships/slide" Target="slides/slide47.xml"/><Relationship Id="rId77" Type="http://schemas.openxmlformats.org/officeDocument/2006/relationships/slide" Target="slides/slide68.xml"/><Relationship Id="rId100" Type="http://schemas.openxmlformats.org/officeDocument/2006/relationships/slide" Target="slides/slide91.xml"/><Relationship Id="rId105" Type="http://schemas.openxmlformats.org/officeDocument/2006/relationships/notesMaster" Target="notesMasters/notesMaster1.xml"/><Relationship Id="rId8" Type="http://schemas.openxmlformats.org/officeDocument/2006/relationships/slideMaster" Target="slideMasters/slideMaster7.xml"/><Relationship Id="rId51" Type="http://schemas.openxmlformats.org/officeDocument/2006/relationships/slide" Target="slides/slide42.xml"/><Relationship Id="rId72" Type="http://schemas.openxmlformats.org/officeDocument/2006/relationships/slide" Target="slides/slide63.xml"/><Relationship Id="rId93" Type="http://schemas.openxmlformats.org/officeDocument/2006/relationships/slide" Target="slides/slide84.xml"/><Relationship Id="rId98" Type="http://schemas.openxmlformats.org/officeDocument/2006/relationships/slide" Target="slides/slide89.xml"/><Relationship Id="rId3" Type="http://schemas.openxmlformats.org/officeDocument/2006/relationships/slideMaster" Target="slideMasters/slideMaster2.xml"/><Relationship Id="rId25" Type="http://schemas.openxmlformats.org/officeDocument/2006/relationships/slide" Target="slides/slide16.xml"/><Relationship Id="rId46" Type="http://schemas.openxmlformats.org/officeDocument/2006/relationships/slide" Target="slides/slide37.xml"/><Relationship Id="rId67" Type="http://schemas.openxmlformats.org/officeDocument/2006/relationships/slide" Target="slides/slide58.xml"/><Relationship Id="rId20" Type="http://schemas.openxmlformats.org/officeDocument/2006/relationships/slide" Target="slides/slide11.xml"/><Relationship Id="rId41" Type="http://schemas.openxmlformats.org/officeDocument/2006/relationships/slide" Target="slides/slide32.xml"/><Relationship Id="rId62" Type="http://schemas.openxmlformats.org/officeDocument/2006/relationships/slide" Target="slides/slide53.xml"/><Relationship Id="rId83" Type="http://schemas.openxmlformats.org/officeDocument/2006/relationships/slide" Target="slides/slide74.xml"/><Relationship Id="rId88" Type="http://schemas.openxmlformats.org/officeDocument/2006/relationships/slide" Target="slides/slide7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B3E452-2180-9F4D-AC86-3EF621D2FA6B}" type="datetimeFigureOut">
              <a:rPr lang="en-US" smtClean="0"/>
              <a:t>5/14/26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0249C7-7511-5A49-9658-D5B086A422C1}" type="slidenum">
              <a:rPr lang="en-US" smtClean="0"/>
              <a:t>‹#›</a:t>
            </a:fld>
            <a:endParaRPr lang="en-US"/>
          </a:p>
        </p:txBody>
      </p:sp>
    </p:spTree>
    <p:extLst>
      <p:ext uri="{BB962C8B-B14F-4D97-AF65-F5344CB8AC3E}">
        <p14:creationId xmlns:p14="http://schemas.microsoft.com/office/powerpoint/2010/main" val="2205866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lbourouiba.mit.edu/sites/default/files/documents/14BourouibaBush-sneezecloudJFM_corrected.pdf"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20249C7-7511-5A49-9658-D5B086A422C1}" type="slidenum">
              <a:rPr lang="en-US" smtClean="0"/>
              <a:t>1</a:t>
            </a:fld>
            <a:endParaRPr lang="en-US"/>
          </a:p>
        </p:txBody>
      </p:sp>
    </p:spTree>
    <p:extLst>
      <p:ext uri="{BB962C8B-B14F-4D97-AF65-F5344CB8AC3E}">
        <p14:creationId xmlns:p14="http://schemas.microsoft.com/office/powerpoint/2010/main" val="28502478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20249C7-7511-5A49-9658-D5B086A422C1}" type="slidenum">
              <a:rPr lang="en-US" smtClean="0"/>
              <a:t>2</a:t>
            </a:fld>
            <a:endParaRPr lang="en-US"/>
          </a:p>
        </p:txBody>
      </p:sp>
    </p:spTree>
    <p:extLst>
      <p:ext uri="{BB962C8B-B14F-4D97-AF65-F5344CB8AC3E}">
        <p14:creationId xmlns:p14="http://schemas.microsoft.com/office/powerpoint/2010/main" val="23084645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20249C7-7511-5A49-9658-D5B086A422C1}" type="slidenum">
              <a:rPr lang="en-US" smtClean="0"/>
              <a:t>3</a:t>
            </a:fld>
            <a:endParaRPr lang="en-US"/>
          </a:p>
        </p:txBody>
      </p:sp>
    </p:spTree>
    <p:extLst>
      <p:ext uri="{BB962C8B-B14F-4D97-AF65-F5344CB8AC3E}">
        <p14:creationId xmlns:p14="http://schemas.microsoft.com/office/powerpoint/2010/main" val="14229297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001E43-795F-0E69-3B66-9D3EE2D517E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41A4EF-7299-6324-9A3C-89FC5A2AF443}"/>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9003EC6-ACAE-8687-2272-62C7AADFE84E}"/>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Georgi</a:t>
            </a:r>
          </a:p>
          <a:p>
            <a:endParaRPr lang="en-US" dirty="0"/>
          </a:p>
        </p:txBody>
      </p:sp>
      <p:sp>
        <p:nvSpPr>
          <p:cNvPr id="4" name="Slide Number Placeholder 3">
            <a:extLst>
              <a:ext uri="{FF2B5EF4-FFF2-40B4-BE49-F238E27FC236}">
                <a16:creationId xmlns:a16="http://schemas.microsoft.com/office/drawing/2014/main" id="{E3EE59E0-04B3-29B4-CF4D-ED79CD0932D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10D06A6-D910-4DC4-A1BF-16988E8628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00360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9B37B4-A6F9-53CB-1918-9A838FC0A72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59ED5C-2661-E9BA-C9E0-4847E8374F5E}"/>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E1DDE7DB-A48A-E6D6-57A9-E2FB49C590B3}"/>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Georgi</a:t>
            </a:r>
          </a:p>
          <a:p>
            <a:endParaRPr lang="en-US" dirty="0"/>
          </a:p>
        </p:txBody>
      </p:sp>
      <p:sp>
        <p:nvSpPr>
          <p:cNvPr id="4" name="Slide Number Placeholder 3">
            <a:extLst>
              <a:ext uri="{FF2B5EF4-FFF2-40B4-BE49-F238E27FC236}">
                <a16:creationId xmlns:a16="http://schemas.microsoft.com/office/drawing/2014/main" id="{3B1E018C-20A4-82F5-23A3-1CD305F2B3B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10D06A6-D910-4DC4-A1BF-16988E8628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40603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6EF5B4-59C7-D597-FD3D-172C0BEA92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1E8A7F-6803-EC06-90B0-A05C388543C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33BA25F-844E-48E2-7B7B-158A9AAF8041}"/>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Georgi</a:t>
            </a:r>
          </a:p>
          <a:p>
            <a:endParaRPr lang="en-US" dirty="0"/>
          </a:p>
        </p:txBody>
      </p:sp>
      <p:sp>
        <p:nvSpPr>
          <p:cNvPr id="4" name="Slide Number Placeholder 3">
            <a:extLst>
              <a:ext uri="{FF2B5EF4-FFF2-40B4-BE49-F238E27FC236}">
                <a16:creationId xmlns:a16="http://schemas.microsoft.com/office/drawing/2014/main" id="{5B9F1E57-42E3-1CDD-AB33-39E32BD9729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10D06A6-D910-4DC4-A1BF-16988E8628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587348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a:xfrm>
            <a:off x="381000" y="685800"/>
            <a:ext cx="6096000" cy="3429000"/>
          </a:xfrm>
        </p:spPr>
      </p:sp>
      <p:sp>
        <p:nvSpPr>
          <p:cNvPr id="3" name="Notizenplatzhalt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noProof="0" dirty="0"/>
              <a:t>Over more than350’000 year</a:t>
            </a:r>
            <a:r>
              <a:rPr lang="en-GB" baseline="0" noProof="0" dirty="0"/>
              <a:t> humans evolved parallel to the microbiome of outside world.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noProof="0" dirty="0"/>
              <a:t>In the last 200 to 300 years housing, lifestyle, population density and mobility have changed dramatically!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noProof="0" dirty="0"/>
              <a:t>Microbes easily evolve with these changes, having a much greater adaptive capacity than human physiology.</a:t>
            </a:r>
            <a:endParaRPr lang="en-GB" noProof="0" dirty="0"/>
          </a:p>
          <a:p>
            <a:endParaRPr lang="de-CH" dirty="0"/>
          </a:p>
        </p:txBody>
      </p:sp>
      <p:sp>
        <p:nvSpPr>
          <p:cNvPr id="4" name="Foliennummernplatzhalt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B03D59F-05A4-49F1-929F-80EA2B7C1C04}" type="slidenum">
              <a:rPr kumimoji="0" lang="de-CH" sz="1200" b="0" i="0" u="none" strike="noStrike" kern="1200" cap="none" spc="0" normalizeH="0" baseline="0" noProof="0" smtClean="0">
                <a:ln>
                  <a:noFill/>
                </a:ln>
                <a:solidFill>
                  <a:prstClr val="black"/>
                </a:solidFill>
                <a:effectLst/>
                <a:uLnTx/>
                <a:uFillTx/>
                <a:latin typeface="Calibri" panose="020F0502020204030204"/>
                <a:ea typeface="+mn-ea"/>
                <a:cs typeface="Calibri"/>
                <a:sym typeface="Helvetica"/>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de-CH" sz="1200" b="0" i="0" u="none" strike="noStrike" kern="1200" cap="none" spc="0" normalizeH="0" baseline="0" noProof="0">
              <a:ln>
                <a:noFill/>
              </a:ln>
              <a:solidFill>
                <a:prstClr val="black"/>
              </a:solidFill>
              <a:effectLst/>
              <a:uLnTx/>
              <a:uFillTx/>
              <a:latin typeface="Calibri" panose="020F0502020204030204"/>
              <a:ea typeface="+mn-ea"/>
              <a:cs typeface="Calibri"/>
              <a:sym typeface="Helvetica"/>
            </a:endParaRPr>
          </a:p>
        </p:txBody>
      </p:sp>
    </p:spTree>
    <p:extLst>
      <p:ext uri="{BB962C8B-B14F-4D97-AF65-F5344CB8AC3E}">
        <p14:creationId xmlns:p14="http://schemas.microsoft.com/office/powerpoint/2010/main" val="37343390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071AE1-75AF-3842-B847-FFF9287208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E2A166-7EF7-83A0-CE74-E0EA2BBB01C4}"/>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CB0A5E1D-E5C8-80DE-D2B7-83DB0209B58E}"/>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Georgi</a:t>
            </a:r>
          </a:p>
          <a:p>
            <a:endParaRPr lang="en-US" dirty="0"/>
          </a:p>
        </p:txBody>
      </p:sp>
      <p:sp>
        <p:nvSpPr>
          <p:cNvPr id="4" name="Slide Number Placeholder 3">
            <a:extLst>
              <a:ext uri="{FF2B5EF4-FFF2-40B4-BE49-F238E27FC236}">
                <a16:creationId xmlns:a16="http://schemas.microsoft.com/office/drawing/2014/main" id="{FE99A129-8338-6E00-A88D-1057A78C28D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10D06A6-D910-4DC4-A1BF-16988E8628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319322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9DB791-74B5-8C41-9928-925086ED0E22}"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3198232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133D24-69D4-0E5A-689A-64D53484EA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DA7670B-8316-3A1C-F3E5-6AAE18ACA0B3}"/>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E6B5B6E3-2D42-B8B4-0A4F-6BCE7FB38F6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D6B8FCE-2696-507E-8502-5870C7FDE91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9DB791-74B5-8C41-9928-925086ED0E22}"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681205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9DB791-74B5-8C41-9928-925086ED0E22}"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3198232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A closer look at building inhabitants</a:t>
            </a:r>
          </a:p>
        </p:txBody>
      </p:sp>
      <p:sp>
        <p:nvSpPr>
          <p:cNvPr id="4" name="Slide Number Placeholder 3"/>
          <p:cNvSpPr>
            <a:spLocks noGrp="1"/>
          </p:cNvSpPr>
          <p:nvPr>
            <p:ph type="sldNum" sz="quarter" idx="5"/>
          </p:nvPr>
        </p:nvSpPr>
        <p:spPr/>
        <p:txBody>
          <a:bodyPr/>
          <a:lstStyle/>
          <a:p>
            <a:fld id="{120249C7-7511-5A49-9658-D5B086A422C1}" type="slidenum">
              <a:rPr lang="en-US" smtClean="0"/>
              <a:t>17</a:t>
            </a:fld>
            <a:endParaRPr lang="en-US"/>
          </a:p>
        </p:txBody>
      </p:sp>
    </p:spTree>
    <p:extLst>
      <p:ext uri="{BB962C8B-B14F-4D97-AF65-F5344CB8AC3E}">
        <p14:creationId xmlns:p14="http://schemas.microsoft.com/office/powerpoint/2010/main" val="136976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5CD2D4-D432-8EE9-19CA-45354AD257E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CF5FDD-C587-953A-6310-F31A10D99CD9}"/>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F35BDEDF-6E7D-45F4-A32D-7D9F06D19018}"/>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Georgi</a:t>
            </a:r>
          </a:p>
          <a:p>
            <a:endParaRPr lang="en-US" dirty="0"/>
          </a:p>
        </p:txBody>
      </p:sp>
      <p:sp>
        <p:nvSpPr>
          <p:cNvPr id="4" name="Slide Number Placeholder 3">
            <a:extLst>
              <a:ext uri="{FF2B5EF4-FFF2-40B4-BE49-F238E27FC236}">
                <a16:creationId xmlns:a16="http://schemas.microsoft.com/office/drawing/2014/main" id="{54A8477B-D375-4A22-AE9A-F7850D28E8B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10D06A6-D910-4DC4-A1BF-16988E8628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710919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076988-387E-DFE2-F2C3-DD670BE029D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64D9FBA-170C-40F1-5553-4A8269BA2CC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2C8F7635-6A67-C317-096B-5B41CC5EAA6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Georgi</a:t>
            </a:r>
          </a:p>
          <a:p>
            <a:endParaRPr lang="en-US" dirty="0"/>
          </a:p>
        </p:txBody>
      </p:sp>
      <p:sp>
        <p:nvSpPr>
          <p:cNvPr id="4" name="Slide Number Placeholder 3">
            <a:extLst>
              <a:ext uri="{FF2B5EF4-FFF2-40B4-BE49-F238E27FC236}">
                <a16:creationId xmlns:a16="http://schemas.microsoft.com/office/drawing/2014/main" id="{EA4547B2-A121-3281-A4E3-F3DB4BBD890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10D06A6-D910-4DC4-A1BF-16988E8628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57391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u="none" strike="noStrike" dirty="0">
                <a:solidFill>
                  <a:srgbClr val="41358C"/>
                </a:solidFill>
                <a:effectLst/>
                <a:highlight>
                  <a:srgbClr val="F3F3F3"/>
                </a:highlight>
                <a:latin typeface="Helvetica" pitchFamily="2" charset="0"/>
                <a:hlinkClick r:id="rId3"/>
              </a:rPr>
              <a:t>Bourouiba, L., Dehandschoewercker, E., and Bush, J. W. M. (2014) Journal of Fluid Mechanics</a:t>
            </a:r>
            <a:endParaRPr lang="en-US" dirty="0"/>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55B04B6-337F-284F-88B0-EDEAED59EDB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105468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E99EB98-254C-ED47-B048-88C43039A739}"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892362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buFontTx/>
              <a:buAutoNum type="arabicPeriod"/>
            </a:pPr>
            <a:r>
              <a:rPr lang="en-US" sz="1200" dirty="0"/>
              <a:t>Human respiratory immune defenses are significantly harmed by inhalation of dry air.</a:t>
            </a:r>
          </a:p>
          <a:p>
            <a:pPr marL="342900" indent="-342900">
              <a:buAutoNum type="arabicPeriod"/>
            </a:pPr>
            <a:r>
              <a:rPr lang="en-US" sz="1200" dirty="0"/>
              <a:t>Airborne particles travel farther and persist in the breathing zone for longer when indoor humidity is low</a:t>
            </a:r>
          </a:p>
          <a:p>
            <a:pPr marL="342900" indent="-342900">
              <a:buAutoNum type="arabicPeriod"/>
            </a:pPr>
            <a:r>
              <a:rPr lang="en-US" sz="1200" dirty="0"/>
              <a:t>Many viruses and bacteria in exhaled bioaerosols are more infectious when indoor humidity is low</a:t>
            </a:r>
          </a:p>
          <a:p>
            <a:endParaRPr lang="en-US" dirty="0"/>
          </a:p>
        </p:txBody>
      </p:sp>
      <p:sp>
        <p:nvSpPr>
          <p:cNvPr id="4" name="Slide Number Placeholder 3"/>
          <p:cNvSpPr>
            <a:spLocks noGrp="1"/>
          </p:cNvSpPr>
          <p:nvPr>
            <p:ph type="sldNum" sz="quarter" idx="5"/>
          </p:nvPr>
        </p:nvSpPr>
        <p:spPr/>
        <p:txBody>
          <a:bodyPr/>
          <a:lstStyle/>
          <a:p>
            <a:fld id="{9F26E8D1-3251-EF42-B079-A61387D9BD48}" type="slidenum">
              <a:rPr lang="en-US" smtClean="0"/>
              <a:t>30</a:t>
            </a:fld>
            <a:endParaRPr lang="en-US"/>
          </a:p>
        </p:txBody>
      </p:sp>
    </p:spTree>
    <p:extLst>
      <p:ext uri="{BB962C8B-B14F-4D97-AF65-F5344CB8AC3E}">
        <p14:creationId xmlns:p14="http://schemas.microsoft.com/office/powerpoint/2010/main" val="39272313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55B04B6-337F-284F-88B0-EDEAED59EDB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563011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AAE267-29E2-ABA2-0A48-960D1009ADE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05C8B2B-286D-DD4D-CBA8-2DC2B046282D}"/>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8B4F41AD-691B-FD35-D07C-3396E233C2B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Georgi</a:t>
            </a:r>
          </a:p>
          <a:p>
            <a:endParaRPr lang="en-US" dirty="0"/>
          </a:p>
        </p:txBody>
      </p:sp>
      <p:sp>
        <p:nvSpPr>
          <p:cNvPr id="4" name="Slide Number Placeholder 3">
            <a:extLst>
              <a:ext uri="{FF2B5EF4-FFF2-40B4-BE49-F238E27FC236}">
                <a16:creationId xmlns:a16="http://schemas.microsoft.com/office/drawing/2014/main" id="{5A33C337-1153-6253-1464-3C121E1D2EC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10D06A6-D910-4DC4-A1BF-16988E8628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3531453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dirty="0" err="1">
                <a:solidFill>
                  <a:srgbClr val="333333"/>
                </a:solidFill>
                <a:effectLst/>
                <a:latin typeface="-apple-system"/>
              </a:rPr>
              <a:t>Gawryluk</a:t>
            </a:r>
            <a:r>
              <a:rPr lang="en-US" sz="1200" b="0" i="0" dirty="0">
                <a:solidFill>
                  <a:srgbClr val="333333"/>
                </a:solidFill>
                <a:effectLst/>
                <a:latin typeface="-apple-system"/>
              </a:rPr>
              <a:t>, J.R., </a:t>
            </a:r>
            <a:r>
              <a:rPr lang="en-US" sz="1200" b="0" i="0" dirty="0" err="1">
                <a:solidFill>
                  <a:srgbClr val="333333"/>
                </a:solidFill>
                <a:effectLst/>
                <a:latin typeface="-apple-system"/>
              </a:rPr>
              <a:t>Palombo</a:t>
            </a:r>
            <a:r>
              <a:rPr lang="en-US" sz="1200" b="0" i="0" dirty="0">
                <a:solidFill>
                  <a:srgbClr val="333333"/>
                </a:solidFill>
                <a:effectLst/>
                <a:latin typeface="-apple-system"/>
              </a:rPr>
              <a:t>, D.J., Curran, J. </a:t>
            </a:r>
            <a:r>
              <a:rPr lang="en-US" sz="1200" b="0" i="1" dirty="0">
                <a:solidFill>
                  <a:srgbClr val="333333"/>
                </a:solidFill>
                <a:effectLst/>
                <a:latin typeface="-apple-system"/>
              </a:rPr>
              <a:t>et al.</a:t>
            </a:r>
            <a:r>
              <a:rPr lang="en-US" sz="1200" b="0" i="0" dirty="0">
                <a:solidFill>
                  <a:srgbClr val="333333"/>
                </a:solidFill>
                <a:effectLst/>
                <a:latin typeface="-apple-system"/>
              </a:rPr>
              <a:t> Brief diesel exhaust exposure acutely impairs functional brain connectivity in humans: a randomized controlled crossover study. </a:t>
            </a:r>
            <a:r>
              <a:rPr lang="en-US" sz="1200" b="0" i="1" dirty="0">
                <a:solidFill>
                  <a:srgbClr val="333333"/>
                </a:solidFill>
                <a:effectLst/>
                <a:latin typeface="-apple-system"/>
              </a:rPr>
              <a:t>Environ Health</a:t>
            </a:r>
            <a:r>
              <a:rPr lang="en-US" sz="1200" b="0" i="0" dirty="0">
                <a:solidFill>
                  <a:srgbClr val="333333"/>
                </a:solidFill>
                <a:effectLst/>
                <a:latin typeface="-apple-system"/>
              </a:rPr>
              <a:t> </a:t>
            </a:r>
            <a:r>
              <a:rPr lang="en-US" sz="1200" b="1" i="0" dirty="0">
                <a:solidFill>
                  <a:srgbClr val="333333"/>
                </a:solidFill>
                <a:effectLst/>
                <a:latin typeface="-apple-system"/>
              </a:rPr>
              <a:t>22</a:t>
            </a:r>
            <a:r>
              <a:rPr lang="en-US" sz="1200" b="0" i="0" dirty="0">
                <a:solidFill>
                  <a:srgbClr val="333333"/>
                </a:solidFill>
                <a:effectLst/>
                <a:latin typeface="-apple-system"/>
              </a:rPr>
              <a:t>, 7 (2023). https://</a:t>
            </a:r>
            <a:r>
              <a:rPr lang="en-US" sz="1200" b="0" i="0" dirty="0" err="1">
                <a:solidFill>
                  <a:srgbClr val="333333"/>
                </a:solidFill>
                <a:effectLst/>
                <a:latin typeface="-apple-system"/>
              </a:rPr>
              <a:t>doi.org</a:t>
            </a:r>
            <a:r>
              <a:rPr lang="en-US" sz="1200" b="0" i="0" dirty="0">
                <a:solidFill>
                  <a:srgbClr val="333333"/>
                </a:solidFill>
                <a:effectLst/>
                <a:latin typeface="-apple-system"/>
              </a:rPr>
              <a:t>/10.1186/s12940-023-00961-4</a:t>
            </a:r>
            <a:endParaRPr lang="en-US" sz="1200" dirty="0"/>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C990FD-2D66-2C46-9664-C1A77107344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706487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27DF01-3AB8-4B0B-5C9A-A9BE530C5C3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51F1CA-0FC2-A0E5-5093-9B4D339ADA04}"/>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FF1EEAF7-90AC-E7EC-331A-B343B26E6BD1}"/>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Georgi</a:t>
            </a:r>
          </a:p>
          <a:p>
            <a:endParaRPr lang="en-US" dirty="0"/>
          </a:p>
        </p:txBody>
      </p:sp>
      <p:sp>
        <p:nvSpPr>
          <p:cNvPr id="4" name="Slide Number Placeholder 3">
            <a:extLst>
              <a:ext uri="{FF2B5EF4-FFF2-40B4-BE49-F238E27FC236}">
                <a16:creationId xmlns:a16="http://schemas.microsoft.com/office/drawing/2014/main" id="{8CA2D768-547D-1869-A40F-26DC430DF25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10D06A6-D910-4DC4-A1BF-16988E8628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388656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https://</a:t>
            </a:r>
            <a:r>
              <a:rPr lang="en-US" dirty="0" err="1"/>
              <a:t>www.niehs.nih.gov</a:t>
            </a:r>
            <a:r>
              <a:rPr lang="en-US" dirty="0"/>
              <a:t>/health/topics/agents/air-pollution</a:t>
            </a: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6AC1C80-5400-AE46-A53D-B7F23A2A8C2A}"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1038216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F26E8D1-3251-EF42-B079-A61387D9BD48}" type="slidenum">
              <a:rPr lang="en-US" smtClean="0"/>
              <a:t>44</a:t>
            </a:fld>
            <a:endParaRPr lang="en-US"/>
          </a:p>
        </p:txBody>
      </p:sp>
    </p:spTree>
    <p:extLst>
      <p:ext uri="{BB962C8B-B14F-4D97-AF65-F5344CB8AC3E}">
        <p14:creationId xmlns:p14="http://schemas.microsoft.com/office/powerpoint/2010/main" val="288929762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20249C7-7511-5A49-9658-D5B086A422C1}" type="slidenum">
              <a:rPr lang="en-US" smtClean="0"/>
              <a:t>45</a:t>
            </a:fld>
            <a:endParaRPr lang="en-US"/>
          </a:p>
        </p:txBody>
      </p:sp>
    </p:spTree>
    <p:extLst>
      <p:ext uri="{BB962C8B-B14F-4D97-AF65-F5344CB8AC3E}">
        <p14:creationId xmlns:p14="http://schemas.microsoft.com/office/powerpoint/2010/main" val="216696093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9C2CD5-3F9A-8C3C-7456-4BF556AD099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4FB1E5-CBD1-3BB6-2B1A-7CD4A8BBEDFE}"/>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76EC8E91-CD43-A4C8-2660-A17EE8E5028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Georgi</a:t>
            </a:r>
          </a:p>
          <a:p>
            <a:endParaRPr lang="en-US" dirty="0"/>
          </a:p>
        </p:txBody>
      </p:sp>
      <p:sp>
        <p:nvSpPr>
          <p:cNvPr id="4" name="Slide Number Placeholder 3">
            <a:extLst>
              <a:ext uri="{FF2B5EF4-FFF2-40B4-BE49-F238E27FC236}">
                <a16:creationId xmlns:a16="http://schemas.microsoft.com/office/drawing/2014/main" id="{6ABB78D9-898F-68C8-8406-C4EEE3E6F1E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10D06A6-D910-4DC4-A1BF-16988E8628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6412748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645643E-2DE8-1E4D-89E4-3015628D66D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5873262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2377836-FA36-2F43-8D24-43D0A5E14DF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0796330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CE172D-4335-2D5E-782C-3D0D9332B6C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6530A0-B85A-832D-3C7F-B84942C4E1CA}"/>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C9597D7B-EDA0-CA98-74AC-12222CE39097}"/>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Georgi</a:t>
            </a:r>
          </a:p>
          <a:p>
            <a:endParaRPr lang="en-US" dirty="0"/>
          </a:p>
        </p:txBody>
      </p:sp>
      <p:sp>
        <p:nvSpPr>
          <p:cNvPr id="4" name="Slide Number Placeholder 3">
            <a:extLst>
              <a:ext uri="{FF2B5EF4-FFF2-40B4-BE49-F238E27FC236}">
                <a16:creationId xmlns:a16="http://schemas.microsoft.com/office/drawing/2014/main" id="{D81318C5-DCBA-BD39-9C5E-B9566383EBD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10D06A6-D910-4DC4-A1BF-16988E8628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5358566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20249C7-7511-5A49-9658-D5B086A422C1}" type="slidenum">
              <a:rPr lang="en-US" smtClean="0"/>
              <a:t>62</a:t>
            </a:fld>
            <a:endParaRPr lang="en-US"/>
          </a:p>
        </p:txBody>
      </p:sp>
    </p:spTree>
    <p:extLst>
      <p:ext uri="{BB962C8B-B14F-4D97-AF65-F5344CB8AC3E}">
        <p14:creationId xmlns:p14="http://schemas.microsoft.com/office/powerpoint/2010/main" val="39135716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3545266-9651-C949-B822-174FF30CD97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8058065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70</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this slide to explain that the productivity signal is not mysterious: it is a logical result of known physiological pathways that influence higher-order cognitive function.</a:t>
            </a:r>
          </a:p>
        </p:txBody>
      </p:sp>
      <p:sp>
        <p:nvSpPr>
          <p:cNvPr id="4" name="Slide Number Placeholder 3"/>
          <p:cNvSpPr>
            <a:spLocks noGrp="1"/>
          </p:cNvSpPr>
          <p:nvPr>
            <p:ph type="sldNum" sz="quarter" idx="10"/>
          </p:nvPr>
        </p:nvSpPr>
        <p:spPr/>
        <p:txBody>
          <a:bodyPr/>
          <a:lstStyle/>
          <a:p>
            <a:fld id="{F7021451-1387-4CA6-816F-3879F97B5CBC}" type="slidenum">
              <a:rPr lang="en-US"/>
              <a:t>71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Core message: IAQ should be presented as an upstream determinant of brain performance. Productivity is the downstream expression of physiological resilience or load.</a:t>
            </a:r>
          </a:p>
        </p:txBody>
      </p:sp>
      <p:sp>
        <p:nvSpPr>
          <p:cNvPr id="4" name="Slide Number Placeholder 3"/>
          <p:cNvSpPr>
            <a:spLocks noGrp="1"/>
          </p:cNvSpPr>
          <p:nvPr>
            <p:ph type="sldNum" sz="quarter" idx="10"/>
          </p:nvPr>
        </p:nvSpPr>
        <p:spPr/>
        <p:txBody>
          <a:bodyPr/>
          <a:lstStyle/>
          <a:p>
            <a:fld id="{F7021451-1387-4CA6-816F-3879F97B5CBC}" type="slidenum">
              <a:rPr lang="en-US"/>
              <a:t>72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Emphasize that brain performance is not only affected by “neurotoxins.” It is also affected indirectly through lung inflammation, vascular function, immune signaling, and sleepiness/fatigue pathways.</a:t>
            </a:r>
          </a:p>
        </p:txBody>
      </p:sp>
      <p:sp>
        <p:nvSpPr>
          <p:cNvPr id="4" name="Slide Number Placeholder 3"/>
          <p:cNvSpPr>
            <a:spLocks noGrp="1"/>
          </p:cNvSpPr>
          <p:nvPr>
            <p:ph type="sldNum" sz="quarter" idx="10"/>
          </p:nvPr>
        </p:nvSpPr>
        <p:spPr/>
        <p:txBody>
          <a:bodyPr/>
          <a:lstStyle/>
          <a:p>
            <a:fld id="{F7021451-1387-4CA6-816F-3879F97B5CBC}" type="slidenum">
              <a:rPr lang="en-US"/>
              <a:t>73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Factual basis: Allen et al. COGfx reported 61% and 101% higher cognitive scores in Green and Green+ conditions. Cedeño-Laurent et al. studied 302 office workers in six countries and linked acute indoor PM2.5 and CO2 to cognitive function.</a:t>
            </a:r>
          </a:p>
        </p:txBody>
      </p:sp>
      <p:sp>
        <p:nvSpPr>
          <p:cNvPr id="4" name="Slide Number Placeholder 3"/>
          <p:cNvSpPr>
            <a:spLocks noGrp="1"/>
          </p:cNvSpPr>
          <p:nvPr>
            <p:ph type="sldNum" sz="quarter" idx="10"/>
          </p:nvPr>
        </p:nvSpPr>
        <p:spPr/>
        <p:txBody>
          <a:bodyPr/>
          <a:lstStyle/>
          <a:p>
            <a:fld id="{F7021451-1387-4CA6-816F-3879F97B5CBC}" type="slidenum">
              <a:rPr lang="en-US"/>
              <a:t>74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the formula as a conservative ROI framework. It can be populated with salaries, employee counts, attendance data, error rates, or task-specific KPIs.</a:t>
            </a:r>
          </a:p>
        </p:txBody>
      </p:sp>
      <p:sp>
        <p:nvSpPr>
          <p:cNvPr id="4" name="Slide Number Placeholder 3"/>
          <p:cNvSpPr>
            <a:spLocks noGrp="1"/>
          </p:cNvSpPr>
          <p:nvPr>
            <p:ph type="sldNum" sz="quarter" idx="10"/>
          </p:nvPr>
        </p:nvSpPr>
        <p:spPr/>
        <p:txBody>
          <a:bodyPr/>
          <a:lstStyle/>
          <a:p>
            <a:fld id="{F7021451-1387-4CA6-816F-3879F97B5CBC}" type="slidenum">
              <a:rPr lang="en-US"/>
              <a:t>75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References and disclaimer for technical audiences.</a:t>
            </a:r>
          </a:p>
        </p:txBody>
      </p:sp>
      <p:sp>
        <p:nvSpPr>
          <p:cNvPr id="4" name="Slide Number Placeholder 3"/>
          <p:cNvSpPr>
            <a:spLocks noGrp="1"/>
          </p:cNvSpPr>
          <p:nvPr>
            <p:ph type="sldNum" sz="quarter" idx="10"/>
          </p:nvPr>
        </p:nvSpPr>
        <p:spPr/>
        <p:txBody>
          <a:bodyPr/>
          <a:lstStyle/>
          <a:p>
            <a:fld id="{F7021451-1387-4CA6-816F-3879F97B5CBC}" type="slidenum">
              <a:rPr lang="en-US"/>
              <a:t>77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ECA4A91-FCB8-284C-AD99-D7057B31AE94}"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97303833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ECA4A91-FCB8-284C-AD99-D7057B31AE94}"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94</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1157981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5.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5.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0.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6.xml"/></Relationships>
</file>

<file path=ppt/slideLayouts/_rels/slideLayout8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6.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D5F8A25-7F54-1E7C-76A7-F5286D597CA5}"/>
              </a:ext>
            </a:extLst>
          </p:cNvPr>
          <p:cNvPicPr>
            <a:picLocks noChangeAspect="1"/>
          </p:cNvPicPr>
          <p:nvPr userDrawn="1"/>
        </p:nvPicPr>
        <p:blipFill>
          <a:blip r:embed="rId2">
            <a:extLst>
              <a:ext uri="{28A0092B-C50C-407E-A947-70E740481C1C}">
                <a14:useLocalDpi xmlns:a14="http://schemas.microsoft.com/office/drawing/2010/main" val="0"/>
              </a:ext>
            </a:extLst>
          </a:blip>
          <a:srcRect t="96036"/>
          <a:stretch>
            <a:fillRect/>
          </a:stretch>
        </p:blipFill>
        <p:spPr>
          <a:xfrm>
            <a:off x="0" y="6586151"/>
            <a:ext cx="12192000" cy="271849"/>
          </a:xfrm>
          <a:prstGeom prst="rect">
            <a:avLst/>
          </a:prstGeom>
        </p:spPr>
      </p:pic>
      <p:pic>
        <p:nvPicPr>
          <p:cNvPr id="7" name="Picture 6">
            <a:extLst>
              <a:ext uri="{FF2B5EF4-FFF2-40B4-BE49-F238E27FC236}">
                <a16:creationId xmlns:a16="http://schemas.microsoft.com/office/drawing/2014/main" id="{58551F2A-D13C-6970-6A56-1F0A6BA0EA29}"/>
              </a:ext>
            </a:extLst>
          </p:cNvPr>
          <p:cNvPicPr>
            <a:picLocks noChangeAspect="1"/>
          </p:cNvPicPr>
          <p:nvPr userDrawn="1"/>
        </p:nvPicPr>
        <p:blipFill>
          <a:blip r:embed="rId2">
            <a:extLst>
              <a:ext uri="{28A0092B-C50C-407E-A947-70E740481C1C}">
                <a14:useLocalDpi xmlns:a14="http://schemas.microsoft.com/office/drawing/2010/main" val="0"/>
              </a:ext>
            </a:extLst>
          </a:blip>
          <a:srcRect b="88127"/>
          <a:stretch>
            <a:fillRect/>
          </a:stretch>
        </p:blipFill>
        <p:spPr>
          <a:xfrm>
            <a:off x="0" y="0"/>
            <a:ext cx="12192000" cy="897924"/>
          </a:xfrm>
          <a:prstGeom prst="rect">
            <a:avLst/>
          </a:prstGeom>
        </p:spPr>
      </p:pic>
    </p:spTree>
    <p:extLst>
      <p:ext uri="{BB962C8B-B14F-4D97-AF65-F5344CB8AC3E}">
        <p14:creationId xmlns:p14="http://schemas.microsoft.com/office/powerpoint/2010/main" val="35883821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4" y="843779"/>
            <a:ext cx="8596668" cy="51975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205133" y="6041362"/>
            <a:ext cx="911939" cy="365125"/>
          </a:xfrm>
          <a:prstGeom prst="rect">
            <a:avLst/>
          </a:prstGeom>
        </p:spPr>
        <p:txBody>
          <a:bodyPr/>
          <a:lstStyle/>
          <a:p>
            <a:fld id="{F59F0565-880B-44F0-976E-EBC4B5577C58}" type="datetimeFigureOut">
              <a:rPr lang="en-US" smtClean="0"/>
              <a:t>5/14/26</a:t>
            </a:fld>
            <a:endParaRPr lang="en-US"/>
          </a:p>
        </p:txBody>
      </p:sp>
      <p:sp>
        <p:nvSpPr>
          <p:cNvPr id="5" name="Footer Placeholder 4"/>
          <p:cNvSpPr>
            <a:spLocks noGrp="1"/>
          </p:cNvSpPr>
          <p:nvPr>
            <p:ph type="ftr" sz="quarter" idx="11"/>
          </p:nvPr>
        </p:nvSpPr>
        <p:spPr>
          <a:xfrm>
            <a:off x="677334" y="6041362"/>
            <a:ext cx="6297612"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590663" y="6041362"/>
            <a:ext cx="683339" cy="365125"/>
          </a:xfrm>
          <a:prstGeom prst="rect">
            <a:avLst/>
          </a:prstGeom>
        </p:spPr>
        <p:txBody>
          <a:bodyPr/>
          <a:lstStyle/>
          <a:p>
            <a:fld id="{F6987E74-4B2C-4F8E-B4C8-CFF63CE03719}" type="slidenum">
              <a:rPr lang="en-US" smtClean="0"/>
              <a:t>‹#›</a:t>
            </a:fld>
            <a:endParaRPr lang="en-US"/>
          </a:p>
        </p:txBody>
      </p:sp>
      <p:sp>
        <p:nvSpPr>
          <p:cNvPr id="2" name="Title 1"/>
          <p:cNvSpPr>
            <a:spLocks noGrp="1"/>
          </p:cNvSpPr>
          <p:nvPr>
            <p:ph type="title"/>
          </p:nvPr>
        </p:nvSpPr>
        <p:spPr>
          <a:xfrm>
            <a:off x="677334" y="117021"/>
            <a:ext cx="8596668" cy="1320800"/>
          </a:xfrm>
        </p:spPr>
        <p:txBody>
          <a:bodyPr>
            <a:normAutofit/>
          </a:bodyPr>
          <a:lstStyle>
            <a:lvl1pPr>
              <a:defRPr sz="3600">
                <a:solidFill>
                  <a:schemeClr val="bg1"/>
                </a:solidFill>
              </a:defRPr>
            </a:lvl1pPr>
          </a:lstStyle>
          <a:p>
            <a:r>
              <a:rPr lang="en-US" dirty="0"/>
              <a:t>Click to edit Master title style</a:t>
            </a:r>
          </a:p>
        </p:txBody>
      </p:sp>
      <p:pic>
        <p:nvPicPr>
          <p:cNvPr id="8" name="Picture 7">
            <a:extLst>
              <a:ext uri="{FF2B5EF4-FFF2-40B4-BE49-F238E27FC236}">
                <a16:creationId xmlns:a16="http://schemas.microsoft.com/office/drawing/2014/main" id="{3404AEF7-0D0E-4D55-9B6B-A6D44AE5015D}"/>
              </a:ext>
            </a:extLst>
          </p:cNvPr>
          <p:cNvPicPr>
            <a:picLocks noChangeAspect="1"/>
          </p:cNvPicPr>
          <p:nvPr userDrawn="1"/>
        </p:nvPicPr>
        <p:blipFill>
          <a:blip r:embed="rId2">
            <a:extLst>
              <a:ext uri="{28A0092B-C50C-407E-A947-70E740481C1C}">
                <a14:useLocalDpi xmlns:a14="http://schemas.microsoft.com/office/drawing/2010/main" val="0"/>
              </a:ext>
            </a:extLst>
          </a:blip>
          <a:srcRect t="96036"/>
          <a:stretch>
            <a:fillRect/>
          </a:stretch>
        </p:blipFill>
        <p:spPr>
          <a:xfrm>
            <a:off x="0" y="6586151"/>
            <a:ext cx="12192000" cy="271849"/>
          </a:xfrm>
          <a:prstGeom prst="rect">
            <a:avLst/>
          </a:prstGeom>
        </p:spPr>
      </p:pic>
      <p:pic>
        <p:nvPicPr>
          <p:cNvPr id="9" name="Picture 8">
            <a:extLst>
              <a:ext uri="{FF2B5EF4-FFF2-40B4-BE49-F238E27FC236}">
                <a16:creationId xmlns:a16="http://schemas.microsoft.com/office/drawing/2014/main" id="{00BFFA6C-6DF9-072F-7507-E8B0292F139E}"/>
              </a:ext>
            </a:extLst>
          </p:cNvPr>
          <p:cNvPicPr>
            <a:picLocks noChangeAspect="1"/>
          </p:cNvPicPr>
          <p:nvPr userDrawn="1"/>
        </p:nvPicPr>
        <p:blipFill>
          <a:blip r:embed="rId2">
            <a:extLst>
              <a:ext uri="{28A0092B-C50C-407E-A947-70E740481C1C}">
                <a14:useLocalDpi xmlns:a14="http://schemas.microsoft.com/office/drawing/2010/main" val="0"/>
              </a:ext>
            </a:extLst>
          </a:blip>
          <a:srcRect b="88127"/>
          <a:stretch>
            <a:fillRect/>
          </a:stretch>
        </p:blipFill>
        <p:spPr>
          <a:xfrm>
            <a:off x="0" y="0"/>
            <a:ext cx="12192000" cy="897924"/>
          </a:xfrm>
          <a:prstGeom prst="rect">
            <a:avLst/>
          </a:prstGeom>
        </p:spPr>
      </p:pic>
    </p:spTree>
    <p:extLst>
      <p:ext uri="{BB962C8B-B14F-4D97-AF65-F5344CB8AC3E}">
        <p14:creationId xmlns:p14="http://schemas.microsoft.com/office/powerpoint/2010/main" val="22961909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77334" y="843778"/>
            <a:ext cx="4184035" cy="51975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843779"/>
            <a:ext cx="4184034" cy="51975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7205133" y="6041362"/>
            <a:ext cx="911939" cy="365125"/>
          </a:xfrm>
          <a:prstGeom prst="rect">
            <a:avLst/>
          </a:prstGeom>
        </p:spPr>
        <p:txBody>
          <a:bodyPr/>
          <a:lstStyle/>
          <a:p>
            <a:fld id="{F59F0565-880B-44F0-976E-EBC4B5577C58}" type="datetimeFigureOut">
              <a:rPr lang="en-US" smtClean="0"/>
              <a:t>5/14/26</a:t>
            </a:fld>
            <a:endParaRPr lang="en-US"/>
          </a:p>
        </p:txBody>
      </p:sp>
      <p:sp>
        <p:nvSpPr>
          <p:cNvPr id="6" name="Footer Placeholder 5"/>
          <p:cNvSpPr>
            <a:spLocks noGrp="1"/>
          </p:cNvSpPr>
          <p:nvPr>
            <p:ph type="ftr" sz="quarter" idx="11"/>
          </p:nvPr>
        </p:nvSpPr>
        <p:spPr>
          <a:xfrm>
            <a:off x="677334" y="6041362"/>
            <a:ext cx="6297612"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8590663" y="6041362"/>
            <a:ext cx="683339" cy="365125"/>
          </a:xfrm>
          <a:prstGeom prst="rect">
            <a:avLst/>
          </a:prstGeom>
        </p:spPr>
        <p:txBody>
          <a:bodyPr/>
          <a:lstStyle/>
          <a:p>
            <a:fld id="{F6987E74-4B2C-4F8E-B4C8-CFF63CE03719}" type="slidenum">
              <a:rPr lang="en-US" smtClean="0"/>
              <a:t>‹#›</a:t>
            </a:fld>
            <a:endParaRPr lang="en-US"/>
          </a:p>
        </p:txBody>
      </p:sp>
      <p:sp>
        <p:nvSpPr>
          <p:cNvPr id="2" name="Title 1"/>
          <p:cNvSpPr>
            <a:spLocks noGrp="1"/>
          </p:cNvSpPr>
          <p:nvPr>
            <p:ph type="title"/>
          </p:nvPr>
        </p:nvSpPr>
        <p:spPr>
          <a:xfrm>
            <a:off x="677334" y="66221"/>
            <a:ext cx="8596668" cy="660400"/>
          </a:xfrm>
        </p:spPr>
        <p:txBody>
          <a:bodyPr/>
          <a:lstStyle>
            <a:lvl1pPr>
              <a:defRPr>
                <a:solidFill>
                  <a:schemeClr val="bg1"/>
                </a:solidFill>
              </a:defRPr>
            </a:lvl1pPr>
          </a:lstStyle>
          <a:p>
            <a:r>
              <a:rPr lang="en-US" dirty="0"/>
              <a:t>Click to edit Master title style</a:t>
            </a:r>
          </a:p>
        </p:txBody>
      </p:sp>
      <p:pic>
        <p:nvPicPr>
          <p:cNvPr id="8" name="Picture 7">
            <a:extLst>
              <a:ext uri="{FF2B5EF4-FFF2-40B4-BE49-F238E27FC236}">
                <a16:creationId xmlns:a16="http://schemas.microsoft.com/office/drawing/2014/main" id="{D5718CC6-9606-F10A-6DF5-5C333569166A}"/>
              </a:ext>
            </a:extLst>
          </p:cNvPr>
          <p:cNvPicPr>
            <a:picLocks noChangeAspect="1"/>
          </p:cNvPicPr>
          <p:nvPr userDrawn="1"/>
        </p:nvPicPr>
        <p:blipFill>
          <a:blip r:embed="rId2">
            <a:extLst>
              <a:ext uri="{28A0092B-C50C-407E-A947-70E740481C1C}">
                <a14:useLocalDpi xmlns:a14="http://schemas.microsoft.com/office/drawing/2010/main" val="0"/>
              </a:ext>
            </a:extLst>
          </a:blip>
          <a:srcRect t="96036"/>
          <a:stretch>
            <a:fillRect/>
          </a:stretch>
        </p:blipFill>
        <p:spPr>
          <a:xfrm>
            <a:off x="0" y="6586151"/>
            <a:ext cx="12192000" cy="271849"/>
          </a:xfrm>
          <a:prstGeom prst="rect">
            <a:avLst/>
          </a:prstGeom>
        </p:spPr>
      </p:pic>
      <p:pic>
        <p:nvPicPr>
          <p:cNvPr id="10" name="Picture 9">
            <a:extLst>
              <a:ext uri="{FF2B5EF4-FFF2-40B4-BE49-F238E27FC236}">
                <a16:creationId xmlns:a16="http://schemas.microsoft.com/office/drawing/2014/main" id="{5183B099-FB58-BF46-F9AD-83CA953C605A}"/>
              </a:ext>
            </a:extLst>
          </p:cNvPr>
          <p:cNvPicPr>
            <a:picLocks noChangeAspect="1"/>
          </p:cNvPicPr>
          <p:nvPr userDrawn="1"/>
        </p:nvPicPr>
        <p:blipFill>
          <a:blip r:embed="rId2">
            <a:extLst>
              <a:ext uri="{28A0092B-C50C-407E-A947-70E740481C1C}">
                <a14:useLocalDpi xmlns:a14="http://schemas.microsoft.com/office/drawing/2010/main" val="0"/>
              </a:ext>
            </a:extLst>
          </a:blip>
          <a:srcRect b="88127"/>
          <a:stretch>
            <a:fillRect/>
          </a:stretch>
        </p:blipFill>
        <p:spPr>
          <a:xfrm>
            <a:off x="0" y="0"/>
            <a:ext cx="12192000" cy="897924"/>
          </a:xfrm>
          <a:prstGeom prst="rect">
            <a:avLst/>
          </a:prstGeom>
        </p:spPr>
      </p:pic>
    </p:spTree>
    <p:extLst>
      <p:ext uri="{BB962C8B-B14F-4D97-AF65-F5344CB8AC3E}">
        <p14:creationId xmlns:p14="http://schemas.microsoft.com/office/powerpoint/2010/main" val="42823350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a:xfrm>
            <a:off x="7205133" y="6041362"/>
            <a:ext cx="911939" cy="365125"/>
          </a:xfrm>
          <a:prstGeom prst="rect">
            <a:avLst/>
          </a:prstGeom>
        </p:spPr>
        <p:txBody>
          <a:bodyPr/>
          <a:lstStyle/>
          <a:p>
            <a:fld id="{F59F0565-880B-44F0-976E-EBC4B5577C58}" type="datetimeFigureOut">
              <a:rPr lang="en-US" smtClean="0"/>
              <a:t>5/14/26</a:t>
            </a:fld>
            <a:endParaRPr lang="en-US"/>
          </a:p>
        </p:txBody>
      </p:sp>
      <p:sp>
        <p:nvSpPr>
          <p:cNvPr id="4" name="Footer Placeholder 3"/>
          <p:cNvSpPr>
            <a:spLocks noGrp="1"/>
          </p:cNvSpPr>
          <p:nvPr>
            <p:ph type="ftr" sz="quarter" idx="11"/>
          </p:nvPr>
        </p:nvSpPr>
        <p:spPr>
          <a:xfrm>
            <a:off x="677334" y="6041362"/>
            <a:ext cx="6297612"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8590663" y="6041362"/>
            <a:ext cx="683339" cy="365125"/>
          </a:xfrm>
          <a:prstGeom prst="rect">
            <a:avLst/>
          </a:prstGeom>
        </p:spPr>
        <p:txBody>
          <a:bodyPr/>
          <a:lstStyle/>
          <a:p>
            <a:fld id="{F6987E74-4B2C-4F8E-B4C8-CFF63CE03719}" type="slidenum">
              <a:rPr lang="en-US" smtClean="0"/>
              <a:t>‹#›</a:t>
            </a:fld>
            <a:endParaRPr lang="en-US"/>
          </a:p>
        </p:txBody>
      </p:sp>
      <p:sp>
        <p:nvSpPr>
          <p:cNvPr id="2" name="Title 1"/>
          <p:cNvSpPr>
            <a:spLocks noGrp="1"/>
          </p:cNvSpPr>
          <p:nvPr>
            <p:ph type="title"/>
          </p:nvPr>
        </p:nvSpPr>
        <p:spPr>
          <a:xfrm>
            <a:off x="546706" y="91688"/>
            <a:ext cx="8596668" cy="660400"/>
          </a:xfrm>
        </p:spPr>
        <p:txBody>
          <a:bodyPr/>
          <a:lstStyle>
            <a:lvl1pPr>
              <a:defRPr>
                <a:solidFill>
                  <a:schemeClr val="bg1"/>
                </a:solidFill>
              </a:defRPr>
            </a:lvl1pPr>
          </a:lstStyle>
          <a:p>
            <a:r>
              <a:rPr lang="en-US" dirty="0"/>
              <a:t>Click to edit Master title style</a:t>
            </a:r>
          </a:p>
        </p:txBody>
      </p:sp>
      <p:pic>
        <p:nvPicPr>
          <p:cNvPr id="6" name="Picture 5">
            <a:extLst>
              <a:ext uri="{FF2B5EF4-FFF2-40B4-BE49-F238E27FC236}">
                <a16:creationId xmlns:a16="http://schemas.microsoft.com/office/drawing/2014/main" id="{E739F5BD-5039-9235-28D8-A54728854E09}"/>
              </a:ext>
            </a:extLst>
          </p:cNvPr>
          <p:cNvPicPr>
            <a:picLocks noChangeAspect="1"/>
          </p:cNvPicPr>
          <p:nvPr userDrawn="1"/>
        </p:nvPicPr>
        <p:blipFill>
          <a:blip r:embed="rId2">
            <a:extLst>
              <a:ext uri="{28A0092B-C50C-407E-A947-70E740481C1C}">
                <a14:useLocalDpi xmlns:a14="http://schemas.microsoft.com/office/drawing/2010/main" val="0"/>
              </a:ext>
            </a:extLst>
          </a:blip>
          <a:srcRect t="96036"/>
          <a:stretch>
            <a:fillRect/>
          </a:stretch>
        </p:blipFill>
        <p:spPr>
          <a:xfrm>
            <a:off x="0" y="6586151"/>
            <a:ext cx="12192000" cy="271849"/>
          </a:xfrm>
          <a:prstGeom prst="rect">
            <a:avLst/>
          </a:prstGeom>
        </p:spPr>
      </p:pic>
      <p:pic>
        <p:nvPicPr>
          <p:cNvPr id="8" name="Picture 7">
            <a:extLst>
              <a:ext uri="{FF2B5EF4-FFF2-40B4-BE49-F238E27FC236}">
                <a16:creationId xmlns:a16="http://schemas.microsoft.com/office/drawing/2014/main" id="{2A1C32B5-54CB-75FB-4838-F9C674D5F693}"/>
              </a:ext>
            </a:extLst>
          </p:cNvPr>
          <p:cNvPicPr>
            <a:picLocks noChangeAspect="1"/>
          </p:cNvPicPr>
          <p:nvPr userDrawn="1"/>
        </p:nvPicPr>
        <p:blipFill>
          <a:blip r:embed="rId2">
            <a:extLst>
              <a:ext uri="{28A0092B-C50C-407E-A947-70E740481C1C}">
                <a14:useLocalDpi xmlns:a14="http://schemas.microsoft.com/office/drawing/2010/main" val="0"/>
              </a:ext>
            </a:extLst>
          </a:blip>
          <a:srcRect b="88127"/>
          <a:stretch>
            <a:fillRect/>
          </a:stretch>
        </p:blipFill>
        <p:spPr>
          <a:xfrm>
            <a:off x="0" y="0"/>
            <a:ext cx="12192000" cy="897924"/>
          </a:xfrm>
          <a:prstGeom prst="rect">
            <a:avLst/>
          </a:prstGeom>
        </p:spPr>
      </p:pic>
    </p:spTree>
    <p:extLst>
      <p:ext uri="{BB962C8B-B14F-4D97-AF65-F5344CB8AC3E}">
        <p14:creationId xmlns:p14="http://schemas.microsoft.com/office/powerpoint/2010/main" val="26825762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7205133" y="6041362"/>
            <a:ext cx="911939" cy="365125"/>
          </a:xfrm>
          <a:prstGeom prst="rect">
            <a:avLst/>
          </a:prstGeom>
        </p:spPr>
        <p:txBody>
          <a:bodyPr/>
          <a:lstStyle/>
          <a:p>
            <a:fld id="{F59F0565-880B-44F0-976E-EBC4B5577C58}" type="datetimeFigureOut">
              <a:rPr lang="en-US" smtClean="0"/>
              <a:t>5/14/26</a:t>
            </a:fld>
            <a:endParaRPr lang="en-US"/>
          </a:p>
        </p:txBody>
      </p:sp>
      <p:sp>
        <p:nvSpPr>
          <p:cNvPr id="3" name="Footer Placeholder 2"/>
          <p:cNvSpPr>
            <a:spLocks noGrp="1"/>
          </p:cNvSpPr>
          <p:nvPr>
            <p:ph type="ftr" sz="quarter" idx="11"/>
          </p:nvPr>
        </p:nvSpPr>
        <p:spPr>
          <a:xfrm>
            <a:off x="677334" y="6041362"/>
            <a:ext cx="6297612" cy="365125"/>
          </a:xfrm>
          <a:prstGeom prst="rect">
            <a:avLst/>
          </a:prstGeom>
        </p:spPr>
        <p:txBody>
          <a:bodyPr/>
          <a:lstStyle/>
          <a:p>
            <a:endParaRPr lang="en-US"/>
          </a:p>
        </p:txBody>
      </p:sp>
      <p:sp>
        <p:nvSpPr>
          <p:cNvPr id="4" name="Slide Number Placeholder 3"/>
          <p:cNvSpPr>
            <a:spLocks noGrp="1"/>
          </p:cNvSpPr>
          <p:nvPr>
            <p:ph type="sldNum" sz="quarter" idx="12"/>
          </p:nvPr>
        </p:nvSpPr>
        <p:spPr>
          <a:xfrm>
            <a:off x="8590663" y="6041362"/>
            <a:ext cx="683339" cy="365125"/>
          </a:xfrm>
          <a:prstGeom prst="rect">
            <a:avLst/>
          </a:prstGeom>
        </p:spPr>
        <p:txBody>
          <a:bodyPr/>
          <a:lstStyle/>
          <a:p>
            <a:fld id="{F6987E74-4B2C-4F8E-B4C8-CFF63CE03719}" type="slidenum">
              <a:rPr lang="en-US" smtClean="0"/>
              <a:t>‹#›</a:t>
            </a:fld>
            <a:endParaRPr lang="en-US"/>
          </a:p>
        </p:txBody>
      </p:sp>
      <p:pic>
        <p:nvPicPr>
          <p:cNvPr id="5" name="Picture 4">
            <a:extLst>
              <a:ext uri="{FF2B5EF4-FFF2-40B4-BE49-F238E27FC236}">
                <a16:creationId xmlns:a16="http://schemas.microsoft.com/office/drawing/2014/main" id="{CDB999FE-7B30-3053-031E-045EE75A7A43}"/>
              </a:ext>
            </a:extLst>
          </p:cNvPr>
          <p:cNvPicPr>
            <a:picLocks noChangeAspect="1"/>
          </p:cNvPicPr>
          <p:nvPr userDrawn="1"/>
        </p:nvPicPr>
        <p:blipFill>
          <a:blip r:embed="rId2">
            <a:extLst>
              <a:ext uri="{28A0092B-C50C-407E-A947-70E740481C1C}">
                <a14:useLocalDpi xmlns:a14="http://schemas.microsoft.com/office/drawing/2010/main" val="0"/>
              </a:ext>
            </a:extLst>
          </a:blip>
          <a:srcRect t="96036"/>
          <a:stretch>
            <a:fillRect/>
          </a:stretch>
        </p:blipFill>
        <p:spPr>
          <a:xfrm>
            <a:off x="0" y="6586151"/>
            <a:ext cx="12192000" cy="271849"/>
          </a:xfrm>
          <a:prstGeom prst="rect">
            <a:avLst/>
          </a:prstGeom>
        </p:spPr>
      </p:pic>
      <p:pic>
        <p:nvPicPr>
          <p:cNvPr id="6" name="Picture 5">
            <a:extLst>
              <a:ext uri="{FF2B5EF4-FFF2-40B4-BE49-F238E27FC236}">
                <a16:creationId xmlns:a16="http://schemas.microsoft.com/office/drawing/2014/main" id="{8E64E3AA-D1AE-7D50-DD53-D6B4CBF41BE2}"/>
              </a:ext>
            </a:extLst>
          </p:cNvPr>
          <p:cNvPicPr>
            <a:picLocks noChangeAspect="1"/>
          </p:cNvPicPr>
          <p:nvPr userDrawn="1"/>
        </p:nvPicPr>
        <p:blipFill>
          <a:blip r:embed="rId2">
            <a:extLst>
              <a:ext uri="{28A0092B-C50C-407E-A947-70E740481C1C}">
                <a14:useLocalDpi xmlns:a14="http://schemas.microsoft.com/office/drawing/2010/main" val="0"/>
              </a:ext>
            </a:extLst>
          </a:blip>
          <a:srcRect b="88127"/>
          <a:stretch>
            <a:fillRect/>
          </a:stretch>
        </p:blipFill>
        <p:spPr>
          <a:xfrm>
            <a:off x="0" y="0"/>
            <a:ext cx="12192000" cy="897924"/>
          </a:xfrm>
          <a:prstGeom prst="rect">
            <a:avLst/>
          </a:prstGeom>
        </p:spPr>
      </p:pic>
    </p:spTree>
    <p:extLst>
      <p:ext uri="{BB962C8B-B14F-4D97-AF65-F5344CB8AC3E}">
        <p14:creationId xmlns:p14="http://schemas.microsoft.com/office/powerpoint/2010/main" val="11042634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Content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B9CA7B7-BF9C-7D94-2C38-7D441F97375B}"/>
              </a:ext>
            </a:extLst>
          </p:cNvPr>
          <p:cNvPicPr>
            <a:picLocks noChangeAspect="1"/>
          </p:cNvPicPr>
          <p:nvPr userDrawn="1"/>
        </p:nvPicPr>
        <p:blipFill>
          <a:blip r:embed="rId2">
            <a:extLst>
              <a:ext uri="{28A0092B-C50C-407E-A947-70E740481C1C}">
                <a14:useLocalDpi xmlns:a14="http://schemas.microsoft.com/office/drawing/2010/main" val="0"/>
              </a:ext>
            </a:extLst>
          </a:blip>
          <a:srcRect t="96036"/>
          <a:stretch>
            <a:fillRect/>
          </a:stretch>
        </p:blipFill>
        <p:spPr>
          <a:xfrm>
            <a:off x="0" y="6586151"/>
            <a:ext cx="12192000" cy="271849"/>
          </a:xfrm>
          <a:prstGeom prst="rect">
            <a:avLst/>
          </a:prstGeom>
        </p:spPr>
      </p:pic>
      <p:pic>
        <p:nvPicPr>
          <p:cNvPr id="10" name="Picture 9">
            <a:extLst>
              <a:ext uri="{FF2B5EF4-FFF2-40B4-BE49-F238E27FC236}">
                <a16:creationId xmlns:a16="http://schemas.microsoft.com/office/drawing/2014/main" id="{382E13A9-89CC-5B7A-848A-D4D19277C6B5}"/>
              </a:ext>
            </a:extLst>
          </p:cNvPr>
          <p:cNvPicPr>
            <a:picLocks noChangeAspect="1"/>
          </p:cNvPicPr>
          <p:nvPr userDrawn="1"/>
        </p:nvPicPr>
        <p:blipFill>
          <a:blip r:embed="rId2">
            <a:extLst>
              <a:ext uri="{28A0092B-C50C-407E-A947-70E740481C1C}">
                <a14:useLocalDpi xmlns:a14="http://schemas.microsoft.com/office/drawing/2010/main" val="0"/>
              </a:ext>
            </a:extLst>
          </a:blip>
          <a:srcRect b="88127"/>
          <a:stretch>
            <a:fillRect/>
          </a:stretch>
        </p:blipFill>
        <p:spPr>
          <a:xfrm>
            <a:off x="0" y="0"/>
            <a:ext cx="12192000" cy="897924"/>
          </a:xfrm>
          <a:prstGeom prst="rect">
            <a:avLst/>
          </a:prstGeom>
        </p:spPr>
      </p:pic>
    </p:spTree>
    <p:extLst>
      <p:ext uri="{BB962C8B-B14F-4D97-AF65-F5344CB8AC3E}">
        <p14:creationId xmlns:p14="http://schemas.microsoft.com/office/powerpoint/2010/main" val="13650363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7205133" y="6041362"/>
            <a:ext cx="911939" cy="365125"/>
          </a:xfrm>
          <a:prstGeom prst="rect">
            <a:avLst/>
          </a:prstGeom>
        </p:spPr>
        <p:txBody>
          <a:bodyPr/>
          <a:lstStyle/>
          <a:p>
            <a:fld id="{F59F0565-880B-44F0-976E-EBC4B5577C58}" type="datetimeFigureOut">
              <a:rPr lang="en-US" smtClean="0"/>
              <a:t>5/14/26</a:t>
            </a:fld>
            <a:endParaRPr lang="en-US"/>
          </a:p>
        </p:txBody>
      </p:sp>
      <p:sp>
        <p:nvSpPr>
          <p:cNvPr id="6" name="Footer Placeholder 5"/>
          <p:cNvSpPr>
            <a:spLocks noGrp="1"/>
          </p:cNvSpPr>
          <p:nvPr>
            <p:ph type="ftr" sz="quarter" idx="11"/>
          </p:nvPr>
        </p:nvSpPr>
        <p:spPr>
          <a:xfrm>
            <a:off x="677334" y="6041362"/>
            <a:ext cx="6297612"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8590663" y="6041362"/>
            <a:ext cx="683339" cy="365125"/>
          </a:xfrm>
          <a:prstGeom prst="rect">
            <a:avLst/>
          </a:prstGeom>
        </p:spPr>
        <p:txBody>
          <a:bodyPr/>
          <a:lstStyle/>
          <a:p>
            <a:fld id="{F6987E74-4B2C-4F8E-B4C8-CFF63CE03719}" type="slidenum">
              <a:rPr lang="en-US" smtClean="0"/>
              <a:t>‹#›</a:t>
            </a:fld>
            <a:endParaRPr lang="en-US"/>
          </a:p>
        </p:txBody>
      </p:sp>
      <p:pic>
        <p:nvPicPr>
          <p:cNvPr id="8" name="Picture 7">
            <a:extLst>
              <a:ext uri="{FF2B5EF4-FFF2-40B4-BE49-F238E27FC236}">
                <a16:creationId xmlns:a16="http://schemas.microsoft.com/office/drawing/2014/main" id="{8E79AB56-19AA-D9B4-ACEA-A627F319346D}"/>
              </a:ext>
            </a:extLst>
          </p:cNvPr>
          <p:cNvPicPr>
            <a:picLocks noChangeAspect="1"/>
          </p:cNvPicPr>
          <p:nvPr userDrawn="1"/>
        </p:nvPicPr>
        <p:blipFill>
          <a:blip r:embed="rId2">
            <a:extLst>
              <a:ext uri="{28A0092B-C50C-407E-A947-70E740481C1C}">
                <a14:useLocalDpi xmlns:a14="http://schemas.microsoft.com/office/drawing/2010/main" val="0"/>
              </a:ext>
            </a:extLst>
          </a:blip>
          <a:srcRect t="96036"/>
          <a:stretch>
            <a:fillRect/>
          </a:stretch>
        </p:blipFill>
        <p:spPr>
          <a:xfrm>
            <a:off x="0" y="6586151"/>
            <a:ext cx="12192000" cy="271849"/>
          </a:xfrm>
          <a:prstGeom prst="rect">
            <a:avLst/>
          </a:prstGeom>
        </p:spPr>
      </p:pic>
      <p:pic>
        <p:nvPicPr>
          <p:cNvPr id="10" name="Picture 9">
            <a:extLst>
              <a:ext uri="{FF2B5EF4-FFF2-40B4-BE49-F238E27FC236}">
                <a16:creationId xmlns:a16="http://schemas.microsoft.com/office/drawing/2014/main" id="{2029C7B0-7318-078F-8AAA-0FD46AA2774B}"/>
              </a:ext>
            </a:extLst>
          </p:cNvPr>
          <p:cNvPicPr>
            <a:picLocks noChangeAspect="1"/>
          </p:cNvPicPr>
          <p:nvPr userDrawn="1"/>
        </p:nvPicPr>
        <p:blipFill>
          <a:blip r:embed="rId2">
            <a:extLst>
              <a:ext uri="{28A0092B-C50C-407E-A947-70E740481C1C}">
                <a14:useLocalDpi xmlns:a14="http://schemas.microsoft.com/office/drawing/2010/main" val="0"/>
              </a:ext>
            </a:extLst>
          </a:blip>
          <a:srcRect b="88127"/>
          <a:stretch>
            <a:fillRect/>
          </a:stretch>
        </p:blipFill>
        <p:spPr>
          <a:xfrm>
            <a:off x="0" y="0"/>
            <a:ext cx="12192000" cy="897924"/>
          </a:xfrm>
          <a:prstGeom prst="rect">
            <a:avLst/>
          </a:prstGeom>
        </p:spPr>
      </p:pic>
    </p:spTree>
    <p:extLst>
      <p:ext uri="{BB962C8B-B14F-4D97-AF65-F5344CB8AC3E}">
        <p14:creationId xmlns:p14="http://schemas.microsoft.com/office/powerpoint/2010/main" val="17891745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205133" y="6041362"/>
            <a:ext cx="911939" cy="365125"/>
          </a:xfrm>
          <a:prstGeom prst="rect">
            <a:avLst/>
          </a:prstGeom>
        </p:spPr>
        <p:txBody>
          <a:bodyPr/>
          <a:lstStyle/>
          <a:p>
            <a:fld id="{F59F0565-880B-44F0-976E-EBC4B5577C58}" type="datetimeFigureOut">
              <a:rPr lang="en-US" smtClean="0"/>
              <a:t>5/14/26</a:t>
            </a:fld>
            <a:endParaRPr lang="en-US"/>
          </a:p>
        </p:txBody>
      </p:sp>
      <p:sp>
        <p:nvSpPr>
          <p:cNvPr id="5" name="Footer Placeholder 4"/>
          <p:cNvSpPr>
            <a:spLocks noGrp="1"/>
          </p:cNvSpPr>
          <p:nvPr>
            <p:ph type="ftr" sz="quarter" idx="11"/>
          </p:nvPr>
        </p:nvSpPr>
        <p:spPr>
          <a:xfrm>
            <a:off x="677334" y="6041362"/>
            <a:ext cx="6297612"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590663" y="6041362"/>
            <a:ext cx="683339" cy="365125"/>
          </a:xfrm>
          <a:prstGeom prst="rect">
            <a:avLst/>
          </a:prstGeom>
        </p:spPr>
        <p:txBody>
          <a:bodyPr/>
          <a:lstStyle/>
          <a:p>
            <a:fld id="{F6987E74-4B2C-4F8E-B4C8-CFF63CE03719}" type="slidenum">
              <a:rPr lang="en-US" smtClean="0"/>
              <a:t>‹#›</a:t>
            </a:fld>
            <a:endParaRPr lang="en-US"/>
          </a:p>
        </p:txBody>
      </p:sp>
      <p:pic>
        <p:nvPicPr>
          <p:cNvPr id="7" name="Picture 6">
            <a:extLst>
              <a:ext uri="{FF2B5EF4-FFF2-40B4-BE49-F238E27FC236}">
                <a16:creationId xmlns:a16="http://schemas.microsoft.com/office/drawing/2014/main" id="{80D289EF-5EF7-F8B8-8254-5D156178CC54}"/>
              </a:ext>
            </a:extLst>
          </p:cNvPr>
          <p:cNvPicPr>
            <a:picLocks noChangeAspect="1"/>
          </p:cNvPicPr>
          <p:nvPr userDrawn="1"/>
        </p:nvPicPr>
        <p:blipFill>
          <a:blip r:embed="rId2">
            <a:extLst>
              <a:ext uri="{28A0092B-C50C-407E-A947-70E740481C1C}">
                <a14:useLocalDpi xmlns:a14="http://schemas.microsoft.com/office/drawing/2010/main" val="0"/>
              </a:ext>
            </a:extLst>
          </a:blip>
          <a:srcRect t="96036"/>
          <a:stretch>
            <a:fillRect/>
          </a:stretch>
        </p:blipFill>
        <p:spPr>
          <a:xfrm>
            <a:off x="0" y="6586151"/>
            <a:ext cx="12192000" cy="271849"/>
          </a:xfrm>
          <a:prstGeom prst="rect">
            <a:avLst/>
          </a:prstGeom>
        </p:spPr>
      </p:pic>
      <p:pic>
        <p:nvPicPr>
          <p:cNvPr id="9" name="Picture 8">
            <a:extLst>
              <a:ext uri="{FF2B5EF4-FFF2-40B4-BE49-F238E27FC236}">
                <a16:creationId xmlns:a16="http://schemas.microsoft.com/office/drawing/2014/main" id="{C000B320-79EF-9229-2ACF-616E6BC62E3C}"/>
              </a:ext>
            </a:extLst>
          </p:cNvPr>
          <p:cNvPicPr>
            <a:picLocks noChangeAspect="1"/>
          </p:cNvPicPr>
          <p:nvPr userDrawn="1"/>
        </p:nvPicPr>
        <p:blipFill>
          <a:blip r:embed="rId2">
            <a:extLst>
              <a:ext uri="{28A0092B-C50C-407E-A947-70E740481C1C}">
                <a14:useLocalDpi xmlns:a14="http://schemas.microsoft.com/office/drawing/2010/main" val="0"/>
              </a:ext>
            </a:extLst>
          </a:blip>
          <a:srcRect b="88127"/>
          <a:stretch>
            <a:fillRect/>
          </a:stretch>
        </p:blipFill>
        <p:spPr>
          <a:xfrm>
            <a:off x="0" y="0"/>
            <a:ext cx="12192000" cy="897924"/>
          </a:xfrm>
          <a:prstGeom prst="rect">
            <a:avLst/>
          </a:prstGeom>
        </p:spPr>
      </p:pic>
    </p:spTree>
    <p:extLst>
      <p:ext uri="{BB962C8B-B14F-4D97-AF65-F5344CB8AC3E}">
        <p14:creationId xmlns:p14="http://schemas.microsoft.com/office/powerpoint/2010/main" val="11834883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Quote">
    <p:bg>
      <p:bgPr>
        <a:solidFill>
          <a:srgbClr val="FFFFFF"/>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6CF8277-D64B-2F1B-6B70-0E8C2E974001}"/>
              </a:ext>
            </a:extLst>
          </p:cNvPr>
          <p:cNvPicPr>
            <a:picLocks noChangeAspect="1"/>
          </p:cNvPicPr>
          <p:nvPr userDrawn="1"/>
        </p:nvPicPr>
        <p:blipFill>
          <a:blip r:embed="rId2">
            <a:extLst>
              <a:ext uri="{28A0092B-C50C-407E-A947-70E740481C1C}">
                <a14:useLocalDpi xmlns:a14="http://schemas.microsoft.com/office/drawing/2010/main" val="0"/>
              </a:ext>
            </a:extLst>
          </a:blip>
          <a:srcRect t="96036"/>
          <a:stretch>
            <a:fillRect/>
          </a:stretch>
        </p:blipFill>
        <p:spPr>
          <a:xfrm>
            <a:off x="0" y="6586151"/>
            <a:ext cx="12192000" cy="271849"/>
          </a:xfrm>
          <a:prstGeom prst="rect">
            <a:avLst/>
          </a:prstGeom>
        </p:spPr>
      </p:pic>
      <p:pic>
        <p:nvPicPr>
          <p:cNvPr id="4" name="Picture 3">
            <a:extLst>
              <a:ext uri="{FF2B5EF4-FFF2-40B4-BE49-F238E27FC236}">
                <a16:creationId xmlns:a16="http://schemas.microsoft.com/office/drawing/2014/main" id="{40C3B026-FAC0-33F9-BF2B-2BC5708FBF18}"/>
              </a:ext>
            </a:extLst>
          </p:cNvPr>
          <p:cNvPicPr>
            <a:picLocks noChangeAspect="1"/>
          </p:cNvPicPr>
          <p:nvPr userDrawn="1"/>
        </p:nvPicPr>
        <p:blipFill>
          <a:blip r:embed="rId2">
            <a:extLst>
              <a:ext uri="{28A0092B-C50C-407E-A947-70E740481C1C}">
                <a14:useLocalDpi xmlns:a14="http://schemas.microsoft.com/office/drawing/2010/main" val="0"/>
              </a:ext>
            </a:extLst>
          </a:blip>
          <a:srcRect b="88127"/>
          <a:stretch>
            <a:fillRect/>
          </a:stretch>
        </p:blipFill>
        <p:spPr>
          <a:xfrm>
            <a:off x="0" y="0"/>
            <a:ext cx="12192000" cy="897924"/>
          </a:xfrm>
          <a:prstGeom prst="rect">
            <a:avLst/>
          </a:prstGeom>
        </p:spPr>
      </p:pic>
      <p:sp>
        <p:nvSpPr>
          <p:cNvPr id="5" name="Text Placeholder 7">
            <a:extLst>
              <a:ext uri="{FF2B5EF4-FFF2-40B4-BE49-F238E27FC236}">
                <a16:creationId xmlns:a16="http://schemas.microsoft.com/office/drawing/2014/main" id="{67C9B606-3A30-4075-5C75-D968F7D430B3}"/>
              </a:ext>
            </a:extLst>
          </p:cNvPr>
          <p:cNvSpPr>
            <a:spLocks noGrp="1"/>
          </p:cNvSpPr>
          <p:nvPr>
            <p:ph type="body" sz="quarter" idx="10"/>
          </p:nvPr>
        </p:nvSpPr>
        <p:spPr>
          <a:xfrm>
            <a:off x="574098" y="101600"/>
            <a:ext cx="12214801" cy="762000"/>
          </a:xfrm>
          <a:prstGeom prst="rect">
            <a:avLst/>
          </a:prstGeom>
        </p:spPr>
        <p:txBody>
          <a:bodyPr anchor="ctr">
            <a:noAutofit/>
          </a:bodyPr>
          <a:lstStyle>
            <a:lvl1pPr marL="0" indent="0" algn="l">
              <a:buNone/>
              <a:defRPr sz="3200" b="0" i="0">
                <a:solidFill>
                  <a:schemeClr val="bg1"/>
                </a:solidFill>
                <a:latin typeface="Trebuchet MS" panose="020B0703020202090204" pitchFamily="34" charset="0"/>
                <a:cs typeface="Arial" panose="020B0604020202020204" pitchFamily="34" charset="0"/>
              </a:defRPr>
            </a:lvl1pPr>
          </a:lstStyle>
          <a:p>
            <a:pPr lvl="0"/>
            <a:endParaRPr lang="en-US" dirty="0"/>
          </a:p>
        </p:txBody>
      </p:sp>
    </p:spTree>
    <p:extLst>
      <p:ext uri="{BB962C8B-B14F-4D97-AF65-F5344CB8AC3E}">
        <p14:creationId xmlns:p14="http://schemas.microsoft.com/office/powerpoint/2010/main" val="19246586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userDrawn="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77334" y="117021"/>
            <a:ext cx="8596668" cy="1320800"/>
          </a:xfrm>
        </p:spPr>
        <p:txBody>
          <a:bodyPr>
            <a:normAutofit/>
          </a:bodyPr>
          <a:lstStyle>
            <a:lvl1pPr>
              <a:defRPr sz="3600">
                <a:solidFill>
                  <a:schemeClr val="bg1"/>
                </a:solidFill>
              </a:defRPr>
            </a:lvl1pPr>
          </a:lstStyle>
          <a:p>
            <a:r>
              <a:rPr lang="en-US" dirty="0"/>
              <a:t>Click to edit Master title style</a:t>
            </a:r>
          </a:p>
        </p:txBody>
      </p:sp>
      <p:pic>
        <p:nvPicPr>
          <p:cNvPr id="9" name="Picture 8">
            <a:extLst>
              <a:ext uri="{FF2B5EF4-FFF2-40B4-BE49-F238E27FC236}">
                <a16:creationId xmlns:a16="http://schemas.microsoft.com/office/drawing/2014/main" id="{00BFFA6C-6DF9-072F-7507-E8B0292F139E}"/>
              </a:ext>
            </a:extLst>
          </p:cNvPr>
          <p:cNvPicPr>
            <a:picLocks noChangeAspect="1"/>
          </p:cNvPicPr>
          <p:nvPr userDrawn="1"/>
        </p:nvPicPr>
        <p:blipFill>
          <a:blip r:embed="rId2">
            <a:extLst>
              <a:ext uri="{28A0092B-C50C-407E-A947-70E740481C1C}">
                <a14:useLocalDpi xmlns:a14="http://schemas.microsoft.com/office/drawing/2010/main" val="0"/>
              </a:ext>
            </a:extLst>
          </a:blip>
          <a:srcRect b="88127"/>
          <a:stretch>
            <a:fillRect/>
          </a:stretch>
        </p:blipFill>
        <p:spPr>
          <a:xfrm>
            <a:off x="0" y="0"/>
            <a:ext cx="12192000" cy="897924"/>
          </a:xfrm>
          <a:prstGeom prst="rect">
            <a:avLst/>
          </a:prstGeom>
        </p:spPr>
      </p:pic>
      <p:pic>
        <p:nvPicPr>
          <p:cNvPr id="3" name="Picture 2">
            <a:extLst>
              <a:ext uri="{FF2B5EF4-FFF2-40B4-BE49-F238E27FC236}">
                <a16:creationId xmlns:a16="http://schemas.microsoft.com/office/drawing/2014/main" id="{46A9E0AC-DA36-101A-BC64-A59E78142AC8}"/>
              </a:ext>
            </a:extLst>
          </p:cNvPr>
          <p:cNvPicPr>
            <a:picLocks noChangeAspect="1"/>
          </p:cNvPicPr>
          <p:nvPr userDrawn="1"/>
        </p:nvPicPr>
        <p:blipFill>
          <a:blip r:embed="rId2">
            <a:extLst>
              <a:ext uri="{28A0092B-C50C-407E-A947-70E740481C1C}">
                <a14:useLocalDpi xmlns:a14="http://schemas.microsoft.com/office/drawing/2010/main" val="0"/>
              </a:ext>
            </a:extLst>
          </a:blip>
          <a:srcRect t="96036"/>
          <a:stretch>
            <a:fillRect/>
          </a:stretch>
        </p:blipFill>
        <p:spPr>
          <a:xfrm>
            <a:off x="0" y="6586151"/>
            <a:ext cx="12192000" cy="271849"/>
          </a:xfrm>
          <a:prstGeom prst="rect">
            <a:avLst/>
          </a:prstGeom>
        </p:spPr>
      </p:pic>
    </p:spTree>
    <p:extLst>
      <p:ext uri="{BB962C8B-B14F-4D97-AF65-F5344CB8AC3E}">
        <p14:creationId xmlns:p14="http://schemas.microsoft.com/office/powerpoint/2010/main" val="8771329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userDrawn="1">
  <p:cSld name="1_Blank">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E64E3AA-D1AE-7D50-DD53-D6B4CBF41BE2}"/>
              </a:ext>
            </a:extLst>
          </p:cNvPr>
          <p:cNvPicPr>
            <a:picLocks noChangeAspect="1"/>
          </p:cNvPicPr>
          <p:nvPr userDrawn="1"/>
        </p:nvPicPr>
        <p:blipFill>
          <a:blip r:embed="rId2">
            <a:extLst>
              <a:ext uri="{28A0092B-C50C-407E-A947-70E740481C1C}">
                <a14:useLocalDpi xmlns:a14="http://schemas.microsoft.com/office/drawing/2010/main" val="0"/>
              </a:ext>
            </a:extLst>
          </a:blip>
          <a:srcRect b="88127"/>
          <a:stretch>
            <a:fillRect/>
          </a:stretch>
        </p:blipFill>
        <p:spPr>
          <a:xfrm>
            <a:off x="0" y="0"/>
            <a:ext cx="12192000" cy="897924"/>
          </a:xfrm>
          <a:prstGeom prst="rect">
            <a:avLst/>
          </a:prstGeom>
        </p:spPr>
      </p:pic>
      <p:sp>
        <p:nvSpPr>
          <p:cNvPr id="2" name="Text Placeholder 7">
            <a:extLst>
              <a:ext uri="{FF2B5EF4-FFF2-40B4-BE49-F238E27FC236}">
                <a16:creationId xmlns:a16="http://schemas.microsoft.com/office/drawing/2014/main" id="{6C646DF3-BE55-7D41-0C2A-B447141BBFBB}"/>
              </a:ext>
            </a:extLst>
          </p:cNvPr>
          <p:cNvSpPr>
            <a:spLocks noGrp="1"/>
          </p:cNvSpPr>
          <p:nvPr>
            <p:ph type="body" sz="quarter" idx="10"/>
          </p:nvPr>
        </p:nvSpPr>
        <p:spPr>
          <a:xfrm>
            <a:off x="574098" y="101600"/>
            <a:ext cx="12214801" cy="762000"/>
          </a:xfrm>
          <a:prstGeom prst="rect">
            <a:avLst/>
          </a:prstGeom>
        </p:spPr>
        <p:txBody>
          <a:bodyPr anchor="ctr">
            <a:noAutofit/>
          </a:bodyPr>
          <a:lstStyle>
            <a:lvl1pPr marL="0" indent="0" algn="l">
              <a:buNone/>
              <a:defRPr sz="3200" b="0" i="0">
                <a:solidFill>
                  <a:schemeClr val="bg1"/>
                </a:solidFill>
                <a:latin typeface="Trebuchet MS" panose="020B0703020202090204" pitchFamily="34" charset="0"/>
                <a:cs typeface="Arial" panose="020B0604020202020204" pitchFamily="34" charset="0"/>
              </a:defRPr>
            </a:lvl1pPr>
          </a:lstStyle>
          <a:p>
            <a:pPr lvl="0"/>
            <a:endParaRPr lang="en-US" dirty="0"/>
          </a:p>
        </p:txBody>
      </p:sp>
      <p:pic>
        <p:nvPicPr>
          <p:cNvPr id="3" name="Picture 2">
            <a:extLst>
              <a:ext uri="{FF2B5EF4-FFF2-40B4-BE49-F238E27FC236}">
                <a16:creationId xmlns:a16="http://schemas.microsoft.com/office/drawing/2014/main" id="{4A321191-43C5-CE44-3B10-7810506C4693}"/>
              </a:ext>
            </a:extLst>
          </p:cNvPr>
          <p:cNvPicPr>
            <a:picLocks noChangeAspect="1"/>
          </p:cNvPicPr>
          <p:nvPr userDrawn="1"/>
        </p:nvPicPr>
        <p:blipFill>
          <a:blip r:embed="rId2">
            <a:extLst>
              <a:ext uri="{28A0092B-C50C-407E-A947-70E740481C1C}">
                <a14:useLocalDpi xmlns:a14="http://schemas.microsoft.com/office/drawing/2010/main" val="0"/>
              </a:ext>
            </a:extLst>
          </a:blip>
          <a:srcRect t="96036"/>
          <a:stretch>
            <a:fillRect/>
          </a:stretch>
        </p:blipFill>
        <p:spPr>
          <a:xfrm>
            <a:off x="0" y="6586151"/>
            <a:ext cx="12192000" cy="271849"/>
          </a:xfrm>
          <a:prstGeom prst="rect">
            <a:avLst/>
          </a:prstGeom>
        </p:spPr>
      </p:pic>
    </p:spTree>
    <p:extLst>
      <p:ext uri="{BB962C8B-B14F-4D97-AF65-F5344CB8AC3E}">
        <p14:creationId xmlns:p14="http://schemas.microsoft.com/office/powerpoint/2010/main" val="17482222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a:xfrm>
            <a:off x="546706" y="91688"/>
            <a:ext cx="8596668" cy="660400"/>
          </a:xfrm>
        </p:spPr>
        <p:txBody>
          <a:bodyPr/>
          <a:lstStyle>
            <a:lvl1pPr>
              <a:defRPr>
                <a:solidFill>
                  <a:schemeClr val="bg1"/>
                </a:solidFill>
              </a:defRPr>
            </a:lvl1pPr>
          </a:lstStyle>
          <a:p>
            <a:r>
              <a:rPr lang="en-US" dirty="0"/>
              <a:t>Click to edit Master title style</a:t>
            </a:r>
          </a:p>
        </p:txBody>
      </p:sp>
      <p:pic>
        <p:nvPicPr>
          <p:cNvPr id="8" name="Picture 7">
            <a:extLst>
              <a:ext uri="{FF2B5EF4-FFF2-40B4-BE49-F238E27FC236}">
                <a16:creationId xmlns:a16="http://schemas.microsoft.com/office/drawing/2014/main" id="{2A1C32B5-54CB-75FB-4838-F9C674D5F693}"/>
              </a:ext>
            </a:extLst>
          </p:cNvPr>
          <p:cNvPicPr>
            <a:picLocks noChangeAspect="1"/>
          </p:cNvPicPr>
          <p:nvPr userDrawn="1"/>
        </p:nvPicPr>
        <p:blipFill>
          <a:blip r:embed="rId2">
            <a:extLst>
              <a:ext uri="{28A0092B-C50C-407E-A947-70E740481C1C}">
                <a14:useLocalDpi xmlns:a14="http://schemas.microsoft.com/office/drawing/2010/main" val="0"/>
              </a:ext>
            </a:extLst>
          </a:blip>
          <a:srcRect b="88127"/>
          <a:stretch>
            <a:fillRect/>
          </a:stretch>
        </p:blipFill>
        <p:spPr>
          <a:xfrm>
            <a:off x="0" y="0"/>
            <a:ext cx="12192000" cy="897924"/>
          </a:xfrm>
          <a:prstGeom prst="rect">
            <a:avLst/>
          </a:prstGeom>
        </p:spPr>
      </p:pic>
      <p:pic>
        <p:nvPicPr>
          <p:cNvPr id="4" name="Picture 3">
            <a:extLst>
              <a:ext uri="{FF2B5EF4-FFF2-40B4-BE49-F238E27FC236}">
                <a16:creationId xmlns:a16="http://schemas.microsoft.com/office/drawing/2014/main" id="{A89875ED-0661-8EEE-23F9-E80FBB78B644}"/>
              </a:ext>
            </a:extLst>
          </p:cNvPr>
          <p:cNvPicPr>
            <a:picLocks noChangeAspect="1"/>
          </p:cNvPicPr>
          <p:nvPr userDrawn="1"/>
        </p:nvPicPr>
        <p:blipFill>
          <a:blip r:embed="rId2">
            <a:extLst>
              <a:ext uri="{28A0092B-C50C-407E-A947-70E740481C1C}">
                <a14:useLocalDpi xmlns:a14="http://schemas.microsoft.com/office/drawing/2010/main" val="0"/>
              </a:ext>
            </a:extLst>
          </a:blip>
          <a:srcRect t="96036"/>
          <a:stretch>
            <a:fillRect/>
          </a:stretch>
        </p:blipFill>
        <p:spPr>
          <a:xfrm>
            <a:off x="0" y="6586151"/>
            <a:ext cx="12192000" cy="271849"/>
          </a:xfrm>
          <a:prstGeom prst="rect">
            <a:avLst/>
          </a:prstGeom>
        </p:spPr>
      </p:pic>
      <p:sp>
        <p:nvSpPr>
          <p:cNvPr id="9" name="Text Placeholder 7">
            <a:extLst>
              <a:ext uri="{FF2B5EF4-FFF2-40B4-BE49-F238E27FC236}">
                <a16:creationId xmlns:a16="http://schemas.microsoft.com/office/drawing/2014/main" id="{0E317F36-CAAE-F390-A43C-9203BC8A5EF7}"/>
              </a:ext>
            </a:extLst>
          </p:cNvPr>
          <p:cNvSpPr>
            <a:spLocks noGrp="1"/>
          </p:cNvSpPr>
          <p:nvPr>
            <p:ph type="body" sz="quarter" idx="10"/>
          </p:nvPr>
        </p:nvSpPr>
        <p:spPr>
          <a:xfrm>
            <a:off x="574098" y="101600"/>
            <a:ext cx="12214801" cy="762000"/>
          </a:xfrm>
          <a:prstGeom prst="rect">
            <a:avLst/>
          </a:prstGeom>
        </p:spPr>
        <p:txBody>
          <a:bodyPr anchor="ctr">
            <a:noAutofit/>
          </a:bodyPr>
          <a:lstStyle>
            <a:lvl1pPr marL="0" indent="0" algn="l">
              <a:buNone/>
              <a:defRPr sz="3200" b="0" i="0">
                <a:solidFill>
                  <a:schemeClr val="bg1"/>
                </a:solidFill>
                <a:latin typeface="Trebuchet MS" panose="020B0703020202090204" pitchFamily="34" charset="0"/>
                <a:cs typeface="Arial" panose="020B0604020202020204" pitchFamily="34" charset="0"/>
              </a:defRPr>
            </a:lvl1pPr>
          </a:lstStyle>
          <a:p>
            <a:pPr lvl="0"/>
            <a:endParaRPr lang="en-US" dirty="0"/>
          </a:p>
        </p:txBody>
      </p:sp>
    </p:spTree>
    <p:extLst>
      <p:ext uri="{BB962C8B-B14F-4D97-AF65-F5344CB8AC3E}">
        <p14:creationId xmlns:p14="http://schemas.microsoft.com/office/powerpoint/2010/main" val="34521319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77334" y="66221"/>
            <a:ext cx="8596668" cy="660400"/>
          </a:xfrm>
        </p:spPr>
        <p:txBody>
          <a:bodyPr/>
          <a:lstStyle>
            <a:lvl1pPr>
              <a:defRPr>
                <a:solidFill>
                  <a:schemeClr val="bg1"/>
                </a:solidFill>
              </a:defRPr>
            </a:lvl1pPr>
          </a:lstStyle>
          <a:p>
            <a:r>
              <a:rPr lang="en-US" dirty="0"/>
              <a:t>Click to edit Master title style</a:t>
            </a:r>
          </a:p>
        </p:txBody>
      </p:sp>
      <p:pic>
        <p:nvPicPr>
          <p:cNvPr id="10" name="Picture 9">
            <a:extLst>
              <a:ext uri="{FF2B5EF4-FFF2-40B4-BE49-F238E27FC236}">
                <a16:creationId xmlns:a16="http://schemas.microsoft.com/office/drawing/2014/main" id="{5183B099-FB58-BF46-F9AD-83CA953C605A}"/>
              </a:ext>
            </a:extLst>
          </p:cNvPr>
          <p:cNvPicPr>
            <a:picLocks noChangeAspect="1"/>
          </p:cNvPicPr>
          <p:nvPr userDrawn="1"/>
        </p:nvPicPr>
        <p:blipFill>
          <a:blip r:embed="rId2">
            <a:extLst>
              <a:ext uri="{28A0092B-C50C-407E-A947-70E740481C1C}">
                <a14:useLocalDpi xmlns:a14="http://schemas.microsoft.com/office/drawing/2010/main" val="0"/>
              </a:ext>
            </a:extLst>
          </a:blip>
          <a:srcRect b="88127"/>
          <a:stretch>
            <a:fillRect/>
          </a:stretch>
        </p:blipFill>
        <p:spPr>
          <a:xfrm>
            <a:off x="0" y="0"/>
            <a:ext cx="12192000" cy="897924"/>
          </a:xfrm>
          <a:prstGeom prst="rect">
            <a:avLst/>
          </a:prstGeom>
        </p:spPr>
      </p:pic>
      <p:sp>
        <p:nvSpPr>
          <p:cNvPr id="8" name="Text Placeholder 7">
            <a:extLst>
              <a:ext uri="{FF2B5EF4-FFF2-40B4-BE49-F238E27FC236}">
                <a16:creationId xmlns:a16="http://schemas.microsoft.com/office/drawing/2014/main" id="{267BF369-0C0F-25E3-16E3-C818D46E3DCE}"/>
              </a:ext>
            </a:extLst>
          </p:cNvPr>
          <p:cNvSpPr>
            <a:spLocks noGrp="1"/>
          </p:cNvSpPr>
          <p:nvPr>
            <p:ph type="body" sz="quarter" idx="13"/>
          </p:nvPr>
        </p:nvSpPr>
        <p:spPr>
          <a:xfrm>
            <a:off x="574098" y="101600"/>
            <a:ext cx="12214801" cy="762000"/>
          </a:xfrm>
          <a:prstGeom prst="rect">
            <a:avLst/>
          </a:prstGeom>
        </p:spPr>
        <p:txBody>
          <a:bodyPr anchor="ctr">
            <a:noAutofit/>
          </a:bodyPr>
          <a:lstStyle>
            <a:lvl1pPr marL="0" indent="0" algn="l">
              <a:buNone/>
              <a:defRPr sz="3200" b="0" i="0">
                <a:solidFill>
                  <a:schemeClr val="bg1"/>
                </a:solidFill>
                <a:latin typeface="Trebuchet MS" panose="020B0703020202090204" pitchFamily="34" charset="0"/>
                <a:cs typeface="Arial" panose="020B0604020202020204" pitchFamily="34" charset="0"/>
              </a:defRPr>
            </a:lvl1pPr>
          </a:lstStyle>
          <a:p>
            <a:pPr lvl="0"/>
            <a:endParaRPr lang="en-US" dirty="0"/>
          </a:p>
        </p:txBody>
      </p:sp>
      <p:pic>
        <p:nvPicPr>
          <p:cNvPr id="3" name="Picture 2">
            <a:extLst>
              <a:ext uri="{FF2B5EF4-FFF2-40B4-BE49-F238E27FC236}">
                <a16:creationId xmlns:a16="http://schemas.microsoft.com/office/drawing/2014/main" id="{5F2FFA49-0B95-1513-C952-3E8A9A52FC20}"/>
              </a:ext>
            </a:extLst>
          </p:cNvPr>
          <p:cNvPicPr>
            <a:picLocks noChangeAspect="1"/>
          </p:cNvPicPr>
          <p:nvPr userDrawn="1"/>
        </p:nvPicPr>
        <p:blipFill>
          <a:blip r:embed="rId2">
            <a:extLst>
              <a:ext uri="{28A0092B-C50C-407E-A947-70E740481C1C}">
                <a14:useLocalDpi xmlns:a14="http://schemas.microsoft.com/office/drawing/2010/main" val="0"/>
              </a:ext>
            </a:extLst>
          </a:blip>
          <a:srcRect t="96036"/>
          <a:stretch>
            <a:fillRect/>
          </a:stretch>
        </p:blipFill>
        <p:spPr>
          <a:xfrm>
            <a:off x="0" y="6586151"/>
            <a:ext cx="12192000" cy="271849"/>
          </a:xfrm>
          <a:prstGeom prst="rect">
            <a:avLst/>
          </a:prstGeom>
        </p:spPr>
      </p:pic>
    </p:spTree>
    <p:extLst>
      <p:ext uri="{BB962C8B-B14F-4D97-AF65-F5344CB8AC3E}">
        <p14:creationId xmlns:p14="http://schemas.microsoft.com/office/powerpoint/2010/main" val="3216365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Outline">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827DA21F-F73C-030C-1B82-9CADE5B6544E}"/>
              </a:ext>
            </a:extLst>
          </p:cNvPr>
          <p:cNvSpPr>
            <a:spLocks noGrp="1"/>
          </p:cNvSpPr>
          <p:nvPr>
            <p:ph type="dt" sz="half" idx="10"/>
          </p:nvPr>
        </p:nvSpPr>
        <p:spPr/>
        <p:txBody>
          <a:bodyPr/>
          <a:lstStyle/>
          <a:p>
            <a:endParaRPr lang="en-US" dirty="0"/>
          </a:p>
        </p:txBody>
      </p:sp>
      <p:sp>
        <p:nvSpPr>
          <p:cNvPr id="4" name="Footer Placeholder 3">
            <a:extLst>
              <a:ext uri="{FF2B5EF4-FFF2-40B4-BE49-F238E27FC236}">
                <a16:creationId xmlns:a16="http://schemas.microsoft.com/office/drawing/2014/main" id="{B4174BE9-0C95-4CFB-16FE-37F4879C594E}"/>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954270B-76C5-324C-19B2-C9CE11EE5E98}"/>
              </a:ext>
            </a:extLst>
          </p:cNvPr>
          <p:cNvSpPr>
            <a:spLocks noGrp="1"/>
          </p:cNvSpPr>
          <p:nvPr>
            <p:ph type="sldNum" sz="quarter" idx="12"/>
          </p:nvPr>
        </p:nvSpPr>
        <p:spPr/>
        <p:txBody>
          <a:bodyPr/>
          <a:lstStyle/>
          <a:p>
            <a:fld id="{88DD9060-538D-6748-9546-F4DF75D7DA81}" type="slidenum">
              <a:rPr lang="en-US" smtClean="0"/>
              <a:t>‹#›</a:t>
            </a:fld>
            <a:endParaRPr lang="en-US"/>
          </a:p>
        </p:txBody>
      </p:sp>
      <p:sp>
        <p:nvSpPr>
          <p:cNvPr id="2" name="Text Placeholder 7">
            <a:extLst>
              <a:ext uri="{FF2B5EF4-FFF2-40B4-BE49-F238E27FC236}">
                <a16:creationId xmlns:a16="http://schemas.microsoft.com/office/drawing/2014/main" id="{61CE24E9-55C7-F1D7-2D67-7CE33F0A06ED}"/>
              </a:ext>
            </a:extLst>
          </p:cNvPr>
          <p:cNvSpPr>
            <a:spLocks noGrp="1"/>
          </p:cNvSpPr>
          <p:nvPr>
            <p:ph type="body" sz="quarter" idx="13"/>
          </p:nvPr>
        </p:nvSpPr>
        <p:spPr>
          <a:xfrm>
            <a:off x="574098" y="101600"/>
            <a:ext cx="12214801" cy="762000"/>
          </a:xfrm>
          <a:prstGeom prst="rect">
            <a:avLst/>
          </a:prstGeom>
        </p:spPr>
        <p:txBody>
          <a:bodyPr anchor="ctr">
            <a:noAutofit/>
          </a:bodyPr>
          <a:lstStyle>
            <a:lvl1pPr marL="0" indent="0" algn="l">
              <a:buNone/>
              <a:defRPr sz="3200" b="0" i="0">
                <a:solidFill>
                  <a:schemeClr val="bg1"/>
                </a:solidFill>
                <a:latin typeface="Trebuchet MS" panose="020B0703020202090204" pitchFamily="34" charset="0"/>
                <a:cs typeface="Arial" panose="020B0604020202020204" pitchFamily="34" charset="0"/>
              </a:defRPr>
            </a:lvl1pPr>
          </a:lstStyle>
          <a:p>
            <a:pPr lvl="0"/>
            <a:endParaRPr lang="en-US" dirty="0"/>
          </a:p>
        </p:txBody>
      </p:sp>
    </p:spTree>
    <p:extLst>
      <p:ext uri="{BB962C8B-B14F-4D97-AF65-F5344CB8AC3E}">
        <p14:creationId xmlns:p14="http://schemas.microsoft.com/office/powerpoint/2010/main" val="15020619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CE2EB-00DF-4EBA-BF1F-D37805D45585}"/>
              </a:ext>
            </a:extLst>
          </p:cNvPr>
          <p:cNvSpPr>
            <a:spLocks noGrp="1"/>
          </p:cNvSpPr>
          <p:nvPr>
            <p:ph type="title"/>
          </p:nvPr>
        </p:nvSpPr>
        <p:spPr/>
        <p:txBody>
          <a:bodyPr/>
          <a:lstStyle/>
          <a:p>
            <a:r>
              <a:rPr lang="en-US"/>
              <a:t>Click to edit Master title style</a:t>
            </a:r>
          </a:p>
        </p:txBody>
      </p:sp>
      <p:sp>
        <p:nvSpPr>
          <p:cNvPr id="3" name="Slide Number Placeholder 5">
            <a:extLst>
              <a:ext uri="{FF2B5EF4-FFF2-40B4-BE49-F238E27FC236}">
                <a16:creationId xmlns:a16="http://schemas.microsoft.com/office/drawing/2014/main" id="{7594FEF1-2659-DED7-88B5-279D818CD6DF}"/>
              </a:ext>
            </a:extLst>
          </p:cNvPr>
          <p:cNvSpPr>
            <a:spLocks noGrp="1"/>
          </p:cNvSpPr>
          <p:nvPr>
            <p:ph type="sldNum" sz="quarter" idx="15"/>
          </p:nvPr>
        </p:nvSpPr>
        <p:spPr>
          <a:xfrm>
            <a:off x="11146971" y="6356350"/>
            <a:ext cx="740227" cy="365125"/>
          </a:xfrm>
        </p:spPr>
        <p:txBody>
          <a:bodyPr/>
          <a:lstStyle>
            <a:lvl1pPr>
              <a:defRPr>
                <a:solidFill>
                  <a:srgbClr val="014067"/>
                </a:solidFill>
              </a:defRPr>
            </a:lvl1pPr>
          </a:lstStyle>
          <a:p>
            <a:fld id="{8699F50C-BE38-4BD0-BA84-9B090E1F2B9B}" type="slidenum">
              <a:rPr lang="en-US" smtClean="0"/>
              <a:pPr/>
              <a:t>‹#›</a:t>
            </a:fld>
            <a:endParaRPr lang="en-US"/>
          </a:p>
        </p:txBody>
      </p:sp>
    </p:spTree>
    <p:extLst>
      <p:ext uri="{BB962C8B-B14F-4D97-AF65-F5344CB8AC3E}">
        <p14:creationId xmlns:p14="http://schemas.microsoft.com/office/powerpoint/2010/main" val="22957674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2_CONTENT PAGE">
    <p:spTree>
      <p:nvGrpSpPr>
        <p:cNvPr id="1" name=""/>
        <p:cNvGrpSpPr/>
        <p:nvPr/>
      </p:nvGrpSpPr>
      <p:grpSpPr>
        <a:xfrm>
          <a:off x="0" y="0"/>
          <a:ext cx="0" cy="0"/>
          <a:chOff x="0" y="0"/>
          <a:chExt cx="0" cy="0"/>
        </a:xfrm>
      </p:grpSpPr>
      <p:sp>
        <p:nvSpPr>
          <p:cNvPr id="188" name="TextBox 21"/>
          <p:cNvSpPr txBox="1"/>
          <p:nvPr/>
        </p:nvSpPr>
        <p:spPr>
          <a:xfrm rot="5400000">
            <a:off x="9942965" y="3316384"/>
            <a:ext cx="4138070" cy="2413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p>
            <a:pPr algn="ctr">
              <a:defRPr sz="1600" b="1">
                <a:solidFill>
                  <a:srgbClr val="FFFFFF"/>
                </a:solidFill>
                <a:latin typeface="Gill Sans MT"/>
                <a:ea typeface="Gill Sans MT"/>
                <a:cs typeface="Gill Sans MT"/>
                <a:sym typeface="Gill Sans MT"/>
              </a:defRPr>
            </a:pPr>
            <a:r>
              <a:t>2019</a:t>
            </a:r>
            <a:r>
              <a:rPr b="0"/>
              <a:t> OSHE ONFERENCE</a:t>
            </a:r>
          </a:p>
        </p:txBody>
      </p:sp>
      <p:sp>
        <p:nvSpPr>
          <p:cNvPr id="6" name="Text Placeholder 7">
            <a:extLst>
              <a:ext uri="{FF2B5EF4-FFF2-40B4-BE49-F238E27FC236}">
                <a16:creationId xmlns:a16="http://schemas.microsoft.com/office/drawing/2014/main" id="{C128E4B5-C39B-DB41-86CA-9F8915EC8E0C}"/>
              </a:ext>
            </a:extLst>
          </p:cNvPr>
          <p:cNvSpPr>
            <a:spLocks noGrp="1"/>
          </p:cNvSpPr>
          <p:nvPr>
            <p:ph type="body" sz="quarter" idx="10"/>
          </p:nvPr>
        </p:nvSpPr>
        <p:spPr>
          <a:xfrm>
            <a:off x="574098" y="101600"/>
            <a:ext cx="12214801" cy="762000"/>
          </a:xfrm>
          <a:prstGeom prst="rect">
            <a:avLst/>
          </a:prstGeom>
        </p:spPr>
        <p:txBody>
          <a:bodyPr anchor="ctr">
            <a:noAutofit/>
          </a:bodyPr>
          <a:lstStyle>
            <a:lvl1pPr marL="0" indent="0" algn="l">
              <a:buNone/>
              <a:defRPr sz="3200" b="0" i="0">
                <a:solidFill>
                  <a:schemeClr val="bg1"/>
                </a:solidFill>
                <a:latin typeface="Arial" panose="020B0604020202020204" pitchFamily="34" charset="0"/>
                <a:cs typeface="Arial" panose="020B0604020202020204" pitchFamily="34" charset="0"/>
              </a:defRPr>
            </a:lvl1pPr>
          </a:lstStyle>
          <a:p>
            <a:pPr lvl="0"/>
            <a:endParaRPr lang="en-US" dirty="0"/>
          </a:p>
        </p:txBody>
      </p:sp>
    </p:spTree>
    <p:extLst>
      <p:ext uri="{BB962C8B-B14F-4D97-AF65-F5344CB8AC3E}">
        <p14:creationId xmlns:p14="http://schemas.microsoft.com/office/powerpoint/2010/main" val="3551770026"/>
      </p:ext>
    </p:extLst>
  </p:cSld>
  <p:clrMapOvr>
    <a:masterClrMapping/>
  </p:clrMapOvr>
  <p:transition spd="med"/>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233" name="Body Level One…"/>
          <p:cNvSpPr txBox="1">
            <a:spLocks noGrp="1"/>
          </p:cNvSpPr>
          <p:nvPr>
            <p:ph type="body" idx="1"/>
          </p:nvPr>
        </p:nvSpPr>
        <p:spPr>
          <a:xfrm>
            <a:off x="609600" y="1600200"/>
            <a:ext cx="10972800" cy="4026002"/>
          </a:xfrm>
          <a:prstGeom prst="rect">
            <a:avLst/>
          </a:prstGeom>
        </p:spPr>
        <p:txBody>
          <a:bodyPr lIns="91423" tIns="91423" rIns="91423" bIns="91423"/>
          <a:lstStyle>
            <a:lvl1pPr marL="609578" indent="-575713">
              <a:spcBef>
                <a:spcPts val="800"/>
              </a:spcBef>
              <a:buClr>
                <a:srgbClr val="000000"/>
              </a:buClr>
              <a:buSzPts val="4200"/>
              <a:defRPr sz="4200">
                <a:solidFill>
                  <a:srgbClr val="000000"/>
                </a:solidFill>
                <a:latin typeface="Arial"/>
                <a:ea typeface="Arial"/>
                <a:cs typeface="Arial"/>
                <a:sym typeface="Arial"/>
              </a:defRPr>
            </a:lvl1pPr>
            <a:lvl2pPr marL="1292380" indent="-615068">
              <a:spcBef>
                <a:spcPts val="800"/>
              </a:spcBef>
              <a:buClr>
                <a:srgbClr val="000000"/>
              </a:buClr>
              <a:buSzPts val="4200"/>
              <a:buChar char="–"/>
              <a:defRPr sz="4200">
                <a:solidFill>
                  <a:srgbClr val="000000"/>
                </a:solidFill>
                <a:latin typeface="Arial"/>
                <a:ea typeface="Arial"/>
                <a:cs typeface="Arial"/>
                <a:sym typeface="Arial"/>
              </a:defRPr>
            </a:lvl2pPr>
            <a:lvl3pPr marL="1987480" indent="-666726">
              <a:spcBef>
                <a:spcPts val="800"/>
              </a:spcBef>
              <a:buClr>
                <a:srgbClr val="000000"/>
              </a:buClr>
              <a:buSzPts val="4200"/>
              <a:defRPr sz="4200">
                <a:solidFill>
                  <a:srgbClr val="000000"/>
                </a:solidFill>
                <a:latin typeface="Arial"/>
                <a:ea typeface="Arial"/>
                <a:cs typeface="Arial"/>
                <a:sym typeface="Arial"/>
              </a:defRPr>
            </a:lvl3pPr>
            <a:lvl4pPr marL="2730077" indent="-765879">
              <a:spcBef>
                <a:spcPts val="800"/>
              </a:spcBef>
              <a:buClr>
                <a:srgbClr val="000000"/>
              </a:buClr>
              <a:buSzPts val="4200"/>
              <a:buChar char="–"/>
              <a:defRPr sz="4200">
                <a:solidFill>
                  <a:srgbClr val="000000"/>
                </a:solidFill>
                <a:latin typeface="Arial"/>
                <a:ea typeface="Arial"/>
                <a:cs typeface="Arial"/>
                <a:sym typeface="Arial"/>
              </a:defRPr>
            </a:lvl4pPr>
            <a:lvl5pPr marL="3339655" indent="-765879">
              <a:spcBef>
                <a:spcPts val="800"/>
              </a:spcBef>
              <a:buClr>
                <a:srgbClr val="000000"/>
              </a:buClr>
              <a:buSzPts val="4200"/>
              <a:buChar char="»"/>
              <a:defRPr sz="4200">
                <a:solidFill>
                  <a:srgbClr val="000000"/>
                </a:solidFill>
                <a:latin typeface="Arial"/>
                <a:ea typeface="Arial"/>
                <a:cs typeface="Arial"/>
                <a:sym typeface="Arial"/>
              </a:defRPr>
            </a:lvl5pPr>
          </a:lstStyle>
          <a:p>
            <a:r>
              <a:t>Body Level One</a:t>
            </a:r>
          </a:p>
          <a:p>
            <a:pPr lvl="1"/>
            <a:r>
              <a:t>Body Level Two</a:t>
            </a:r>
          </a:p>
          <a:p>
            <a:pPr lvl="2"/>
            <a:r>
              <a:t>Body Level Three</a:t>
            </a:r>
          </a:p>
          <a:p>
            <a:pPr lvl="3"/>
            <a:r>
              <a:t>Body Level Four</a:t>
            </a:r>
          </a:p>
          <a:p>
            <a:pPr lvl="4"/>
            <a:r>
              <a:t>Body Level Five</a:t>
            </a:r>
          </a:p>
        </p:txBody>
      </p:sp>
      <p:sp>
        <p:nvSpPr>
          <p:cNvPr id="23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
        <p:nvSpPr>
          <p:cNvPr id="8" name="Text Placeholder 7">
            <a:extLst>
              <a:ext uri="{FF2B5EF4-FFF2-40B4-BE49-F238E27FC236}">
                <a16:creationId xmlns:a16="http://schemas.microsoft.com/office/drawing/2014/main" id="{D2B1B8CB-8277-714E-B010-F33F846D769A}"/>
              </a:ext>
            </a:extLst>
          </p:cNvPr>
          <p:cNvSpPr>
            <a:spLocks noGrp="1"/>
          </p:cNvSpPr>
          <p:nvPr>
            <p:ph type="body" sz="quarter" idx="10"/>
          </p:nvPr>
        </p:nvSpPr>
        <p:spPr>
          <a:xfrm>
            <a:off x="574098" y="101600"/>
            <a:ext cx="12214801" cy="762000"/>
          </a:xfrm>
          <a:prstGeom prst="rect">
            <a:avLst/>
          </a:prstGeom>
        </p:spPr>
        <p:txBody>
          <a:bodyPr anchor="ctr">
            <a:noAutofit/>
          </a:bodyPr>
          <a:lstStyle>
            <a:lvl1pPr marL="0" indent="0" algn="l">
              <a:buNone/>
              <a:defRPr sz="3200" b="0" i="0">
                <a:solidFill>
                  <a:schemeClr val="bg1"/>
                </a:solidFill>
                <a:latin typeface="Arial" panose="020B0604020202020204" pitchFamily="34" charset="0"/>
                <a:cs typeface="Arial" panose="020B0604020202020204" pitchFamily="34" charset="0"/>
              </a:defRPr>
            </a:lvl1pPr>
          </a:lstStyle>
          <a:p>
            <a:pPr lvl="0"/>
            <a:endParaRPr lang="en-US" dirty="0"/>
          </a:p>
        </p:txBody>
      </p:sp>
    </p:spTree>
    <p:extLst>
      <p:ext uri="{BB962C8B-B14F-4D97-AF65-F5344CB8AC3E}">
        <p14:creationId xmlns:p14="http://schemas.microsoft.com/office/powerpoint/2010/main" val="859102726"/>
      </p:ext>
    </p:extLst>
  </p:cSld>
  <p:clrMapOvr>
    <a:masterClrMapping/>
  </p:clrMapOvr>
  <p:transition spd="med"/>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Conclusion">
    <p:spTree>
      <p:nvGrpSpPr>
        <p:cNvPr id="1" name=""/>
        <p:cNvGrpSpPr/>
        <p:nvPr/>
      </p:nvGrpSpPr>
      <p:grpSpPr>
        <a:xfrm>
          <a:off x="0" y="0"/>
          <a:ext cx="0" cy="0"/>
          <a:chOff x="0" y="0"/>
          <a:chExt cx="0" cy="0"/>
        </a:xfrm>
      </p:grpSpPr>
      <p:sp>
        <p:nvSpPr>
          <p:cNvPr id="206" name="Body Level One…"/>
          <p:cNvSpPr txBox="1">
            <a:spLocks noGrp="1"/>
          </p:cNvSpPr>
          <p:nvPr>
            <p:ph type="body" sz="half" idx="1"/>
          </p:nvPr>
        </p:nvSpPr>
        <p:spPr>
          <a:xfrm>
            <a:off x="1259682" y="1416822"/>
            <a:ext cx="8732047" cy="2107428"/>
          </a:xfrm>
          <a:prstGeom prst="rect">
            <a:avLst/>
          </a:prstGeom>
          <a:solidFill>
            <a:srgbClr val="FFFFFF"/>
          </a:solidFill>
        </p:spPr>
        <p:txBody>
          <a:bodyPr/>
          <a:lstStyle>
            <a:lvl1pPr marL="0" indent="0" defTabSz="914377">
              <a:lnSpc>
                <a:spcPct val="80000"/>
              </a:lnSpc>
              <a:spcBef>
                <a:spcPts val="900"/>
              </a:spcBef>
              <a:buSzTx/>
              <a:buFontTx/>
              <a:buNone/>
              <a:defRPr sz="1100">
                <a:latin typeface="Arial"/>
                <a:ea typeface="Arial"/>
                <a:cs typeface="Arial"/>
                <a:sym typeface="Arial"/>
              </a:defRPr>
            </a:lvl1pPr>
            <a:lvl2pPr marL="0" indent="0" defTabSz="914377">
              <a:lnSpc>
                <a:spcPct val="80000"/>
              </a:lnSpc>
              <a:spcBef>
                <a:spcPts val="900"/>
              </a:spcBef>
              <a:buSzTx/>
              <a:buFontTx/>
              <a:buNone/>
              <a:defRPr sz="1100">
                <a:latin typeface="Arial"/>
                <a:ea typeface="Arial"/>
                <a:cs typeface="Arial"/>
                <a:sym typeface="Arial"/>
              </a:defRPr>
            </a:lvl2pPr>
            <a:lvl3pPr marL="0" indent="0" defTabSz="914377">
              <a:lnSpc>
                <a:spcPct val="80000"/>
              </a:lnSpc>
              <a:spcBef>
                <a:spcPts val="900"/>
              </a:spcBef>
              <a:buSzTx/>
              <a:buFontTx/>
              <a:buNone/>
              <a:defRPr sz="1100">
                <a:latin typeface="Arial"/>
                <a:ea typeface="Arial"/>
                <a:cs typeface="Arial"/>
                <a:sym typeface="Arial"/>
              </a:defRPr>
            </a:lvl3pPr>
            <a:lvl4pPr marL="0" indent="0" defTabSz="914377">
              <a:lnSpc>
                <a:spcPct val="80000"/>
              </a:lnSpc>
              <a:spcBef>
                <a:spcPts val="900"/>
              </a:spcBef>
              <a:buSzTx/>
              <a:buFontTx/>
              <a:buNone/>
              <a:defRPr sz="1100">
                <a:latin typeface="Arial"/>
                <a:ea typeface="Arial"/>
                <a:cs typeface="Arial"/>
                <a:sym typeface="Arial"/>
              </a:defRPr>
            </a:lvl4pPr>
            <a:lvl5pPr marL="0" indent="0" defTabSz="914377">
              <a:lnSpc>
                <a:spcPct val="80000"/>
              </a:lnSpc>
              <a:spcBef>
                <a:spcPts val="900"/>
              </a:spcBef>
              <a:buSzTx/>
              <a:buFontTx/>
              <a:buNone/>
              <a:defRPr sz="1100">
                <a:latin typeface="Arial"/>
                <a:ea typeface="Arial"/>
                <a:cs typeface="Arial"/>
                <a:sym typeface="Arial"/>
              </a:defRPr>
            </a:lvl5pPr>
          </a:lstStyle>
          <a:p>
            <a:r>
              <a:t>Body Level One</a:t>
            </a:r>
          </a:p>
          <a:p>
            <a:pPr lvl="1"/>
            <a:r>
              <a:t>Body Level Two</a:t>
            </a:r>
          </a:p>
          <a:p>
            <a:pPr lvl="2"/>
            <a:r>
              <a:t>Body Level Three</a:t>
            </a:r>
          </a:p>
          <a:p>
            <a:pPr lvl="3"/>
            <a:r>
              <a:t>Body Level Four</a:t>
            </a:r>
          </a:p>
          <a:p>
            <a:pPr lvl="4"/>
            <a:r>
              <a:t>Body Level Five</a:t>
            </a:r>
          </a:p>
        </p:txBody>
      </p:sp>
      <p:sp>
        <p:nvSpPr>
          <p:cNvPr id="7" name="Text Placeholder 7">
            <a:extLst>
              <a:ext uri="{FF2B5EF4-FFF2-40B4-BE49-F238E27FC236}">
                <a16:creationId xmlns:a16="http://schemas.microsoft.com/office/drawing/2014/main" id="{5C7DD1E9-EE23-EA4F-B11C-46124EF166F8}"/>
              </a:ext>
            </a:extLst>
          </p:cNvPr>
          <p:cNvSpPr>
            <a:spLocks noGrp="1"/>
          </p:cNvSpPr>
          <p:nvPr>
            <p:ph type="body" sz="quarter" idx="10"/>
          </p:nvPr>
        </p:nvSpPr>
        <p:spPr>
          <a:xfrm>
            <a:off x="574098" y="101600"/>
            <a:ext cx="12214801" cy="762000"/>
          </a:xfrm>
          <a:prstGeom prst="rect">
            <a:avLst/>
          </a:prstGeom>
        </p:spPr>
        <p:txBody>
          <a:bodyPr anchor="ctr">
            <a:noAutofit/>
          </a:bodyPr>
          <a:lstStyle>
            <a:lvl1pPr marL="0" indent="0" algn="l">
              <a:buNone/>
              <a:defRPr sz="3200" b="0" i="0">
                <a:solidFill>
                  <a:schemeClr val="bg1"/>
                </a:solidFill>
                <a:latin typeface="Arial" panose="020B0604020202020204" pitchFamily="34" charset="0"/>
                <a:cs typeface="Arial" panose="020B0604020202020204" pitchFamily="34" charset="0"/>
              </a:defRPr>
            </a:lvl1pPr>
          </a:lstStyle>
          <a:p>
            <a:pPr lvl="0"/>
            <a:endParaRPr lang="en-US" dirty="0"/>
          </a:p>
        </p:txBody>
      </p:sp>
    </p:spTree>
    <p:extLst>
      <p:ext uri="{BB962C8B-B14F-4D97-AF65-F5344CB8AC3E}">
        <p14:creationId xmlns:p14="http://schemas.microsoft.com/office/powerpoint/2010/main" val="1712404874"/>
      </p:ext>
    </p:extLst>
  </p:cSld>
  <p:clrMapOvr>
    <a:masterClrMapping/>
  </p:clrMapOvr>
  <p:transition spd="med"/>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Text Layout 1">
    <p:spTree>
      <p:nvGrpSpPr>
        <p:cNvPr id="1" name=""/>
        <p:cNvGrpSpPr/>
        <p:nvPr/>
      </p:nvGrpSpPr>
      <p:grpSpPr>
        <a:xfrm>
          <a:off x="0" y="0"/>
          <a:ext cx="0" cy="0"/>
          <a:chOff x="0" y="0"/>
          <a:chExt cx="0" cy="0"/>
        </a:xfrm>
      </p:grpSpPr>
      <p:sp>
        <p:nvSpPr>
          <p:cNvPr id="42" name="Body Level One…"/>
          <p:cNvSpPr txBox="1">
            <a:spLocks noGrp="1"/>
          </p:cNvSpPr>
          <p:nvPr>
            <p:ph type="body" sz="quarter" idx="1"/>
          </p:nvPr>
        </p:nvSpPr>
        <p:spPr>
          <a:xfrm>
            <a:off x="647999" y="1439069"/>
            <a:ext cx="5040004" cy="360364"/>
          </a:xfrm>
          <a:prstGeom prst="rect">
            <a:avLst/>
          </a:prstGeom>
        </p:spPr>
        <p:txBody>
          <a:bodyPr/>
          <a:lstStyle>
            <a:lvl1pPr marL="0" indent="0">
              <a:buSzTx/>
              <a:buFontTx/>
              <a:buNone/>
              <a:defRPr sz="2300" b="1"/>
            </a:lvl1pPr>
            <a:lvl2pPr marL="612422" indent="-348896">
              <a:buFontTx/>
              <a:defRPr sz="2300" b="1"/>
            </a:lvl2pPr>
            <a:lvl3pPr marL="931366" indent="-394791">
              <a:buFontTx/>
              <a:defRPr sz="2300" b="1"/>
            </a:lvl3pPr>
            <a:lvl4pPr marL="1244145" indent="-432933">
              <a:buFontTx/>
              <a:defRPr sz="2300" b="1"/>
            </a:lvl4pPr>
            <a:lvl5pPr marL="1598082" indent="-523344">
              <a:buFontTx/>
              <a:defRPr sz="2300" b="1"/>
            </a:lvl5pPr>
          </a:lstStyle>
          <a:p>
            <a:r>
              <a:t>Body Level One</a:t>
            </a:r>
          </a:p>
          <a:p>
            <a:pPr lvl="1"/>
            <a:r>
              <a:t>Body Level Two</a:t>
            </a:r>
          </a:p>
          <a:p>
            <a:pPr lvl="2"/>
            <a:r>
              <a:t>Body Level Three</a:t>
            </a:r>
          </a:p>
          <a:p>
            <a:pPr lvl="3"/>
            <a:r>
              <a:t>Body Level Four</a:t>
            </a:r>
          </a:p>
          <a:p>
            <a:pPr lvl="4"/>
            <a:r>
              <a:t>Body Level Five</a:t>
            </a:r>
          </a:p>
        </p:txBody>
      </p:sp>
      <p:sp>
        <p:nvSpPr>
          <p:cNvPr id="43" name="Picture Placeholder 5"/>
          <p:cNvSpPr>
            <a:spLocks noGrp="1"/>
          </p:cNvSpPr>
          <p:nvPr>
            <p:ph type="pic" sz="half" idx="13"/>
          </p:nvPr>
        </p:nvSpPr>
        <p:spPr>
          <a:xfrm>
            <a:off x="6062121" y="1618154"/>
            <a:ext cx="4654356" cy="4322763"/>
          </a:xfrm>
          <a:prstGeom prst="rect">
            <a:avLst/>
          </a:prstGeom>
          <a:ln w="127000" cap="sq">
            <a:solidFill>
              <a:srgbClr val="FFFFFF"/>
            </a:solidFill>
            <a:miter lim="800000"/>
          </a:ln>
          <a:effectLst>
            <a:outerShdw blurRad="279400" dir="2700000" rotWithShape="0">
              <a:srgbClr val="000000">
                <a:alpha val="12000"/>
              </a:srgbClr>
            </a:outerShdw>
          </a:effectLst>
        </p:spPr>
        <p:txBody>
          <a:bodyPr lIns="91439" tIns="45719" rIns="91439" bIns="45719">
            <a:noAutofit/>
          </a:bodyPr>
          <a:lstStyle/>
          <a:p>
            <a:endParaRPr/>
          </a:p>
        </p:txBody>
      </p:sp>
      <p:sp>
        <p:nvSpPr>
          <p:cNvPr id="4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
        <p:nvSpPr>
          <p:cNvPr id="8" name="Text Placeholder 7">
            <a:extLst>
              <a:ext uri="{FF2B5EF4-FFF2-40B4-BE49-F238E27FC236}">
                <a16:creationId xmlns:a16="http://schemas.microsoft.com/office/drawing/2014/main" id="{EF5147C2-40C5-9C4B-A205-615C8037EB25}"/>
              </a:ext>
            </a:extLst>
          </p:cNvPr>
          <p:cNvSpPr>
            <a:spLocks noGrp="1"/>
          </p:cNvSpPr>
          <p:nvPr>
            <p:ph type="body" sz="quarter" idx="10"/>
          </p:nvPr>
        </p:nvSpPr>
        <p:spPr>
          <a:xfrm>
            <a:off x="574098" y="101600"/>
            <a:ext cx="12214801" cy="762000"/>
          </a:xfrm>
          <a:prstGeom prst="rect">
            <a:avLst/>
          </a:prstGeom>
        </p:spPr>
        <p:txBody>
          <a:bodyPr anchor="ctr">
            <a:noAutofit/>
          </a:bodyPr>
          <a:lstStyle>
            <a:lvl1pPr marL="0" indent="0" algn="l">
              <a:buNone/>
              <a:defRPr sz="3200" b="0" i="0">
                <a:solidFill>
                  <a:schemeClr val="bg1"/>
                </a:solidFill>
                <a:latin typeface="Arial" panose="020B0604020202020204" pitchFamily="34" charset="0"/>
                <a:cs typeface="Arial" panose="020B0604020202020204" pitchFamily="34" charset="0"/>
              </a:defRPr>
            </a:lvl1pPr>
          </a:lstStyle>
          <a:p>
            <a:pPr lvl="0"/>
            <a:endParaRPr lang="en-US" dirty="0"/>
          </a:p>
        </p:txBody>
      </p:sp>
    </p:spTree>
    <p:extLst>
      <p:ext uri="{BB962C8B-B14F-4D97-AF65-F5344CB8AC3E}">
        <p14:creationId xmlns:p14="http://schemas.microsoft.com/office/powerpoint/2010/main" val="878310580"/>
      </p:ext>
    </p:extLst>
  </p:cSld>
  <p:clrMapOvr>
    <a:masterClrMapping/>
  </p:clrMapOvr>
  <p:transition spd="med"/>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7EE2C77-C265-E74B-B69E-D9EA01CB7FC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ext Placeholder 7">
            <a:extLst>
              <a:ext uri="{FF2B5EF4-FFF2-40B4-BE49-F238E27FC236}">
                <a16:creationId xmlns:a16="http://schemas.microsoft.com/office/drawing/2014/main" id="{74A6289F-59E9-F34F-B620-B8B5F14DD978}"/>
              </a:ext>
            </a:extLst>
          </p:cNvPr>
          <p:cNvSpPr>
            <a:spLocks noGrp="1"/>
          </p:cNvSpPr>
          <p:nvPr>
            <p:ph type="body" sz="quarter" idx="10"/>
          </p:nvPr>
        </p:nvSpPr>
        <p:spPr>
          <a:xfrm>
            <a:off x="574098" y="101600"/>
            <a:ext cx="12214801" cy="762000"/>
          </a:xfrm>
          <a:prstGeom prst="rect">
            <a:avLst/>
          </a:prstGeom>
        </p:spPr>
        <p:txBody>
          <a:bodyPr anchor="ctr">
            <a:noAutofit/>
          </a:bodyPr>
          <a:lstStyle>
            <a:lvl1pPr marL="0" indent="0" algn="l">
              <a:buNone/>
              <a:defRPr sz="3200" b="0" i="0">
                <a:solidFill>
                  <a:schemeClr val="bg1"/>
                </a:solidFill>
                <a:latin typeface="Arial" panose="020B0604020202020204" pitchFamily="34" charset="0"/>
                <a:cs typeface="Arial" panose="020B0604020202020204" pitchFamily="34" charset="0"/>
              </a:defRPr>
            </a:lvl1pPr>
          </a:lstStyle>
          <a:p>
            <a:pPr lvl="0"/>
            <a:endParaRPr lang="en-US" dirty="0"/>
          </a:p>
        </p:txBody>
      </p:sp>
    </p:spTree>
    <p:extLst>
      <p:ext uri="{BB962C8B-B14F-4D97-AF65-F5344CB8AC3E}">
        <p14:creationId xmlns:p14="http://schemas.microsoft.com/office/powerpoint/2010/main" val="419364148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3_Vertical Title and Text">
    <p:spTree>
      <p:nvGrpSpPr>
        <p:cNvPr id="1" name=""/>
        <p:cNvGrpSpPr/>
        <p:nvPr/>
      </p:nvGrpSpPr>
      <p:grpSpPr>
        <a:xfrm>
          <a:off x="0" y="0"/>
          <a:ext cx="0" cy="0"/>
          <a:chOff x="0" y="0"/>
          <a:chExt cx="0" cy="0"/>
        </a:xfrm>
      </p:grpSpPr>
      <p:sp>
        <p:nvSpPr>
          <p:cNvPr id="5" name="Picture Placeholder 4"/>
          <p:cNvSpPr>
            <a:spLocks noGrp="1"/>
          </p:cNvSpPr>
          <p:nvPr>
            <p:ph type="pic" sz="quarter" idx="11" hasCustomPrompt="1"/>
          </p:nvPr>
        </p:nvSpPr>
        <p:spPr>
          <a:xfrm>
            <a:off x="8112780" y="1817658"/>
            <a:ext cx="3523488" cy="3171139"/>
          </a:xfrm>
        </p:spPr>
        <p:txBody>
          <a:bodyPr>
            <a:normAutofit/>
          </a:bodyPr>
          <a:lstStyle>
            <a:lvl1pPr algn="ctr">
              <a:defRPr sz="1600" i="1" baseline="0">
                <a:solidFill>
                  <a:schemeClr val="tx1"/>
                </a:solidFill>
                <a:latin typeface="Franklin Gothic Book" panose="020B0503020102020204" pitchFamily="34" charset="0"/>
              </a:defRPr>
            </a:lvl1pPr>
          </a:lstStyle>
          <a:p>
            <a:r>
              <a:rPr lang="en-US" dirty="0"/>
              <a:t>Picture goes here</a:t>
            </a:r>
          </a:p>
        </p:txBody>
      </p:sp>
      <p:sp>
        <p:nvSpPr>
          <p:cNvPr id="10" name="Text Placeholder 12"/>
          <p:cNvSpPr>
            <a:spLocks noGrp="1"/>
          </p:cNvSpPr>
          <p:nvPr>
            <p:ph type="body" sz="quarter" idx="12" hasCustomPrompt="1"/>
          </p:nvPr>
        </p:nvSpPr>
        <p:spPr>
          <a:xfrm>
            <a:off x="8331200" y="5074920"/>
            <a:ext cx="3352800" cy="365760"/>
          </a:xfrm>
        </p:spPr>
        <p:txBody>
          <a:bodyPr>
            <a:normAutofit/>
          </a:bodyPr>
          <a:lstStyle>
            <a:lvl1pPr>
              <a:defRPr sz="1200" b="1" i="1" baseline="0">
                <a:solidFill>
                  <a:schemeClr val="tx1">
                    <a:lumMod val="65000"/>
                    <a:lumOff val="35000"/>
                  </a:schemeClr>
                </a:solidFill>
              </a:defRPr>
            </a:lvl1pPr>
          </a:lstStyle>
          <a:p>
            <a:pPr lvl="0"/>
            <a:r>
              <a:rPr lang="en-US" sz="1200" b="1" i="1" dirty="0"/>
              <a:t>Photo caption goes here</a:t>
            </a:r>
            <a:endParaRPr lang="en-US" dirty="0"/>
          </a:p>
        </p:txBody>
      </p:sp>
      <p:sp>
        <p:nvSpPr>
          <p:cNvPr id="11" name="Text Placeholder 10"/>
          <p:cNvSpPr>
            <a:spLocks noGrp="1"/>
          </p:cNvSpPr>
          <p:nvPr>
            <p:ph type="body" sz="quarter" idx="13" hasCustomPrompt="1"/>
          </p:nvPr>
        </p:nvSpPr>
        <p:spPr>
          <a:xfrm>
            <a:off x="6197600" y="320040"/>
            <a:ext cx="5791200" cy="640080"/>
          </a:xfrm>
        </p:spPr>
        <p:txBody>
          <a:bodyPr>
            <a:normAutofit/>
          </a:bodyPr>
          <a:lstStyle>
            <a:lvl5pPr marL="0" indent="0" algn="r">
              <a:buNone/>
              <a:defRPr sz="2800" b="0" baseline="0">
                <a:solidFill>
                  <a:schemeClr val="bg1"/>
                </a:solidFill>
                <a:latin typeface="Franklin Gothic Book" panose="020B0503020102020204" pitchFamily="34" charset="0"/>
              </a:defRPr>
            </a:lvl5pPr>
          </a:lstStyle>
          <a:p>
            <a:pPr lvl="4"/>
            <a:r>
              <a:rPr lang="en-US" dirty="0"/>
              <a:t>Slide title text goes here</a:t>
            </a:r>
          </a:p>
        </p:txBody>
      </p:sp>
      <p:sp>
        <p:nvSpPr>
          <p:cNvPr id="15" name="Content Placeholder 14"/>
          <p:cNvSpPr>
            <a:spLocks noGrp="1"/>
          </p:cNvSpPr>
          <p:nvPr>
            <p:ph sz="quarter" idx="15"/>
          </p:nvPr>
        </p:nvSpPr>
        <p:spPr>
          <a:xfrm>
            <a:off x="711200" y="1708651"/>
            <a:ext cx="6604000" cy="2468880"/>
          </a:xfrm>
        </p:spPr>
        <p:txBody>
          <a:bodyPr>
            <a:normAutofit/>
          </a:bodyPr>
          <a:lstStyle>
            <a:lvl1pPr marL="342900" indent="-342900" algn="l">
              <a:buClr>
                <a:srgbClr val="0070C0"/>
              </a:buClr>
              <a:buFont typeface="Wingdings" panose="05000000000000000000" pitchFamily="2" charset="2"/>
              <a:buChar char="§"/>
              <a:defRPr sz="2200">
                <a:solidFill>
                  <a:srgbClr val="4D4D4D"/>
                </a:solidFill>
              </a:defRPr>
            </a:lvl1pPr>
          </a:lstStyle>
          <a:p>
            <a:pPr lvl="0"/>
            <a:endParaRPr lang="en-US" dirty="0"/>
          </a:p>
        </p:txBody>
      </p:sp>
    </p:spTree>
    <p:extLst>
      <p:ext uri="{BB962C8B-B14F-4D97-AF65-F5344CB8AC3E}">
        <p14:creationId xmlns:p14="http://schemas.microsoft.com/office/powerpoint/2010/main" val="357139890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5_Vertical Title and Text">
    <p:spTree>
      <p:nvGrpSpPr>
        <p:cNvPr id="1" name=""/>
        <p:cNvGrpSpPr/>
        <p:nvPr/>
      </p:nvGrpSpPr>
      <p:grpSpPr>
        <a:xfrm>
          <a:off x="0" y="0"/>
          <a:ext cx="0" cy="0"/>
          <a:chOff x="0" y="0"/>
          <a:chExt cx="0" cy="0"/>
        </a:xfrm>
      </p:grpSpPr>
      <p:sp>
        <p:nvSpPr>
          <p:cNvPr id="11" name="Text Placeholder 10"/>
          <p:cNvSpPr>
            <a:spLocks noGrp="1"/>
          </p:cNvSpPr>
          <p:nvPr>
            <p:ph type="body" sz="quarter" idx="13" hasCustomPrompt="1"/>
          </p:nvPr>
        </p:nvSpPr>
        <p:spPr>
          <a:xfrm>
            <a:off x="6197600" y="320040"/>
            <a:ext cx="5791200" cy="640080"/>
          </a:xfrm>
        </p:spPr>
        <p:txBody>
          <a:bodyPr>
            <a:normAutofit/>
          </a:bodyPr>
          <a:lstStyle>
            <a:lvl5pPr marL="0" indent="0" algn="r">
              <a:buNone/>
              <a:defRPr sz="2800" b="0" baseline="0">
                <a:solidFill>
                  <a:schemeClr val="bg1"/>
                </a:solidFill>
                <a:latin typeface="Franklin Gothic Book" panose="020B0503020102020204" pitchFamily="34" charset="0"/>
              </a:defRPr>
            </a:lvl5pPr>
          </a:lstStyle>
          <a:p>
            <a:pPr lvl="4"/>
            <a:r>
              <a:rPr lang="en-US" dirty="0"/>
              <a:t>Slide title text goes here</a:t>
            </a:r>
          </a:p>
        </p:txBody>
      </p:sp>
    </p:spTree>
    <p:extLst>
      <p:ext uri="{BB962C8B-B14F-4D97-AF65-F5344CB8AC3E}">
        <p14:creationId xmlns:p14="http://schemas.microsoft.com/office/powerpoint/2010/main" val="291615932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2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825625"/>
            <a:ext cx="10515600" cy="4351339"/>
          </a:xfrm>
          <a:prstGeom prst="rect">
            <a:avLst/>
          </a:prstGeo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dirty="0"/>
          </a:p>
        </p:txBody>
      </p:sp>
    </p:spTree>
    <p:extLst>
      <p:ext uri="{BB962C8B-B14F-4D97-AF65-F5344CB8AC3E}">
        <p14:creationId xmlns:p14="http://schemas.microsoft.com/office/powerpoint/2010/main" val="27862341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Outline/Agenda 2">
    <p:bg>
      <p:bgPr>
        <a:solidFill>
          <a:srgbClr val="FFFFFF"/>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646895754"/>
      </p:ext>
    </p:extLst>
  </p:cSld>
  <p:clrMapOvr>
    <a:masterClrMapping/>
  </p:clrMapOvr>
  <p:transition spd="med"/>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825625"/>
            <a:ext cx="105156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6">
            <a:extLst>
              <a:ext uri="{FF2B5EF4-FFF2-40B4-BE49-F238E27FC236}">
                <a16:creationId xmlns:a16="http://schemas.microsoft.com/office/drawing/2014/main" id="{CEF5FBE4-3BE5-6D40-B089-802542417222}"/>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16579339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9"/>
        <p:cNvGrpSpPr/>
        <p:nvPr/>
      </p:nvGrpSpPr>
      <p:grpSpPr>
        <a:xfrm>
          <a:off x="0" y="0"/>
          <a:ext cx="0" cy="0"/>
          <a:chOff x="0" y="0"/>
          <a:chExt cx="0" cy="0"/>
        </a:xfrm>
      </p:grpSpPr>
      <p:sp>
        <p:nvSpPr>
          <p:cNvPr id="10" name="Shape 10"/>
          <p:cNvSpPr txBox="1">
            <a:spLocks noGrp="1"/>
          </p:cNvSpPr>
          <p:nvPr>
            <p:ph type="ctrTitle"/>
          </p:nvPr>
        </p:nvSpPr>
        <p:spPr>
          <a:xfrm>
            <a:off x="415611" y="992767"/>
            <a:ext cx="11360800" cy="2736800"/>
          </a:xfrm>
          <a:prstGeom prst="rect">
            <a:avLst/>
          </a:prstGeom>
        </p:spPr>
        <p:txBody>
          <a:bodyPr spcFirstLastPara="1" wrap="square" lIns="91425" tIns="91425" rIns="91425" bIns="91425" anchor="b" anchorCtr="0"/>
          <a:lstStyle>
            <a:lvl1pPr lvl="0" algn="ctr">
              <a:spcBef>
                <a:spcPts val="0"/>
              </a:spcBef>
              <a:spcAft>
                <a:spcPts val="0"/>
              </a:spcAft>
              <a:buSzPts val="5200"/>
              <a:buNone/>
              <a:defRPr sz="6933"/>
            </a:lvl1pPr>
            <a:lvl2pPr lvl="1" algn="ctr">
              <a:spcBef>
                <a:spcPts val="0"/>
              </a:spcBef>
              <a:spcAft>
                <a:spcPts val="0"/>
              </a:spcAft>
              <a:buSzPts val="5200"/>
              <a:buNone/>
              <a:defRPr sz="6933"/>
            </a:lvl2pPr>
            <a:lvl3pPr lvl="2" algn="ctr">
              <a:spcBef>
                <a:spcPts val="0"/>
              </a:spcBef>
              <a:spcAft>
                <a:spcPts val="0"/>
              </a:spcAft>
              <a:buSzPts val="5200"/>
              <a:buNone/>
              <a:defRPr sz="6933"/>
            </a:lvl3pPr>
            <a:lvl4pPr lvl="3" algn="ctr">
              <a:spcBef>
                <a:spcPts val="0"/>
              </a:spcBef>
              <a:spcAft>
                <a:spcPts val="0"/>
              </a:spcAft>
              <a:buSzPts val="5200"/>
              <a:buNone/>
              <a:defRPr sz="6933"/>
            </a:lvl4pPr>
            <a:lvl5pPr lvl="4" algn="ctr">
              <a:spcBef>
                <a:spcPts val="0"/>
              </a:spcBef>
              <a:spcAft>
                <a:spcPts val="0"/>
              </a:spcAft>
              <a:buSzPts val="5200"/>
              <a:buNone/>
              <a:defRPr sz="6933"/>
            </a:lvl5pPr>
            <a:lvl6pPr lvl="5" algn="ctr">
              <a:spcBef>
                <a:spcPts val="0"/>
              </a:spcBef>
              <a:spcAft>
                <a:spcPts val="0"/>
              </a:spcAft>
              <a:buSzPts val="5200"/>
              <a:buNone/>
              <a:defRPr sz="6933"/>
            </a:lvl6pPr>
            <a:lvl7pPr lvl="6" algn="ctr">
              <a:spcBef>
                <a:spcPts val="0"/>
              </a:spcBef>
              <a:spcAft>
                <a:spcPts val="0"/>
              </a:spcAft>
              <a:buSzPts val="5200"/>
              <a:buNone/>
              <a:defRPr sz="6933"/>
            </a:lvl7pPr>
            <a:lvl8pPr lvl="7" algn="ctr">
              <a:spcBef>
                <a:spcPts val="0"/>
              </a:spcBef>
              <a:spcAft>
                <a:spcPts val="0"/>
              </a:spcAft>
              <a:buSzPts val="5200"/>
              <a:buNone/>
              <a:defRPr sz="6933"/>
            </a:lvl8pPr>
            <a:lvl9pPr lvl="8" algn="ctr">
              <a:spcBef>
                <a:spcPts val="0"/>
              </a:spcBef>
              <a:spcAft>
                <a:spcPts val="0"/>
              </a:spcAft>
              <a:buSzPts val="5200"/>
              <a:buNone/>
              <a:defRPr sz="6933"/>
            </a:lvl9pPr>
          </a:lstStyle>
          <a:p>
            <a:endParaRPr/>
          </a:p>
        </p:txBody>
      </p:sp>
      <p:sp>
        <p:nvSpPr>
          <p:cNvPr id="11" name="Shape 11"/>
          <p:cNvSpPr txBox="1">
            <a:spLocks noGrp="1"/>
          </p:cNvSpPr>
          <p:nvPr>
            <p:ph type="subTitle" idx="1"/>
          </p:nvPr>
        </p:nvSpPr>
        <p:spPr>
          <a:xfrm>
            <a:off x="415600" y="3778833"/>
            <a:ext cx="11360800" cy="10568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800"/>
              <a:buNone/>
              <a:defRPr sz="3733"/>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12" name="Shape 12"/>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spcBef>
                <a:spcPts val="0"/>
              </a:spcBef>
              <a:buNone/>
              <a:defRPr/>
            </a:lvl1pPr>
            <a:lvl2pPr lvl="1">
              <a:spcBef>
                <a:spcPts val="0"/>
              </a:spcBef>
              <a:buNone/>
              <a:defRPr/>
            </a:lvl2pPr>
            <a:lvl3pPr lvl="2">
              <a:spcBef>
                <a:spcPts val="0"/>
              </a:spcBef>
              <a:buNone/>
              <a:defRPr/>
            </a:lvl3pPr>
            <a:lvl4pPr lvl="3">
              <a:spcBef>
                <a:spcPts val="0"/>
              </a:spcBef>
              <a:buNone/>
              <a:defRPr/>
            </a:lvl4pPr>
            <a:lvl5pPr lvl="4">
              <a:spcBef>
                <a:spcPts val="0"/>
              </a:spcBef>
              <a:buNone/>
              <a:defRPr/>
            </a:lvl5pPr>
            <a:lvl6pPr lvl="5">
              <a:spcBef>
                <a:spcPts val="0"/>
              </a:spcBef>
              <a:buNone/>
              <a:defRPr/>
            </a:lvl6pPr>
            <a:lvl7pPr lvl="6">
              <a:spcBef>
                <a:spcPts val="0"/>
              </a:spcBef>
              <a:buNone/>
              <a:defRPr/>
            </a:lvl7pPr>
            <a:lvl8pPr lvl="7">
              <a:spcBef>
                <a:spcPts val="0"/>
              </a:spcBef>
              <a:buNone/>
              <a:defRPr/>
            </a:lvl8pPr>
            <a:lvl9pPr lvl="8">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94301782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x">
  <p:cSld name="4_Title and Content">
    <p:spTree>
      <p:nvGrpSpPr>
        <p:cNvPr id="1" name=""/>
        <p:cNvGrpSpPr/>
        <p:nvPr/>
      </p:nvGrpSpPr>
      <p:grpSpPr>
        <a:xfrm>
          <a:off x="0" y="0"/>
          <a:ext cx="0" cy="0"/>
          <a:chOff x="0" y="0"/>
          <a:chExt cx="0" cy="0"/>
        </a:xfrm>
      </p:grpSpPr>
      <p:sp>
        <p:nvSpPr>
          <p:cNvPr id="231" name="TextBox 21"/>
          <p:cNvSpPr txBox="1"/>
          <p:nvPr/>
        </p:nvSpPr>
        <p:spPr>
          <a:xfrm rot="5400000">
            <a:off x="9942965" y="3316384"/>
            <a:ext cx="4138070" cy="2413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p>
            <a:pPr algn="ctr">
              <a:defRPr sz="1600" b="1">
                <a:solidFill>
                  <a:srgbClr val="FFFFFF"/>
                </a:solidFill>
                <a:latin typeface="Gill Sans MT"/>
                <a:ea typeface="Gill Sans MT"/>
                <a:cs typeface="Gill Sans MT"/>
                <a:sym typeface="Gill Sans MT"/>
              </a:defRPr>
            </a:pPr>
            <a:r>
              <a:t>2019</a:t>
            </a:r>
            <a:r>
              <a:rPr b="0"/>
              <a:t> OSHE ONFERENCE</a:t>
            </a:r>
          </a:p>
        </p:txBody>
      </p:sp>
      <p:sp>
        <p:nvSpPr>
          <p:cNvPr id="232" name="Title Text"/>
          <p:cNvSpPr txBox="1">
            <a:spLocks noGrp="1"/>
          </p:cNvSpPr>
          <p:nvPr>
            <p:ph type="title"/>
          </p:nvPr>
        </p:nvSpPr>
        <p:spPr>
          <a:xfrm>
            <a:off x="609600" y="274639"/>
            <a:ext cx="10972800" cy="1143202"/>
          </a:xfrm>
          <a:prstGeom prst="rect">
            <a:avLst/>
          </a:prstGeom>
        </p:spPr>
        <p:txBody>
          <a:bodyPr lIns="91423" tIns="91423" rIns="91423" bIns="91423"/>
          <a:lstStyle>
            <a:lvl1pPr>
              <a:defRPr sz="5800">
                <a:solidFill>
                  <a:srgbClr val="000000"/>
                </a:solidFill>
                <a:latin typeface="Arial"/>
                <a:ea typeface="Arial"/>
                <a:cs typeface="Arial"/>
                <a:sym typeface="Arial"/>
              </a:defRPr>
            </a:lvl1pPr>
          </a:lstStyle>
          <a:p>
            <a:r>
              <a:t>Title Text</a:t>
            </a:r>
          </a:p>
        </p:txBody>
      </p:sp>
      <p:sp>
        <p:nvSpPr>
          <p:cNvPr id="233" name="Body Level One…"/>
          <p:cNvSpPr txBox="1">
            <a:spLocks noGrp="1"/>
          </p:cNvSpPr>
          <p:nvPr>
            <p:ph type="body" idx="1"/>
          </p:nvPr>
        </p:nvSpPr>
        <p:spPr>
          <a:xfrm>
            <a:off x="609600" y="1600200"/>
            <a:ext cx="10972800" cy="4026002"/>
          </a:xfrm>
          <a:prstGeom prst="rect">
            <a:avLst/>
          </a:prstGeom>
        </p:spPr>
        <p:txBody>
          <a:bodyPr lIns="91423" tIns="91423" rIns="91423" bIns="91423"/>
          <a:lstStyle>
            <a:lvl1pPr marL="609578" indent="-575713">
              <a:spcBef>
                <a:spcPts val="800"/>
              </a:spcBef>
              <a:buClr>
                <a:srgbClr val="000000"/>
              </a:buClr>
              <a:buSzPts val="4200"/>
              <a:defRPr sz="4200">
                <a:solidFill>
                  <a:srgbClr val="000000"/>
                </a:solidFill>
                <a:latin typeface="Arial"/>
                <a:ea typeface="Arial"/>
                <a:cs typeface="Arial"/>
                <a:sym typeface="Arial"/>
              </a:defRPr>
            </a:lvl1pPr>
            <a:lvl2pPr marL="1292380" indent="-615068">
              <a:spcBef>
                <a:spcPts val="800"/>
              </a:spcBef>
              <a:buClr>
                <a:srgbClr val="000000"/>
              </a:buClr>
              <a:buSzPts val="4200"/>
              <a:buChar char="–"/>
              <a:defRPr sz="4200">
                <a:solidFill>
                  <a:srgbClr val="000000"/>
                </a:solidFill>
                <a:latin typeface="Arial"/>
                <a:ea typeface="Arial"/>
                <a:cs typeface="Arial"/>
                <a:sym typeface="Arial"/>
              </a:defRPr>
            </a:lvl2pPr>
            <a:lvl3pPr marL="1987480" indent="-666726">
              <a:spcBef>
                <a:spcPts val="800"/>
              </a:spcBef>
              <a:buClr>
                <a:srgbClr val="000000"/>
              </a:buClr>
              <a:buSzPts val="4200"/>
              <a:defRPr sz="4200">
                <a:solidFill>
                  <a:srgbClr val="000000"/>
                </a:solidFill>
                <a:latin typeface="Arial"/>
                <a:ea typeface="Arial"/>
                <a:cs typeface="Arial"/>
                <a:sym typeface="Arial"/>
              </a:defRPr>
            </a:lvl3pPr>
            <a:lvl4pPr marL="2730077" indent="-765879">
              <a:spcBef>
                <a:spcPts val="800"/>
              </a:spcBef>
              <a:buClr>
                <a:srgbClr val="000000"/>
              </a:buClr>
              <a:buSzPts val="4200"/>
              <a:buChar char="–"/>
              <a:defRPr sz="4200">
                <a:solidFill>
                  <a:srgbClr val="000000"/>
                </a:solidFill>
                <a:latin typeface="Arial"/>
                <a:ea typeface="Arial"/>
                <a:cs typeface="Arial"/>
                <a:sym typeface="Arial"/>
              </a:defRPr>
            </a:lvl4pPr>
            <a:lvl5pPr marL="3339655" indent="-765879">
              <a:spcBef>
                <a:spcPts val="800"/>
              </a:spcBef>
              <a:buClr>
                <a:srgbClr val="000000"/>
              </a:buClr>
              <a:buSzPts val="4200"/>
              <a:buChar char="»"/>
              <a:defRPr sz="4200">
                <a:solidFill>
                  <a:srgbClr val="000000"/>
                </a:solidFill>
                <a:latin typeface="Arial"/>
                <a:ea typeface="Arial"/>
                <a:cs typeface="Arial"/>
                <a:sym typeface="Arial"/>
              </a:defRPr>
            </a:lvl5pPr>
          </a:lstStyle>
          <a:p>
            <a:r>
              <a:t>Body Level One</a:t>
            </a:r>
          </a:p>
          <a:p>
            <a:pPr lvl="1"/>
            <a:r>
              <a:t>Body Level Two</a:t>
            </a:r>
          </a:p>
          <a:p>
            <a:pPr lvl="2"/>
            <a:r>
              <a:t>Body Level Three</a:t>
            </a:r>
          </a:p>
          <a:p>
            <a:pPr lvl="3"/>
            <a:r>
              <a:t>Body Level Four</a:t>
            </a:r>
          </a:p>
          <a:p>
            <a:pPr lvl="4"/>
            <a:r>
              <a:t>Body Level Five</a:t>
            </a:r>
          </a:p>
        </p:txBody>
      </p:sp>
      <p:sp>
        <p:nvSpPr>
          <p:cNvPr id="23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325248524"/>
      </p:ext>
    </p:extLst>
  </p:cSld>
  <p:clrMapOvr>
    <a:masterClrMapping/>
  </p:clrMapOvr>
  <p:transition spd="med"/>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userDrawn="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77334" y="117021"/>
            <a:ext cx="8596668" cy="1320800"/>
          </a:xfrm>
        </p:spPr>
        <p:txBody>
          <a:bodyPr>
            <a:normAutofit/>
          </a:bodyPr>
          <a:lstStyle>
            <a:lvl1pPr>
              <a:defRPr sz="3600">
                <a:solidFill>
                  <a:schemeClr val="bg1"/>
                </a:solidFill>
              </a:defRPr>
            </a:lvl1pPr>
          </a:lstStyle>
          <a:p>
            <a:r>
              <a:rPr lang="en-US" dirty="0"/>
              <a:t>Click to edit Master title style</a:t>
            </a:r>
          </a:p>
        </p:txBody>
      </p:sp>
      <p:pic>
        <p:nvPicPr>
          <p:cNvPr id="9" name="Picture 8">
            <a:extLst>
              <a:ext uri="{FF2B5EF4-FFF2-40B4-BE49-F238E27FC236}">
                <a16:creationId xmlns:a16="http://schemas.microsoft.com/office/drawing/2014/main" id="{00BFFA6C-6DF9-072F-7507-E8B0292F139E}"/>
              </a:ext>
            </a:extLst>
          </p:cNvPr>
          <p:cNvPicPr>
            <a:picLocks noChangeAspect="1"/>
          </p:cNvPicPr>
          <p:nvPr userDrawn="1"/>
        </p:nvPicPr>
        <p:blipFill>
          <a:blip r:embed="rId2">
            <a:extLst>
              <a:ext uri="{28A0092B-C50C-407E-A947-70E740481C1C}">
                <a14:useLocalDpi xmlns:a14="http://schemas.microsoft.com/office/drawing/2010/main" val="0"/>
              </a:ext>
            </a:extLst>
          </a:blip>
          <a:srcRect b="88127"/>
          <a:stretch>
            <a:fillRect/>
          </a:stretch>
        </p:blipFill>
        <p:spPr>
          <a:xfrm>
            <a:off x="0" y="0"/>
            <a:ext cx="12192000" cy="897924"/>
          </a:xfrm>
          <a:prstGeom prst="rect">
            <a:avLst/>
          </a:prstGeom>
        </p:spPr>
      </p:pic>
      <p:pic>
        <p:nvPicPr>
          <p:cNvPr id="3" name="Picture 2">
            <a:extLst>
              <a:ext uri="{FF2B5EF4-FFF2-40B4-BE49-F238E27FC236}">
                <a16:creationId xmlns:a16="http://schemas.microsoft.com/office/drawing/2014/main" id="{0E179912-10E4-B14C-AA43-DB4B251EC09C}"/>
              </a:ext>
            </a:extLst>
          </p:cNvPr>
          <p:cNvPicPr>
            <a:picLocks noChangeAspect="1"/>
          </p:cNvPicPr>
          <p:nvPr userDrawn="1"/>
        </p:nvPicPr>
        <p:blipFill>
          <a:blip r:embed="rId2">
            <a:extLst>
              <a:ext uri="{28A0092B-C50C-407E-A947-70E740481C1C}">
                <a14:useLocalDpi xmlns:a14="http://schemas.microsoft.com/office/drawing/2010/main" val="0"/>
              </a:ext>
            </a:extLst>
          </a:blip>
          <a:srcRect t="96036"/>
          <a:stretch>
            <a:fillRect/>
          </a:stretch>
        </p:blipFill>
        <p:spPr>
          <a:xfrm>
            <a:off x="0" y="6586151"/>
            <a:ext cx="12192000" cy="271849"/>
          </a:xfrm>
          <a:prstGeom prst="rect">
            <a:avLst/>
          </a:prstGeom>
        </p:spPr>
      </p:pic>
    </p:spTree>
    <p:extLst>
      <p:ext uri="{BB962C8B-B14F-4D97-AF65-F5344CB8AC3E}">
        <p14:creationId xmlns:p14="http://schemas.microsoft.com/office/powerpoint/2010/main" val="185047070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userDrawn="1">
  <p:cSld name="1_Blank">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E64E3AA-D1AE-7D50-DD53-D6B4CBF41BE2}"/>
              </a:ext>
            </a:extLst>
          </p:cNvPr>
          <p:cNvPicPr>
            <a:picLocks noChangeAspect="1"/>
          </p:cNvPicPr>
          <p:nvPr userDrawn="1"/>
        </p:nvPicPr>
        <p:blipFill>
          <a:blip r:embed="rId2">
            <a:extLst>
              <a:ext uri="{28A0092B-C50C-407E-A947-70E740481C1C}">
                <a14:useLocalDpi xmlns:a14="http://schemas.microsoft.com/office/drawing/2010/main" val="0"/>
              </a:ext>
            </a:extLst>
          </a:blip>
          <a:srcRect b="88127"/>
          <a:stretch>
            <a:fillRect/>
          </a:stretch>
        </p:blipFill>
        <p:spPr>
          <a:xfrm>
            <a:off x="0" y="0"/>
            <a:ext cx="12192000" cy="897924"/>
          </a:xfrm>
          <a:prstGeom prst="rect">
            <a:avLst/>
          </a:prstGeom>
        </p:spPr>
      </p:pic>
      <p:sp>
        <p:nvSpPr>
          <p:cNvPr id="2" name="Text Placeholder 7">
            <a:extLst>
              <a:ext uri="{FF2B5EF4-FFF2-40B4-BE49-F238E27FC236}">
                <a16:creationId xmlns:a16="http://schemas.microsoft.com/office/drawing/2014/main" id="{6C646DF3-BE55-7D41-0C2A-B447141BBFBB}"/>
              </a:ext>
            </a:extLst>
          </p:cNvPr>
          <p:cNvSpPr>
            <a:spLocks noGrp="1"/>
          </p:cNvSpPr>
          <p:nvPr>
            <p:ph type="body" sz="quarter" idx="10"/>
          </p:nvPr>
        </p:nvSpPr>
        <p:spPr>
          <a:xfrm>
            <a:off x="574098" y="101600"/>
            <a:ext cx="12214801" cy="762000"/>
          </a:xfrm>
          <a:prstGeom prst="rect">
            <a:avLst/>
          </a:prstGeom>
        </p:spPr>
        <p:txBody>
          <a:bodyPr anchor="ctr">
            <a:noAutofit/>
          </a:bodyPr>
          <a:lstStyle>
            <a:lvl1pPr marL="0" indent="0" algn="l">
              <a:buNone/>
              <a:defRPr sz="3200" b="0" i="0">
                <a:solidFill>
                  <a:schemeClr val="bg1"/>
                </a:solidFill>
                <a:latin typeface="Trebuchet MS" panose="020B0703020202090204" pitchFamily="34" charset="0"/>
                <a:cs typeface="Arial" panose="020B0604020202020204" pitchFamily="34" charset="0"/>
              </a:defRPr>
            </a:lvl1pPr>
          </a:lstStyle>
          <a:p>
            <a:pPr lvl="0"/>
            <a:endParaRPr lang="en-US" dirty="0"/>
          </a:p>
        </p:txBody>
      </p:sp>
      <p:pic>
        <p:nvPicPr>
          <p:cNvPr id="3" name="Picture 2">
            <a:extLst>
              <a:ext uri="{FF2B5EF4-FFF2-40B4-BE49-F238E27FC236}">
                <a16:creationId xmlns:a16="http://schemas.microsoft.com/office/drawing/2014/main" id="{2A323C57-4ED2-DA80-0071-3961F2269ADE}"/>
              </a:ext>
            </a:extLst>
          </p:cNvPr>
          <p:cNvPicPr>
            <a:picLocks noChangeAspect="1"/>
          </p:cNvPicPr>
          <p:nvPr userDrawn="1"/>
        </p:nvPicPr>
        <p:blipFill>
          <a:blip r:embed="rId2">
            <a:extLst>
              <a:ext uri="{28A0092B-C50C-407E-A947-70E740481C1C}">
                <a14:useLocalDpi xmlns:a14="http://schemas.microsoft.com/office/drawing/2010/main" val="0"/>
              </a:ext>
            </a:extLst>
          </a:blip>
          <a:srcRect t="96036"/>
          <a:stretch>
            <a:fillRect/>
          </a:stretch>
        </p:blipFill>
        <p:spPr>
          <a:xfrm>
            <a:off x="0" y="6586151"/>
            <a:ext cx="12192000" cy="271849"/>
          </a:xfrm>
          <a:prstGeom prst="rect">
            <a:avLst/>
          </a:prstGeom>
        </p:spPr>
      </p:pic>
    </p:spTree>
    <p:extLst>
      <p:ext uri="{BB962C8B-B14F-4D97-AF65-F5344CB8AC3E}">
        <p14:creationId xmlns:p14="http://schemas.microsoft.com/office/powerpoint/2010/main" val="252699478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titleOnly">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a:xfrm>
            <a:off x="7205133" y="6041362"/>
            <a:ext cx="911939" cy="365125"/>
          </a:xfrm>
          <a:prstGeom prst="rect">
            <a:avLst/>
          </a:prstGeom>
        </p:spPr>
        <p:txBody>
          <a:bodyPr/>
          <a:lstStyle/>
          <a:p>
            <a:fld id="{F59F0565-880B-44F0-976E-EBC4B5577C58}" type="datetimeFigureOut">
              <a:rPr lang="en-US" smtClean="0"/>
              <a:t>5/14/26</a:t>
            </a:fld>
            <a:endParaRPr lang="en-US"/>
          </a:p>
        </p:txBody>
      </p:sp>
      <p:sp>
        <p:nvSpPr>
          <p:cNvPr id="4" name="Footer Placeholder 3"/>
          <p:cNvSpPr>
            <a:spLocks noGrp="1"/>
          </p:cNvSpPr>
          <p:nvPr>
            <p:ph type="ftr" sz="quarter" idx="11"/>
          </p:nvPr>
        </p:nvSpPr>
        <p:spPr>
          <a:xfrm>
            <a:off x="677334" y="6041362"/>
            <a:ext cx="6297612"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8590663" y="6041362"/>
            <a:ext cx="683339" cy="365125"/>
          </a:xfrm>
          <a:prstGeom prst="rect">
            <a:avLst/>
          </a:prstGeom>
        </p:spPr>
        <p:txBody>
          <a:bodyPr/>
          <a:lstStyle/>
          <a:p>
            <a:fld id="{F6987E74-4B2C-4F8E-B4C8-CFF63CE03719}" type="slidenum">
              <a:rPr lang="en-US" smtClean="0"/>
              <a:t>‹#›</a:t>
            </a:fld>
            <a:endParaRPr lang="en-US"/>
          </a:p>
        </p:txBody>
      </p:sp>
      <p:sp>
        <p:nvSpPr>
          <p:cNvPr id="2" name="Title 1"/>
          <p:cNvSpPr>
            <a:spLocks noGrp="1"/>
          </p:cNvSpPr>
          <p:nvPr>
            <p:ph type="title"/>
          </p:nvPr>
        </p:nvSpPr>
        <p:spPr>
          <a:xfrm>
            <a:off x="546706" y="91688"/>
            <a:ext cx="8596668" cy="660400"/>
          </a:xfrm>
        </p:spPr>
        <p:txBody>
          <a:bodyPr/>
          <a:lstStyle>
            <a:lvl1pPr>
              <a:defRPr>
                <a:solidFill>
                  <a:schemeClr val="bg1"/>
                </a:solidFill>
              </a:defRPr>
            </a:lvl1pPr>
          </a:lstStyle>
          <a:p>
            <a:r>
              <a:rPr lang="en-US" dirty="0"/>
              <a:t>Click to edit Master title style</a:t>
            </a:r>
          </a:p>
        </p:txBody>
      </p:sp>
      <p:pic>
        <p:nvPicPr>
          <p:cNvPr id="6" name="Picture 5">
            <a:extLst>
              <a:ext uri="{FF2B5EF4-FFF2-40B4-BE49-F238E27FC236}">
                <a16:creationId xmlns:a16="http://schemas.microsoft.com/office/drawing/2014/main" id="{E739F5BD-5039-9235-28D8-A54728854E09}"/>
              </a:ext>
            </a:extLst>
          </p:cNvPr>
          <p:cNvPicPr>
            <a:picLocks noChangeAspect="1"/>
          </p:cNvPicPr>
          <p:nvPr userDrawn="1"/>
        </p:nvPicPr>
        <p:blipFill>
          <a:blip r:embed="rId2">
            <a:extLst>
              <a:ext uri="{28A0092B-C50C-407E-A947-70E740481C1C}">
                <a14:useLocalDpi xmlns:a14="http://schemas.microsoft.com/office/drawing/2010/main" val="0"/>
              </a:ext>
            </a:extLst>
          </a:blip>
          <a:srcRect t="96036"/>
          <a:stretch>
            <a:fillRect/>
          </a:stretch>
        </p:blipFill>
        <p:spPr>
          <a:xfrm>
            <a:off x="0" y="6586151"/>
            <a:ext cx="12192000" cy="271849"/>
          </a:xfrm>
          <a:prstGeom prst="rect">
            <a:avLst/>
          </a:prstGeom>
        </p:spPr>
      </p:pic>
      <p:pic>
        <p:nvPicPr>
          <p:cNvPr id="8" name="Picture 7">
            <a:extLst>
              <a:ext uri="{FF2B5EF4-FFF2-40B4-BE49-F238E27FC236}">
                <a16:creationId xmlns:a16="http://schemas.microsoft.com/office/drawing/2014/main" id="{2A1C32B5-54CB-75FB-4838-F9C674D5F693}"/>
              </a:ext>
            </a:extLst>
          </p:cNvPr>
          <p:cNvPicPr>
            <a:picLocks noChangeAspect="1"/>
          </p:cNvPicPr>
          <p:nvPr userDrawn="1"/>
        </p:nvPicPr>
        <p:blipFill>
          <a:blip r:embed="rId2">
            <a:extLst>
              <a:ext uri="{28A0092B-C50C-407E-A947-70E740481C1C}">
                <a14:useLocalDpi xmlns:a14="http://schemas.microsoft.com/office/drawing/2010/main" val="0"/>
              </a:ext>
            </a:extLst>
          </a:blip>
          <a:srcRect b="88127"/>
          <a:stretch>
            <a:fillRect/>
          </a:stretch>
        </p:blipFill>
        <p:spPr>
          <a:xfrm>
            <a:off x="0" y="0"/>
            <a:ext cx="12192000" cy="897924"/>
          </a:xfrm>
          <a:prstGeom prst="rect">
            <a:avLst/>
          </a:prstGeom>
        </p:spPr>
      </p:pic>
    </p:spTree>
    <p:extLst>
      <p:ext uri="{BB962C8B-B14F-4D97-AF65-F5344CB8AC3E}">
        <p14:creationId xmlns:p14="http://schemas.microsoft.com/office/powerpoint/2010/main" val="4938398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
        <p:nvSpPr>
          <p:cNvPr id="4" name="Text Placeholder 7">
            <a:extLst>
              <a:ext uri="{FF2B5EF4-FFF2-40B4-BE49-F238E27FC236}">
                <a16:creationId xmlns:a16="http://schemas.microsoft.com/office/drawing/2014/main" id="{DDC63EA4-BF10-9E44-83B7-01B921F49EE5}"/>
              </a:ext>
            </a:extLst>
          </p:cNvPr>
          <p:cNvSpPr>
            <a:spLocks noGrp="1"/>
          </p:cNvSpPr>
          <p:nvPr>
            <p:ph type="body" sz="quarter" idx="10"/>
          </p:nvPr>
        </p:nvSpPr>
        <p:spPr>
          <a:xfrm>
            <a:off x="574098" y="101600"/>
            <a:ext cx="12214801" cy="762000"/>
          </a:xfrm>
          <a:prstGeom prst="rect">
            <a:avLst/>
          </a:prstGeom>
        </p:spPr>
        <p:txBody>
          <a:bodyPr anchor="ctr">
            <a:noAutofit/>
          </a:bodyPr>
          <a:lstStyle>
            <a:lvl1pPr marL="0" indent="0" algn="l">
              <a:buNone/>
              <a:defRPr sz="3200" b="0" i="0">
                <a:solidFill>
                  <a:schemeClr val="bg1"/>
                </a:solidFill>
                <a:latin typeface="Arial" panose="020B0604020202020204" pitchFamily="34" charset="0"/>
                <a:cs typeface="Arial" panose="020B0604020202020204" pitchFamily="34" charset="0"/>
              </a:defRPr>
            </a:lvl1pPr>
          </a:lstStyle>
          <a:p>
            <a:pPr lvl="0"/>
            <a:endParaRPr lang="en-US" dirty="0"/>
          </a:p>
        </p:txBody>
      </p:sp>
    </p:spTree>
    <p:extLst>
      <p:ext uri="{BB962C8B-B14F-4D97-AF65-F5344CB8AC3E}">
        <p14:creationId xmlns:p14="http://schemas.microsoft.com/office/powerpoint/2010/main" val="5983897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Comparison">
    <p:spTree>
      <p:nvGrpSpPr>
        <p:cNvPr id="1" name=""/>
        <p:cNvGrpSpPr/>
        <p:nvPr/>
      </p:nvGrpSpPr>
      <p:grpSpPr>
        <a:xfrm>
          <a:off x="0" y="0"/>
          <a:ext cx="0" cy="0"/>
          <a:chOff x="0" y="0"/>
          <a:chExt cx="0" cy="0"/>
        </a:xfrm>
      </p:grpSpPr>
      <p:sp>
        <p:nvSpPr>
          <p:cNvPr id="63" name="TextBox 21"/>
          <p:cNvSpPr txBox="1"/>
          <p:nvPr/>
        </p:nvSpPr>
        <p:spPr>
          <a:xfrm rot="5400000">
            <a:off x="9942965" y="3316384"/>
            <a:ext cx="4138070" cy="2413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p>
            <a:pPr algn="ctr">
              <a:defRPr sz="1600" b="1">
                <a:solidFill>
                  <a:srgbClr val="FFFFFF"/>
                </a:solidFill>
                <a:latin typeface="Gill Sans MT"/>
                <a:ea typeface="Gill Sans MT"/>
                <a:cs typeface="Gill Sans MT"/>
                <a:sym typeface="Gill Sans MT"/>
              </a:defRPr>
            </a:pPr>
            <a:r>
              <a:t>2019</a:t>
            </a:r>
            <a:r>
              <a:rPr b="0"/>
              <a:t> OSHE ONFERENCE</a:t>
            </a:r>
          </a:p>
        </p:txBody>
      </p:sp>
      <p:sp>
        <p:nvSpPr>
          <p:cNvPr id="65" name="Body Level One…"/>
          <p:cNvSpPr txBox="1">
            <a:spLocks noGrp="1"/>
          </p:cNvSpPr>
          <p:nvPr>
            <p:ph type="body" sz="half" idx="1"/>
          </p:nvPr>
        </p:nvSpPr>
        <p:spPr>
          <a:xfrm>
            <a:off x="647999" y="2232000"/>
            <a:ext cx="5040004" cy="3888002"/>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66" name="Text Placeholder 4"/>
          <p:cNvSpPr>
            <a:spLocks noGrp="1"/>
          </p:cNvSpPr>
          <p:nvPr>
            <p:ph type="body" sz="quarter" idx="13"/>
          </p:nvPr>
        </p:nvSpPr>
        <p:spPr>
          <a:xfrm>
            <a:off x="5869299" y="1835998"/>
            <a:ext cx="5040002" cy="360002"/>
          </a:xfrm>
          <a:prstGeom prst="rect">
            <a:avLst/>
          </a:prstGeom>
        </p:spPr>
        <p:txBody>
          <a:bodyPr/>
          <a:lstStyle/>
          <a:p>
            <a:endParaRPr/>
          </a:p>
        </p:txBody>
      </p:sp>
      <p:sp>
        <p:nvSpPr>
          <p:cNvPr id="67" name="Text Placeholder 2"/>
          <p:cNvSpPr>
            <a:spLocks noGrp="1"/>
          </p:cNvSpPr>
          <p:nvPr>
            <p:ph type="body" sz="quarter" idx="14"/>
          </p:nvPr>
        </p:nvSpPr>
        <p:spPr>
          <a:xfrm>
            <a:off x="648000" y="1835997"/>
            <a:ext cx="5040001" cy="360003"/>
          </a:xfrm>
          <a:prstGeom prst="rect">
            <a:avLst/>
          </a:prstGeom>
        </p:spPr>
        <p:txBody>
          <a:bodyPr/>
          <a:lstStyle/>
          <a:p>
            <a:endParaRPr/>
          </a:p>
        </p:txBody>
      </p:sp>
      <p:sp>
        <p:nvSpPr>
          <p:cNvPr id="12" name="Text Placeholder 7">
            <a:extLst>
              <a:ext uri="{FF2B5EF4-FFF2-40B4-BE49-F238E27FC236}">
                <a16:creationId xmlns:a16="http://schemas.microsoft.com/office/drawing/2014/main" id="{EAFBAED8-CC0C-D940-B9E0-4509DE406E88}"/>
              </a:ext>
            </a:extLst>
          </p:cNvPr>
          <p:cNvSpPr>
            <a:spLocks noGrp="1"/>
          </p:cNvSpPr>
          <p:nvPr>
            <p:ph type="body" sz="quarter" idx="10"/>
          </p:nvPr>
        </p:nvSpPr>
        <p:spPr>
          <a:xfrm>
            <a:off x="574098" y="101600"/>
            <a:ext cx="12214801" cy="762000"/>
          </a:xfrm>
          <a:prstGeom prst="rect">
            <a:avLst/>
          </a:prstGeom>
        </p:spPr>
        <p:txBody>
          <a:bodyPr anchor="ctr">
            <a:noAutofit/>
          </a:bodyPr>
          <a:lstStyle>
            <a:lvl1pPr marL="0" indent="0" algn="l">
              <a:buNone/>
              <a:defRPr sz="3200" b="0" i="0">
                <a:solidFill>
                  <a:schemeClr val="bg1"/>
                </a:solidFill>
                <a:latin typeface="Arial" panose="020B0604020202020204" pitchFamily="34" charset="0"/>
                <a:cs typeface="Arial" panose="020B0604020202020204" pitchFamily="34" charset="0"/>
              </a:defRPr>
            </a:lvl1pPr>
          </a:lstStyle>
          <a:p>
            <a:pPr lvl="0"/>
            <a:endParaRPr lang="en-US" dirty="0"/>
          </a:p>
        </p:txBody>
      </p:sp>
    </p:spTree>
    <p:extLst>
      <p:ext uri="{BB962C8B-B14F-4D97-AF65-F5344CB8AC3E}">
        <p14:creationId xmlns:p14="http://schemas.microsoft.com/office/powerpoint/2010/main" val="1945324577"/>
      </p:ext>
    </p:extLst>
  </p:cSld>
  <p:clrMapOvr>
    <a:masterClrMapping/>
  </p:clrMapOvr>
  <p:transition spd="med"/>
</p:sldLayout>
</file>

<file path=ppt/slideLayouts/slideLayout33.xml><?xml version="1.0" encoding="utf-8"?>
<p:sldLayout xmlns:a="http://schemas.openxmlformats.org/drawingml/2006/main" xmlns:r="http://schemas.openxmlformats.org/officeDocument/2006/relationships" xmlns:p="http://schemas.openxmlformats.org/presentationml/2006/main" userDrawn="1">
  <p:cSld name="12_Title and Content">
    <p:spTree>
      <p:nvGrpSpPr>
        <p:cNvPr id="1" name=""/>
        <p:cNvGrpSpPr/>
        <p:nvPr/>
      </p:nvGrpSpPr>
      <p:grpSpPr>
        <a:xfrm>
          <a:off x="0" y="0"/>
          <a:ext cx="0" cy="0"/>
          <a:chOff x="0" y="0"/>
          <a:chExt cx="0" cy="0"/>
        </a:xfrm>
      </p:grpSpPr>
      <p:sp>
        <p:nvSpPr>
          <p:cNvPr id="6" name="Text Placeholder 7">
            <a:extLst>
              <a:ext uri="{FF2B5EF4-FFF2-40B4-BE49-F238E27FC236}">
                <a16:creationId xmlns:a16="http://schemas.microsoft.com/office/drawing/2014/main" id="{FBBB4693-C3CC-3C4A-971A-3D84ADA62840}"/>
              </a:ext>
            </a:extLst>
          </p:cNvPr>
          <p:cNvSpPr>
            <a:spLocks noGrp="1"/>
          </p:cNvSpPr>
          <p:nvPr>
            <p:ph type="body" sz="quarter" idx="10"/>
          </p:nvPr>
        </p:nvSpPr>
        <p:spPr>
          <a:xfrm>
            <a:off x="574098" y="101600"/>
            <a:ext cx="12214801" cy="762000"/>
          </a:xfrm>
          <a:prstGeom prst="rect">
            <a:avLst/>
          </a:prstGeom>
        </p:spPr>
        <p:txBody>
          <a:bodyPr anchor="ctr">
            <a:noAutofit/>
          </a:bodyPr>
          <a:lstStyle>
            <a:lvl1pPr marL="0" indent="0" algn="l">
              <a:buNone/>
              <a:defRPr sz="3200" b="0" i="0">
                <a:solidFill>
                  <a:schemeClr val="bg1"/>
                </a:solidFill>
                <a:latin typeface="Arial" panose="020B0604020202020204" pitchFamily="34" charset="0"/>
                <a:cs typeface="Arial" panose="020B0604020202020204" pitchFamily="34" charset="0"/>
              </a:defRPr>
            </a:lvl1pPr>
          </a:lstStyle>
          <a:p>
            <a:pPr lvl="0"/>
            <a:endParaRPr lang="en-US" dirty="0"/>
          </a:p>
        </p:txBody>
      </p:sp>
    </p:spTree>
    <p:extLst>
      <p:ext uri="{BB962C8B-B14F-4D97-AF65-F5344CB8AC3E}">
        <p14:creationId xmlns:p14="http://schemas.microsoft.com/office/powerpoint/2010/main" val="1299072814"/>
      </p:ext>
    </p:extLst>
  </p:cSld>
  <p:clrMapOvr>
    <a:masterClrMapping/>
  </p:clrMapOvr>
  <p:transition spd="med"/>
</p:sldLayout>
</file>

<file path=ppt/slideLayouts/slideLayout34.xml><?xml version="1.0" encoding="utf-8"?>
<p:sldLayout xmlns:a="http://schemas.openxmlformats.org/drawingml/2006/main" xmlns:r="http://schemas.openxmlformats.org/officeDocument/2006/relationships" xmlns:p="http://schemas.openxmlformats.org/presentationml/2006/main" userDrawn="1">
  <p:cSld name="Large Photo">
    <p:spTree>
      <p:nvGrpSpPr>
        <p:cNvPr id="1" name=""/>
        <p:cNvGrpSpPr/>
        <p:nvPr/>
      </p:nvGrpSpPr>
      <p:grpSpPr>
        <a:xfrm>
          <a:off x="0" y="0"/>
          <a:ext cx="0" cy="0"/>
          <a:chOff x="0" y="0"/>
          <a:chExt cx="0" cy="0"/>
        </a:xfrm>
      </p:grpSpPr>
      <p:sp>
        <p:nvSpPr>
          <p:cNvPr id="4" name="Text Placeholder 7">
            <a:extLst>
              <a:ext uri="{FF2B5EF4-FFF2-40B4-BE49-F238E27FC236}">
                <a16:creationId xmlns:a16="http://schemas.microsoft.com/office/drawing/2014/main" id="{C0A23248-1081-CE43-959C-EF9BA6178A3F}"/>
              </a:ext>
            </a:extLst>
          </p:cNvPr>
          <p:cNvSpPr>
            <a:spLocks noGrp="1"/>
          </p:cNvSpPr>
          <p:nvPr>
            <p:ph type="body" sz="quarter" idx="10"/>
          </p:nvPr>
        </p:nvSpPr>
        <p:spPr>
          <a:xfrm>
            <a:off x="574098" y="101600"/>
            <a:ext cx="12214801" cy="762000"/>
          </a:xfrm>
          <a:prstGeom prst="rect">
            <a:avLst/>
          </a:prstGeom>
        </p:spPr>
        <p:txBody>
          <a:bodyPr anchor="ctr">
            <a:noAutofit/>
          </a:bodyPr>
          <a:lstStyle>
            <a:lvl1pPr marL="0" indent="0" algn="l">
              <a:buNone/>
              <a:defRPr sz="3200" b="0" i="0">
                <a:solidFill>
                  <a:schemeClr val="bg1"/>
                </a:solidFill>
                <a:latin typeface="Arial" panose="020B0604020202020204" pitchFamily="34" charset="0"/>
                <a:cs typeface="Arial" panose="020B0604020202020204" pitchFamily="34" charset="0"/>
              </a:defRPr>
            </a:lvl1pPr>
          </a:lstStyle>
          <a:p>
            <a:pPr lvl="0"/>
            <a:endParaRPr lang="en-US" dirty="0"/>
          </a:p>
        </p:txBody>
      </p:sp>
    </p:spTree>
    <p:extLst>
      <p:ext uri="{BB962C8B-B14F-4D97-AF65-F5344CB8AC3E}">
        <p14:creationId xmlns:p14="http://schemas.microsoft.com/office/powerpoint/2010/main" val="182568713"/>
      </p:ext>
    </p:extLst>
  </p:cSld>
  <p:clrMapOvr>
    <a:masterClrMapping/>
  </p:clrMapOvr>
  <p:transition spd="med"/>
</p:sldLayout>
</file>

<file path=ppt/slideLayouts/slideLayout35.xml><?xml version="1.0" encoding="utf-8"?>
<p:sldLayout xmlns:a="http://schemas.openxmlformats.org/drawingml/2006/main" xmlns:r="http://schemas.openxmlformats.org/officeDocument/2006/relationships" xmlns:p="http://schemas.openxmlformats.org/presentationml/2006/main" userDrawn="1">
  <p:cSld name="3_CONTENT PAGE">
    <p:bg>
      <p:bgPr>
        <a:solidFill>
          <a:srgbClr val="FFFFFF"/>
        </a:solidFill>
        <a:effectLst/>
      </p:bgPr>
    </p:bg>
    <p:spTree>
      <p:nvGrpSpPr>
        <p:cNvPr id="1" name=""/>
        <p:cNvGrpSpPr/>
        <p:nvPr/>
      </p:nvGrpSpPr>
      <p:grpSpPr>
        <a:xfrm>
          <a:off x="0" y="0"/>
          <a:ext cx="0" cy="0"/>
          <a:chOff x="0" y="0"/>
          <a:chExt cx="0" cy="0"/>
        </a:xfrm>
      </p:grpSpPr>
      <p:sp>
        <p:nvSpPr>
          <p:cNvPr id="5" name="Text Placeholder 7">
            <a:extLst>
              <a:ext uri="{FF2B5EF4-FFF2-40B4-BE49-F238E27FC236}">
                <a16:creationId xmlns:a16="http://schemas.microsoft.com/office/drawing/2014/main" id="{2D9C878A-3809-2646-A195-A1856E346F3F}"/>
              </a:ext>
            </a:extLst>
          </p:cNvPr>
          <p:cNvSpPr>
            <a:spLocks noGrp="1"/>
          </p:cNvSpPr>
          <p:nvPr>
            <p:ph type="body" sz="quarter" idx="10"/>
          </p:nvPr>
        </p:nvSpPr>
        <p:spPr>
          <a:xfrm>
            <a:off x="574098" y="101600"/>
            <a:ext cx="12214801" cy="762000"/>
          </a:xfrm>
          <a:prstGeom prst="rect">
            <a:avLst/>
          </a:prstGeom>
        </p:spPr>
        <p:txBody>
          <a:bodyPr anchor="ctr">
            <a:noAutofit/>
          </a:bodyPr>
          <a:lstStyle>
            <a:lvl1pPr marL="0" indent="0" algn="l">
              <a:buNone/>
              <a:defRPr sz="3200" b="0" i="0">
                <a:solidFill>
                  <a:schemeClr val="bg1"/>
                </a:solidFill>
                <a:latin typeface="Arial" panose="020B0604020202020204" pitchFamily="34" charset="0"/>
                <a:cs typeface="Arial" panose="020B0604020202020204" pitchFamily="34" charset="0"/>
              </a:defRPr>
            </a:lvl1pPr>
          </a:lstStyle>
          <a:p>
            <a:pPr lvl="0"/>
            <a:endParaRPr lang="en-US" dirty="0"/>
          </a:p>
        </p:txBody>
      </p:sp>
    </p:spTree>
    <p:extLst>
      <p:ext uri="{BB962C8B-B14F-4D97-AF65-F5344CB8AC3E}">
        <p14:creationId xmlns:p14="http://schemas.microsoft.com/office/powerpoint/2010/main" val="588821704"/>
      </p:ext>
    </p:extLst>
  </p:cSld>
  <p:clrMapOvr>
    <a:masterClrMapping/>
  </p:clrMapOvr>
  <p:transition spd="med"/>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233" name="Body Level One…"/>
          <p:cNvSpPr txBox="1">
            <a:spLocks noGrp="1"/>
          </p:cNvSpPr>
          <p:nvPr>
            <p:ph type="body" idx="1"/>
          </p:nvPr>
        </p:nvSpPr>
        <p:spPr>
          <a:xfrm>
            <a:off x="609600" y="1600200"/>
            <a:ext cx="10972800" cy="4026002"/>
          </a:xfrm>
          <a:prstGeom prst="rect">
            <a:avLst/>
          </a:prstGeom>
        </p:spPr>
        <p:txBody>
          <a:bodyPr lIns="91423" tIns="91423" rIns="91423" bIns="91423"/>
          <a:lstStyle>
            <a:lvl1pPr marL="609578" indent="-575713">
              <a:spcBef>
                <a:spcPts val="800"/>
              </a:spcBef>
              <a:buClr>
                <a:srgbClr val="000000"/>
              </a:buClr>
              <a:buSzPts val="4200"/>
              <a:defRPr sz="4200">
                <a:solidFill>
                  <a:srgbClr val="000000"/>
                </a:solidFill>
                <a:latin typeface="Arial"/>
                <a:ea typeface="Arial"/>
                <a:cs typeface="Arial"/>
                <a:sym typeface="Arial"/>
              </a:defRPr>
            </a:lvl1pPr>
            <a:lvl2pPr marL="1292380" indent="-615068">
              <a:spcBef>
                <a:spcPts val="800"/>
              </a:spcBef>
              <a:buClr>
                <a:srgbClr val="000000"/>
              </a:buClr>
              <a:buSzPts val="4200"/>
              <a:buChar char="–"/>
              <a:defRPr sz="4200">
                <a:solidFill>
                  <a:srgbClr val="000000"/>
                </a:solidFill>
                <a:latin typeface="Arial"/>
                <a:ea typeface="Arial"/>
                <a:cs typeface="Arial"/>
                <a:sym typeface="Arial"/>
              </a:defRPr>
            </a:lvl2pPr>
            <a:lvl3pPr marL="1987480" indent="-666726">
              <a:spcBef>
                <a:spcPts val="800"/>
              </a:spcBef>
              <a:buClr>
                <a:srgbClr val="000000"/>
              </a:buClr>
              <a:buSzPts val="4200"/>
              <a:defRPr sz="4200">
                <a:solidFill>
                  <a:srgbClr val="000000"/>
                </a:solidFill>
                <a:latin typeface="Arial"/>
                <a:ea typeface="Arial"/>
                <a:cs typeface="Arial"/>
                <a:sym typeface="Arial"/>
              </a:defRPr>
            </a:lvl3pPr>
            <a:lvl4pPr marL="2730077" indent="-765879">
              <a:spcBef>
                <a:spcPts val="800"/>
              </a:spcBef>
              <a:buClr>
                <a:srgbClr val="000000"/>
              </a:buClr>
              <a:buSzPts val="4200"/>
              <a:buChar char="–"/>
              <a:defRPr sz="4200">
                <a:solidFill>
                  <a:srgbClr val="000000"/>
                </a:solidFill>
                <a:latin typeface="Arial"/>
                <a:ea typeface="Arial"/>
                <a:cs typeface="Arial"/>
                <a:sym typeface="Arial"/>
              </a:defRPr>
            </a:lvl4pPr>
            <a:lvl5pPr marL="3339655" indent="-765879">
              <a:spcBef>
                <a:spcPts val="800"/>
              </a:spcBef>
              <a:buClr>
                <a:srgbClr val="000000"/>
              </a:buClr>
              <a:buSzPts val="4200"/>
              <a:buChar char="»"/>
              <a:defRPr sz="4200">
                <a:solidFill>
                  <a:srgbClr val="000000"/>
                </a:solidFill>
                <a:latin typeface="Arial"/>
                <a:ea typeface="Arial"/>
                <a:cs typeface="Arial"/>
                <a:sym typeface="Arial"/>
              </a:defRPr>
            </a:lvl5pPr>
          </a:lstStyle>
          <a:p>
            <a:r>
              <a:t>Body Level One</a:t>
            </a:r>
          </a:p>
          <a:p>
            <a:pPr lvl="1"/>
            <a:r>
              <a:t>Body Level Two</a:t>
            </a:r>
          </a:p>
          <a:p>
            <a:pPr lvl="2"/>
            <a:r>
              <a:t>Body Level Three</a:t>
            </a:r>
          </a:p>
          <a:p>
            <a:pPr lvl="3"/>
            <a:r>
              <a:t>Body Level Four</a:t>
            </a:r>
          </a:p>
          <a:p>
            <a:pPr lvl="4"/>
            <a:r>
              <a:t>Body Level Five</a:t>
            </a:r>
          </a:p>
        </p:txBody>
      </p:sp>
      <p:sp>
        <p:nvSpPr>
          <p:cNvPr id="23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
        <p:nvSpPr>
          <p:cNvPr id="8" name="Text Placeholder 7">
            <a:extLst>
              <a:ext uri="{FF2B5EF4-FFF2-40B4-BE49-F238E27FC236}">
                <a16:creationId xmlns:a16="http://schemas.microsoft.com/office/drawing/2014/main" id="{D2B1B8CB-8277-714E-B010-F33F846D769A}"/>
              </a:ext>
            </a:extLst>
          </p:cNvPr>
          <p:cNvSpPr>
            <a:spLocks noGrp="1"/>
          </p:cNvSpPr>
          <p:nvPr>
            <p:ph type="body" sz="quarter" idx="10"/>
          </p:nvPr>
        </p:nvSpPr>
        <p:spPr>
          <a:xfrm>
            <a:off x="574098" y="101600"/>
            <a:ext cx="12214801" cy="762000"/>
          </a:xfrm>
          <a:prstGeom prst="rect">
            <a:avLst/>
          </a:prstGeom>
        </p:spPr>
        <p:txBody>
          <a:bodyPr anchor="ctr">
            <a:noAutofit/>
          </a:bodyPr>
          <a:lstStyle>
            <a:lvl1pPr marL="0" indent="0" algn="l">
              <a:buNone/>
              <a:defRPr sz="3200" b="0" i="0">
                <a:solidFill>
                  <a:schemeClr val="bg1"/>
                </a:solidFill>
                <a:latin typeface="Arial" panose="020B0604020202020204" pitchFamily="34" charset="0"/>
                <a:cs typeface="Arial" panose="020B0604020202020204" pitchFamily="34" charset="0"/>
              </a:defRPr>
            </a:lvl1pPr>
          </a:lstStyle>
          <a:p>
            <a:pPr lvl="0"/>
            <a:endParaRPr lang="en-US" dirty="0"/>
          </a:p>
        </p:txBody>
      </p:sp>
    </p:spTree>
    <p:extLst>
      <p:ext uri="{BB962C8B-B14F-4D97-AF65-F5344CB8AC3E}">
        <p14:creationId xmlns:p14="http://schemas.microsoft.com/office/powerpoint/2010/main" val="1283041459"/>
      </p:ext>
    </p:extLst>
  </p:cSld>
  <p:clrMapOvr>
    <a:masterClrMapping/>
  </p:clrMapOvr>
  <p:transition spd="med"/>
</p:sldLayout>
</file>

<file path=ppt/slideLayouts/slideLayout37.xml><?xml version="1.0" encoding="utf-8"?>
<p:sldLayout xmlns:a="http://schemas.openxmlformats.org/drawingml/2006/main" xmlns:r="http://schemas.openxmlformats.org/officeDocument/2006/relationships" xmlns:p="http://schemas.openxmlformats.org/presentationml/2006/main" userDrawn="1">
  <p:cSld name="Conclusion">
    <p:spTree>
      <p:nvGrpSpPr>
        <p:cNvPr id="1" name=""/>
        <p:cNvGrpSpPr/>
        <p:nvPr/>
      </p:nvGrpSpPr>
      <p:grpSpPr>
        <a:xfrm>
          <a:off x="0" y="0"/>
          <a:ext cx="0" cy="0"/>
          <a:chOff x="0" y="0"/>
          <a:chExt cx="0" cy="0"/>
        </a:xfrm>
      </p:grpSpPr>
      <p:sp>
        <p:nvSpPr>
          <p:cNvPr id="206" name="Body Level One…"/>
          <p:cNvSpPr txBox="1">
            <a:spLocks noGrp="1"/>
          </p:cNvSpPr>
          <p:nvPr>
            <p:ph type="body" sz="half" idx="1"/>
          </p:nvPr>
        </p:nvSpPr>
        <p:spPr>
          <a:xfrm>
            <a:off x="1259682" y="1416822"/>
            <a:ext cx="8732047" cy="2107428"/>
          </a:xfrm>
          <a:prstGeom prst="rect">
            <a:avLst/>
          </a:prstGeom>
          <a:solidFill>
            <a:srgbClr val="FFFFFF"/>
          </a:solidFill>
        </p:spPr>
        <p:txBody>
          <a:bodyPr/>
          <a:lstStyle>
            <a:lvl1pPr marL="0" indent="0" defTabSz="914377">
              <a:lnSpc>
                <a:spcPct val="80000"/>
              </a:lnSpc>
              <a:spcBef>
                <a:spcPts val="900"/>
              </a:spcBef>
              <a:buSzTx/>
              <a:buFontTx/>
              <a:buNone/>
              <a:defRPr sz="1100">
                <a:latin typeface="Arial"/>
                <a:ea typeface="Arial"/>
                <a:cs typeface="Arial"/>
                <a:sym typeface="Arial"/>
              </a:defRPr>
            </a:lvl1pPr>
            <a:lvl2pPr marL="0" indent="0" defTabSz="914377">
              <a:lnSpc>
                <a:spcPct val="80000"/>
              </a:lnSpc>
              <a:spcBef>
                <a:spcPts val="900"/>
              </a:spcBef>
              <a:buSzTx/>
              <a:buFontTx/>
              <a:buNone/>
              <a:defRPr sz="1100">
                <a:latin typeface="Arial"/>
                <a:ea typeface="Arial"/>
                <a:cs typeface="Arial"/>
                <a:sym typeface="Arial"/>
              </a:defRPr>
            </a:lvl2pPr>
            <a:lvl3pPr marL="0" indent="0" defTabSz="914377">
              <a:lnSpc>
                <a:spcPct val="80000"/>
              </a:lnSpc>
              <a:spcBef>
                <a:spcPts val="900"/>
              </a:spcBef>
              <a:buSzTx/>
              <a:buFontTx/>
              <a:buNone/>
              <a:defRPr sz="1100">
                <a:latin typeface="Arial"/>
                <a:ea typeface="Arial"/>
                <a:cs typeface="Arial"/>
                <a:sym typeface="Arial"/>
              </a:defRPr>
            </a:lvl3pPr>
            <a:lvl4pPr marL="0" indent="0" defTabSz="914377">
              <a:lnSpc>
                <a:spcPct val="80000"/>
              </a:lnSpc>
              <a:spcBef>
                <a:spcPts val="900"/>
              </a:spcBef>
              <a:buSzTx/>
              <a:buFontTx/>
              <a:buNone/>
              <a:defRPr sz="1100">
                <a:latin typeface="Arial"/>
                <a:ea typeface="Arial"/>
                <a:cs typeface="Arial"/>
                <a:sym typeface="Arial"/>
              </a:defRPr>
            </a:lvl4pPr>
            <a:lvl5pPr marL="0" indent="0" defTabSz="914377">
              <a:lnSpc>
                <a:spcPct val="80000"/>
              </a:lnSpc>
              <a:spcBef>
                <a:spcPts val="900"/>
              </a:spcBef>
              <a:buSzTx/>
              <a:buFontTx/>
              <a:buNone/>
              <a:defRPr sz="1100">
                <a:latin typeface="Arial"/>
                <a:ea typeface="Arial"/>
                <a:cs typeface="Arial"/>
                <a:sym typeface="Arial"/>
              </a:defRPr>
            </a:lvl5pPr>
          </a:lstStyle>
          <a:p>
            <a:r>
              <a:t>Body Level One</a:t>
            </a:r>
          </a:p>
          <a:p>
            <a:pPr lvl="1"/>
            <a:r>
              <a:t>Body Level Two</a:t>
            </a:r>
          </a:p>
          <a:p>
            <a:pPr lvl="2"/>
            <a:r>
              <a:t>Body Level Three</a:t>
            </a:r>
          </a:p>
          <a:p>
            <a:pPr lvl="3"/>
            <a:r>
              <a:t>Body Level Four</a:t>
            </a:r>
          </a:p>
          <a:p>
            <a:pPr lvl="4"/>
            <a:r>
              <a:t>Body Level Five</a:t>
            </a:r>
          </a:p>
        </p:txBody>
      </p:sp>
      <p:sp>
        <p:nvSpPr>
          <p:cNvPr id="7" name="Text Placeholder 7">
            <a:extLst>
              <a:ext uri="{FF2B5EF4-FFF2-40B4-BE49-F238E27FC236}">
                <a16:creationId xmlns:a16="http://schemas.microsoft.com/office/drawing/2014/main" id="{5C7DD1E9-EE23-EA4F-B11C-46124EF166F8}"/>
              </a:ext>
            </a:extLst>
          </p:cNvPr>
          <p:cNvSpPr>
            <a:spLocks noGrp="1"/>
          </p:cNvSpPr>
          <p:nvPr>
            <p:ph type="body" sz="quarter" idx="10"/>
          </p:nvPr>
        </p:nvSpPr>
        <p:spPr>
          <a:xfrm>
            <a:off x="574098" y="101600"/>
            <a:ext cx="12214801" cy="762000"/>
          </a:xfrm>
          <a:prstGeom prst="rect">
            <a:avLst/>
          </a:prstGeom>
        </p:spPr>
        <p:txBody>
          <a:bodyPr anchor="ctr">
            <a:noAutofit/>
          </a:bodyPr>
          <a:lstStyle>
            <a:lvl1pPr marL="0" indent="0" algn="l">
              <a:buNone/>
              <a:defRPr sz="3200" b="0" i="0">
                <a:solidFill>
                  <a:schemeClr val="bg1"/>
                </a:solidFill>
                <a:latin typeface="Arial" panose="020B0604020202020204" pitchFamily="34" charset="0"/>
                <a:cs typeface="Arial" panose="020B0604020202020204" pitchFamily="34" charset="0"/>
              </a:defRPr>
            </a:lvl1pPr>
          </a:lstStyle>
          <a:p>
            <a:pPr lvl="0"/>
            <a:endParaRPr lang="en-US" dirty="0"/>
          </a:p>
        </p:txBody>
      </p:sp>
    </p:spTree>
    <p:extLst>
      <p:ext uri="{BB962C8B-B14F-4D97-AF65-F5344CB8AC3E}">
        <p14:creationId xmlns:p14="http://schemas.microsoft.com/office/powerpoint/2010/main" val="402225743"/>
      </p:ext>
    </p:extLst>
  </p:cSld>
  <p:clrMapOvr>
    <a:masterClrMapping/>
  </p:clrMapOvr>
  <p:transition spd="med"/>
</p:sldLayout>
</file>

<file path=ppt/slideLayouts/slideLayout38.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5" name="Text Placeholder 7">
            <a:extLst>
              <a:ext uri="{FF2B5EF4-FFF2-40B4-BE49-F238E27FC236}">
                <a16:creationId xmlns:a16="http://schemas.microsoft.com/office/drawing/2014/main" id="{54973076-F625-7042-8269-908D39CBEC3D}"/>
              </a:ext>
            </a:extLst>
          </p:cNvPr>
          <p:cNvSpPr>
            <a:spLocks noGrp="1"/>
          </p:cNvSpPr>
          <p:nvPr>
            <p:ph type="body" sz="quarter" idx="10"/>
          </p:nvPr>
        </p:nvSpPr>
        <p:spPr>
          <a:xfrm>
            <a:off x="574098" y="101600"/>
            <a:ext cx="12214801" cy="762000"/>
          </a:xfrm>
          <a:prstGeom prst="rect">
            <a:avLst/>
          </a:prstGeom>
        </p:spPr>
        <p:txBody>
          <a:bodyPr anchor="ctr">
            <a:noAutofit/>
          </a:bodyPr>
          <a:lstStyle>
            <a:lvl1pPr marL="0" indent="0" algn="l">
              <a:buNone/>
              <a:defRPr sz="3200" b="0" i="0">
                <a:solidFill>
                  <a:schemeClr val="bg1"/>
                </a:solidFill>
                <a:latin typeface="Arial" panose="020B0604020202020204" pitchFamily="34" charset="0"/>
                <a:cs typeface="Arial" panose="020B0604020202020204" pitchFamily="34" charset="0"/>
              </a:defRPr>
            </a:lvl1pPr>
          </a:lstStyle>
          <a:p>
            <a:pPr lvl="0"/>
            <a:endParaRPr lang="en-US" dirty="0"/>
          </a:p>
        </p:txBody>
      </p:sp>
    </p:spTree>
    <p:extLst>
      <p:ext uri="{BB962C8B-B14F-4D97-AF65-F5344CB8AC3E}">
        <p14:creationId xmlns:p14="http://schemas.microsoft.com/office/powerpoint/2010/main" val="421424249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Text Layout 1">
    <p:spTree>
      <p:nvGrpSpPr>
        <p:cNvPr id="1" name=""/>
        <p:cNvGrpSpPr/>
        <p:nvPr/>
      </p:nvGrpSpPr>
      <p:grpSpPr>
        <a:xfrm>
          <a:off x="0" y="0"/>
          <a:ext cx="0" cy="0"/>
          <a:chOff x="0" y="0"/>
          <a:chExt cx="0" cy="0"/>
        </a:xfrm>
      </p:grpSpPr>
      <p:sp>
        <p:nvSpPr>
          <p:cNvPr id="42" name="Body Level One…"/>
          <p:cNvSpPr txBox="1">
            <a:spLocks noGrp="1"/>
          </p:cNvSpPr>
          <p:nvPr>
            <p:ph type="body" sz="quarter" idx="1"/>
          </p:nvPr>
        </p:nvSpPr>
        <p:spPr>
          <a:xfrm>
            <a:off x="647999" y="1439069"/>
            <a:ext cx="5040004" cy="360364"/>
          </a:xfrm>
          <a:prstGeom prst="rect">
            <a:avLst/>
          </a:prstGeom>
        </p:spPr>
        <p:txBody>
          <a:bodyPr/>
          <a:lstStyle>
            <a:lvl1pPr marL="0" indent="0">
              <a:buSzTx/>
              <a:buFontTx/>
              <a:buNone/>
              <a:defRPr sz="2300" b="1"/>
            </a:lvl1pPr>
            <a:lvl2pPr marL="612422" indent="-348896">
              <a:buFontTx/>
              <a:defRPr sz="2300" b="1"/>
            </a:lvl2pPr>
            <a:lvl3pPr marL="931366" indent="-394791">
              <a:buFontTx/>
              <a:defRPr sz="2300" b="1"/>
            </a:lvl3pPr>
            <a:lvl4pPr marL="1244145" indent="-432933">
              <a:buFontTx/>
              <a:defRPr sz="2300" b="1"/>
            </a:lvl4pPr>
            <a:lvl5pPr marL="1598082" indent="-523344">
              <a:buFontTx/>
              <a:defRPr sz="2300" b="1"/>
            </a:lvl5pPr>
          </a:lstStyle>
          <a:p>
            <a:r>
              <a:t>Body Level One</a:t>
            </a:r>
          </a:p>
          <a:p>
            <a:pPr lvl="1"/>
            <a:r>
              <a:t>Body Level Two</a:t>
            </a:r>
          </a:p>
          <a:p>
            <a:pPr lvl="2"/>
            <a:r>
              <a:t>Body Level Three</a:t>
            </a:r>
          </a:p>
          <a:p>
            <a:pPr lvl="3"/>
            <a:r>
              <a:t>Body Level Four</a:t>
            </a:r>
          </a:p>
          <a:p>
            <a:pPr lvl="4"/>
            <a:r>
              <a:t>Body Level Five</a:t>
            </a:r>
          </a:p>
        </p:txBody>
      </p:sp>
      <p:sp>
        <p:nvSpPr>
          <p:cNvPr id="43" name="Picture Placeholder 5"/>
          <p:cNvSpPr>
            <a:spLocks noGrp="1"/>
          </p:cNvSpPr>
          <p:nvPr>
            <p:ph type="pic" sz="half" idx="13"/>
          </p:nvPr>
        </p:nvSpPr>
        <p:spPr>
          <a:xfrm>
            <a:off x="6062121" y="1618154"/>
            <a:ext cx="4654356" cy="4322763"/>
          </a:xfrm>
          <a:prstGeom prst="rect">
            <a:avLst/>
          </a:prstGeom>
          <a:ln w="127000" cap="sq">
            <a:solidFill>
              <a:srgbClr val="FFFFFF"/>
            </a:solidFill>
            <a:miter lim="800000"/>
          </a:ln>
          <a:effectLst>
            <a:outerShdw blurRad="279400" dir="2700000" rotWithShape="0">
              <a:srgbClr val="000000">
                <a:alpha val="12000"/>
              </a:srgbClr>
            </a:outerShdw>
          </a:effectLst>
        </p:spPr>
        <p:txBody>
          <a:bodyPr lIns="91439" tIns="45719" rIns="91439" bIns="45719">
            <a:noAutofit/>
          </a:bodyPr>
          <a:lstStyle/>
          <a:p>
            <a:endParaRPr/>
          </a:p>
        </p:txBody>
      </p:sp>
      <p:sp>
        <p:nvSpPr>
          <p:cNvPr id="4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
        <p:nvSpPr>
          <p:cNvPr id="8" name="Text Placeholder 7">
            <a:extLst>
              <a:ext uri="{FF2B5EF4-FFF2-40B4-BE49-F238E27FC236}">
                <a16:creationId xmlns:a16="http://schemas.microsoft.com/office/drawing/2014/main" id="{EF5147C2-40C5-9C4B-A205-615C8037EB25}"/>
              </a:ext>
            </a:extLst>
          </p:cNvPr>
          <p:cNvSpPr>
            <a:spLocks noGrp="1"/>
          </p:cNvSpPr>
          <p:nvPr>
            <p:ph type="body" sz="quarter" idx="10"/>
          </p:nvPr>
        </p:nvSpPr>
        <p:spPr>
          <a:xfrm>
            <a:off x="574098" y="101600"/>
            <a:ext cx="12214801" cy="762000"/>
          </a:xfrm>
          <a:prstGeom prst="rect">
            <a:avLst/>
          </a:prstGeom>
        </p:spPr>
        <p:txBody>
          <a:bodyPr anchor="ctr">
            <a:noAutofit/>
          </a:bodyPr>
          <a:lstStyle>
            <a:lvl1pPr marL="0" indent="0" algn="l">
              <a:buNone/>
              <a:defRPr sz="3200" b="0" i="0">
                <a:solidFill>
                  <a:schemeClr val="bg1"/>
                </a:solidFill>
                <a:latin typeface="Arial" panose="020B0604020202020204" pitchFamily="34" charset="0"/>
                <a:cs typeface="Arial" panose="020B0604020202020204" pitchFamily="34" charset="0"/>
              </a:defRPr>
            </a:lvl1pPr>
          </a:lstStyle>
          <a:p>
            <a:pPr lvl="0"/>
            <a:endParaRPr lang="en-US" dirty="0"/>
          </a:p>
        </p:txBody>
      </p:sp>
    </p:spTree>
    <p:extLst>
      <p:ext uri="{BB962C8B-B14F-4D97-AF65-F5344CB8AC3E}">
        <p14:creationId xmlns:p14="http://schemas.microsoft.com/office/powerpoint/2010/main" val="43072463"/>
      </p:ext>
    </p:extLst>
  </p:cSld>
  <p:clrMapOvr>
    <a:masterClrMapping/>
  </p:clrMapOvr>
  <p:transition spd="med"/>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7EE2C77-C265-E74B-B69E-D9EA01CB7FC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ext Placeholder 7">
            <a:extLst>
              <a:ext uri="{FF2B5EF4-FFF2-40B4-BE49-F238E27FC236}">
                <a16:creationId xmlns:a16="http://schemas.microsoft.com/office/drawing/2014/main" id="{74A6289F-59E9-F34F-B620-B8B5F14DD978}"/>
              </a:ext>
            </a:extLst>
          </p:cNvPr>
          <p:cNvSpPr>
            <a:spLocks noGrp="1"/>
          </p:cNvSpPr>
          <p:nvPr>
            <p:ph type="body" sz="quarter" idx="10"/>
          </p:nvPr>
        </p:nvSpPr>
        <p:spPr>
          <a:xfrm>
            <a:off x="574098" y="101600"/>
            <a:ext cx="12214801" cy="762000"/>
          </a:xfrm>
          <a:prstGeom prst="rect">
            <a:avLst/>
          </a:prstGeom>
        </p:spPr>
        <p:txBody>
          <a:bodyPr anchor="ctr">
            <a:noAutofit/>
          </a:bodyPr>
          <a:lstStyle>
            <a:lvl1pPr marL="0" indent="0" algn="l">
              <a:buNone/>
              <a:defRPr sz="3200" b="0" i="0">
                <a:solidFill>
                  <a:schemeClr val="bg1"/>
                </a:solidFill>
                <a:latin typeface="Arial" panose="020B0604020202020204" pitchFamily="34" charset="0"/>
                <a:cs typeface="Arial" panose="020B0604020202020204" pitchFamily="34" charset="0"/>
              </a:defRPr>
            </a:lvl1pPr>
          </a:lstStyle>
          <a:p>
            <a:pPr lvl="0"/>
            <a:endParaRPr lang="en-US" dirty="0"/>
          </a:p>
        </p:txBody>
      </p:sp>
    </p:spTree>
    <p:extLst>
      <p:ext uri="{BB962C8B-B14F-4D97-AF65-F5344CB8AC3E}">
        <p14:creationId xmlns:p14="http://schemas.microsoft.com/office/powerpoint/2010/main" val="369581828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userDrawn="1">
  <p:cSld name="3_Vertical Title and Text">
    <p:spTree>
      <p:nvGrpSpPr>
        <p:cNvPr id="1" name=""/>
        <p:cNvGrpSpPr/>
        <p:nvPr/>
      </p:nvGrpSpPr>
      <p:grpSpPr>
        <a:xfrm>
          <a:off x="0" y="0"/>
          <a:ext cx="0" cy="0"/>
          <a:chOff x="0" y="0"/>
          <a:chExt cx="0" cy="0"/>
        </a:xfrm>
      </p:grpSpPr>
      <p:sp>
        <p:nvSpPr>
          <p:cNvPr id="5" name="Picture Placeholder 4"/>
          <p:cNvSpPr>
            <a:spLocks noGrp="1"/>
          </p:cNvSpPr>
          <p:nvPr>
            <p:ph type="pic" sz="quarter" idx="11" hasCustomPrompt="1"/>
          </p:nvPr>
        </p:nvSpPr>
        <p:spPr>
          <a:xfrm>
            <a:off x="8112780" y="1817658"/>
            <a:ext cx="3523488" cy="3171139"/>
          </a:xfrm>
        </p:spPr>
        <p:txBody>
          <a:bodyPr>
            <a:normAutofit/>
          </a:bodyPr>
          <a:lstStyle>
            <a:lvl1pPr algn="ctr">
              <a:defRPr sz="1600" i="1" baseline="0">
                <a:solidFill>
                  <a:schemeClr val="tx1"/>
                </a:solidFill>
                <a:latin typeface="Franklin Gothic Book" panose="020B0503020102020204" pitchFamily="34" charset="0"/>
              </a:defRPr>
            </a:lvl1pPr>
          </a:lstStyle>
          <a:p>
            <a:r>
              <a:rPr lang="en-US" dirty="0"/>
              <a:t>Picture goes here</a:t>
            </a:r>
          </a:p>
        </p:txBody>
      </p:sp>
      <p:sp>
        <p:nvSpPr>
          <p:cNvPr id="10" name="Text Placeholder 12"/>
          <p:cNvSpPr>
            <a:spLocks noGrp="1"/>
          </p:cNvSpPr>
          <p:nvPr>
            <p:ph type="body" sz="quarter" idx="12" hasCustomPrompt="1"/>
          </p:nvPr>
        </p:nvSpPr>
        <p:spPr>
          <a:xfrm>
            <a:off x="8331200" y="5074920"/>
            <a:ext cx="3352800" cy="365760"/>
          </a:xfrm>
        </p:spPr>
        <p:txBody>
          <a:bodyPr>
            <a:normAutofit/>
          </a:bodyPr>
          <a:lstStyle>
            <a:lvl1pPr>
              <a:defRPr sz="1200" b="1" i="1" baseline="0">
                <a:solidFill>
                  <a:schemeClr val="tx1">
                    <a:lumMod val="65000"/>
                    <a:lumOff val="35000"/>
                  </a:schemeClr>
                </a:solidFill>
              </a:defRPr>
            </a:lvl1pPr>
          </a:lstStyle>
          <a:p>
            <a:pPr lvl="0"/>
            <a:r>
              <a:rPr lang="en-US" sz="1200" b="1" i="1" dirty="0"/>
              <a:t>Photo caption goes here</a:t>
            </a:r>
            <a:endParaRPr lang="en-US" dirty="0"/>
          </a:p>
        </p:txBody>
      </p:sp>
      <p:sp>
        <p:nvSpPr>
          <p:cNvPr id="11" name="Text Placeholder 10"/>
          <p:cNvSpPr>
            <a:spLocks noGrp="1"/>
          </p:cNvSpPr>
          <p:nvPr>
            <p:ph type="body" sz="quarter" idx="13" hasCustomPrompt="1"/>
          </p:nvPr>
        </p:nvSpPr>
        <p:spPr>
          <a:xfrm>
            <a:off x="6197600" y="320040"/>
            <a:ext cx="5791200" cy="640080"/>
          </a:xfrm>
        </p:spPr>
        <p:txBody>
          <a:bodyPr>
            <a:normAutofit/>
          </a:bodyPr>
          <a:lstStyle>
            <a:lvl5pPr marL="0" indent="0" algn="r">
              <a:buNone/>
              <a:defRPr sz="2800" b="0" baseline="0">
                <a:solidFill>
                  <a:schemeClr val="bg1"/>
                </a:solidFill>
                <a:latin typeface="Franklin Gothic Book" panose="020B0503020102020204" pitchFamily="34" charset="0"/>
              </a:defRPr>
            </a:lvl5pPr>
          </a:lstStyle>
          <a:p>
            <a:pPr lvl="4"/>
            <a:r>
              <a:rPr lang="en-US" dirty="0"/>
              <a:t>Slide title text goes here</a:t>
            </a:r>
          </a:p>
        </p:txBody>
      </p:sp>
      <p:sp>
        <p:nvSpPr>
          <p:cNvPr id="15" name="Content Placeholder 14"/>
          <p:cNvSpPr>
            <a:spLocks noGrp="1"/>
          </p:cNvSpPr>
          <p:nvPr>
            <p:ph sz="quarter" idx="15"/>
          </p:nvPr>
        </p:nvSpPr>
        <p:spPr>
          <a:xfrm>
            <a:off x="711200" y="1708651"/>
            <a:ext cx="6604000" cy="2468880"/>
          </a:xfrm>
        </p:spPr>
        <p:txBody>
          <a:bodyPr>
            <a:normAutofit/>
          </a:bodyPr>
          <a:lstStyle>
            <a:lvl1pPr marL="342900" indent="-342900" algn="l">
              <a:buClr>
                <a:srgbClr val="0070C0"/>
              </a:buClr>
              <a:buFont typeface="Wingdings" panose="05000000000000000000" pitchFamily="2" charset="2"/>
              <a:buChar char="§"/>
              <a:defRPr sz="2200">
                <a:solidFill>
                  <a:srgbClr val="4D4D4D"/>
                </a:solidFill>
              </a:defRPr>
            </a:lvl1pPr>
          </a:lstStyle>
          <a:p>
            <a:pPr lvl="0"/>
            <a:endParaRPr lang="en-US" dirty="0"/>
          </a:p>
        </p:txBody>
      </p:sp>
    </p:spTree>
    <p:extLst>
      <p:ext uri="{BB962C8B-B14F-4D97-AF65-F5344CB8AC3E}">
        <p14:creationId xmlns:p14="http://schemas.microsoft.com/office/powerpoint/2010/main" val="189064136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5_Vertical Title and Text">
    <p:spTree>
      <p:nvGrpSpPr>
        <p:cNvPr id="1" name=""/>
        <p:cNvGrpSpPr/>
        <p:nvPr/>
      </p:nvGrpSpPr>
      <p:grpSpPr>
        <a:xfrm>
          <a:off x="0" y="0"/>
          <a:ext cx="0" cy="0"/>
          <a:chOff x="0" y="0"/>
          <a:chExt cx="0" cy="0"/>
        </a:xfrm>
      </p:grpSpPr>
      <p:sp>
        <p:nvSpPr>
          <p:cNvPr id="11" name="Text Placeholder 10"/>
          <p:cNvSpPr>
            <a:spLocks noGrp="1"/>
          </p:cNvSpPr>
          <p:nvPr>
            <p:ph type="body" sz="quarter" idx="13" hasCustomPrompt="1"/>
          </p:nvPr>
        </p:nvSpPr>
        <p:spPr>
          <a:xfrm>
            <a:off x="6197600" y="320040"/>
            <a:ext cx="5791200" cy="640080"/>
          </a:xfrm>
        </p:spPr>
        <p:txBody>
          <a:bodyPr>
            <a:normAutofit/>
          </a:bodyPr>
          <a:lstStyle>
            <a:lvl5pPr marL="0" indent="0" algn="r">
              <a:buNone/>
              <a:defRPr sz="2800" b="0" baseline="0">
                <a:solidFill>
                  <a:schemeClr val="bg1"/>
                </a:solidFill>
                <a:latin typeface="Franklin Gothic Book" panose="020B0503020102020204" pitchFamily="34" charset="0"/>
              </a:defRPr>
            </a:lvl5pPr>
          </a:lstStyle>
          <a:p>
            <a:pPr lvl="4"/>
            <a:r>
              <a:rPr lang="en-US" dirty="0"/>
              <a:t>Slide title text goes here</a:t>
            </a:r>
          </a:p>
        </p:txBody>
      </p:sp>
    </p:spTree>
    <p:extLst>
      <p:ext uri="{BB962C8B-B14F-4D97-AF65-F5344CB8AC3E}">
        <p14:creationId xmlns:p14="http://schemas.microsoft.com/office/powerpoint/2010/main" val="246882788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userDrawn="1">
  <p:cSld name="2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825625"/>
            <a:ext cx="10515600" cy="4351339"/>
          </a:xfrm>
          <a:prstGeom prst="rect">
            <a:avLst/>
          </a:prstGeo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dirty="0"/>
          </a:p>
        </p:txBody>
      </p:sp>
    </p:spTree>
    <p:extLst>
      <p:ext uri="{BB962C8B-B14F-4D97-AF65-F5344CB8AC3E}">
        <p14:creationId xmlns:p14="http://schemas.microsoft.com/office/powerpoint/2010/main" val="67843252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userDrawn="1">
  <p:cSld name="Outline/Agenda 2">
    <p:bg>
      <p:bgPr>
        <a:solidFill>
          <a:srgbClr val="FFFFFF"/>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83277711"/>
      </p:ext>
    </p:extLst>
  </p:cSld>
  <p:clrMapOvr>
    <a:masterClrMapping/>
  </p:clrMapOvr>
  <p:transition spd="med"/>
</p:sldLayout>
</file>

<file path=ppt/slideLayouts/slideLayout45.xml><?xml version="1.0" encoding="utf-8"?>
<p:sldLayout xmlns:a="http://schemas.openxmlformats.org/drawingml/2006/main" xmlns:r="http://schemas.openxmlformats.org/officeDocument/2006/relationships" xmlns:p="http://schemas.openxmlformats.org/presentationml/2006/main" type="tx">
  <p:cSld name="1_Conclusion">
    <p:bg>
      <p:bgPr>
        <a:solidFill>
          <a:srgbClr val="FFFFFF"/>
        </a:solidFill>
        <a:effectLst/>
      </p:bgPr>
    </p:bg>
    <p:spTree>
      <p:nvGrpSpPr>
        <p:cNvPr id="1" name=""/>
        <p:cNvGrpSpPr/>
        <p:nvPr/>
      </p:nvGrpSpPr>
      <p:grpSpPr>
        <a:xfrm>
          <a:off x="0" y="0"/>
          <a:ext cx="0" cy="0"/>
          <a:chOff x="0" y="0"/>
          <a:chExt cx="0" cy="0"/>
        </a:xfrm>
      </p:grpSpPr>
      <p:sp>
        <p:nvSpPr>
          <p:cNvPr id="1500" name="Body Level One…"/>
          <p:cNvSpPr txBox="1">
            <a:spLocks noGrp="1"/>
          </p:cNvSpPr>
          <p:nvPr>
            <p:ph type="body" sz="half" idx="1"/>
          </p:nvPr>
        </p:nvSpPr>
        <p:spPr>
          <a:xfrm>
            <a:off x="1259682" y="1416822"/>
            <a:ext cx="8732047" cy="2107428"/>
          </a:xfrm>
          <a:prstGeom prst="rect">
            <a:avLst/>
          </a:prstGeom>
          <a:solidFill>
            <a:srgbClr val="FFFFFF"/>
          </a:solidFill>
        </p:spPr>
        <p:txBody>
          <a:bodyPr/>
          <a:lstStyle>
            <a:lvl1pPr marL="0" indent="0" defTabSz="914377">
              <a:lnSpc>
                <a:spcPct val="80000"/>
              </a:lnSpc>
              <a:spcBef>
                <a:spcPts val="900"/>
              </a:spcBef>
              <a:buSzTx/>
              <a:buFontTx/>
              <a:buNone/>
              <a:defRPr sz="1100">
                <a:latin typeface="Arial"/>
                <a:ea typeface="Arial"/>
                <a:cs typeface="Arial"/>
                <a:sym typeface="Arial"/>
              </a:defRPr>
            </a:lvl1pPr>
            <a:lvl2pPr marL="0" indent="257168" defTabSz="914377">
              <a:lnSpc>
                <a:spcPct val="80000"/>
              </a:lnSpc>
              <a:spcBef>
                <a:spcPts val="900"/>
              </a:spcBef>
              <a:buSzTx/>
              <a:buFontTx/>
              <a:buNone/>
              <a:defRPr sz="1100">
                <a:latin typeface="Arial"/>
                <a:ea typeface="Arial"/>
                <a:cs typeface="Arial"/>
                <a:sym typeface="Arial"/>
              </a:defRPr>
            </a:lvl2pPr>
            <a:lvl3pPr marL="0" indent="514337" defTabSz="914377">
              <a:lnSpc>
                <a:spcPct val="80000"/>
              </a:lnSpc>
              <a:spcBef>
                <a:spcPts val="900"/>
              </a:spcBef>
              <a:buSzTx/>
              <a:buFontTx/>
              <a:buNone/>
              <a:defRPr sz="1100">
                <a:latin typeface="Arial"/>
                <a:ea typeface="Arial"/>
                <a:cs typeface="Arial"/>
                <a:sym typeface="Arial"/>
              </a:defRPr>
            </a:lvl3pPr>
            <a:lvl4pPr marL="0" indent="771504" defTabSz="914377">
              <a:lnSpc>
                <a:spcPct val="80000"/>
              </a:lnSpc>
              <a:spcBef>
                <a:spcPts val="900"/>
              </a:spcBef>
              <a:buSzTx/>
              <a:buFontTx/>
              <a:buNone/>
              <a:defRPr sz="1100">
                <a:latin typeface="Arial"/>
                <a:ea typeface="Arial"/>
                <a:cs typeface="Arial"/>
                <a:sym typeface="Arial"/>
              </a:defRPr>
            </a:lvl4pPr>
            <a:lvl5pPr marL="0" indent="1028675" defTabSz="914377">
              <a:lnSpc>
                <a:spcPct val="80000"/>
              </a:lnSpc>
              <a:spcBef>
                <a:spcPts val="900"/>
              </a:spcBef>
              <a:buSzTx/>
              <a:buFontTx/>
              <a:buNone/>
              <a:defRPr sz="1100">
                <a:latin typeface="Arial"/>
                <a:ea typeface="Arial"/>
                <a:cs typeface="Arial"/>
                <a:sym typeface="Arial"/>
              </a:defRPr>
            </a:lvl5pPr>
          </a:lstStyle>
          <a:p>
            <a:r>
              <a:t>Body Level One</a:t>
            </a:r>
          </a:p>
          <a:p>
            <a:pPr lvl="1"/>
            <a:r>
              <a:t>Body Level Two</a:t>
            </a:r>
          </a:p>
          <a:p>
            <a:pPr lvl="2"/>
            <a:r>
              <a:t>Body Level Three</a:t>
            </a:r>
          </a:p>
          <a:p>
            <a:pPr lvl="3"/>
            <a:r>
              <a:t>Body Level Four</a:t>
            </a:r>
          </a:p>
          <a:p>
            <a:pPr lvl="4"/>
            <a:r>
              <a:t>Body Level Five</a:t>
            </a:r>
          </a:p>
        </p:txBody>
      </p:sp>
      <p:sp>
        <p:nvSpPr>
          <p:cNvPr id="1501" name="Slide Number"/>
          <p:cNvSpPr txBox="1">
            <a:spLocks noGrp="1"/>
          </p:cNvSpPr>
          <p:nvPr>
            <p:ph type="sldNum" sz="quarter" idx="2"/>
          </p:nvPr>
        </p:nvSpPr>
        <p:spPr>
          <a:xfrm>
            <a:off x="5892800" y="6172200"/>
            <a:ext cx="2844800" cy="368301"/>
          </a:xfrm>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142957302"/>
      </p:ext>
    </p:extLst>
  </p:cSld>
  <p:clrMapOvr>
    <a:masterClrMapping/>
  </p:clrMapOvr>
  <p:transition spd="med"/>
</p:sldLayout>
</file>

<file path=ppt/slideLayouts/slideLayout46.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1459952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825625"/>
            <a:ext cx="105156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6">
            <a:extLst>
              <a:ext uri="{FF2B5EF4-FFF2-40B4-BE49-F238E27FC236}">
                <a16:creationId xmlns:a16="http://schemas.microsoft.com/office/drawing/2014/main" id="{CEF5FBE4-3BE5-6D40-B089-802542417222}"/>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28212044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286"/>
        <p:cNvGrpSpPr/>
        <p:nvPr/>
      </p:nvGrpSpPr>
      <p:grpSpPr>
        <a:xfrm>
          <a:off x="0" y="0"/>
          <a:ext cx="0" cy="0"/>
          <a:chOff x="0" y="0"/>
          <a:chExt cx="0" cy="0"/>
        </a:xfrm>
      </p:grpSpPr>
      <p:sp>
        <p:nvSpPr>
          <p:cNvPr id="287" name="Shape 287"/>
          <p:cNvSpPr txBox="1">
            <a:spLocks noGrp="1"/>
          </p:cNvSpPr>
          <p:nvPr>
            <p:ph type="title"/>
          </p:nvPr>
        </p:nvSpPr>
        <p:spPr>
          <a:xfrm>
            <a:off x="415600" y="593367"/>
            <a:ext cx="11360800" cy="763600"/>
          </a:xfrm>
          <a:prstGeom prst="rect">
            <a:avLst/>
          </a:prstGeom>
          <a:noFill/>
          <a:ln>
            <a:noFill/>
          </a:ln>
        </p:spPr>
        <p:txBody>
          <a:bodyPr spcFirstLastPara="1" wrap="square" lIns="91425" tIns="91425" rIns="91425" bIns="91425" anchor="t" anchorCtr="0"/>
          <a:lstStyle>
            <a:lvl1pPr marL="0" marR="0" lvl="0" indent="0" algn="l" rtl="0">
              <a:lnSpc>
                <a:spcPct val="100000"/>
              </a:lnSpc>
              <a:spcBef>
                <a:spcPts val="0"/>
              </a:spcBef>
              <a:spcAft>
                <a:spcPts val="0"/>
              </a:spcAft>
              <a:buClr>
                <a:schemeClr val="dk1"/>
              </a:buClr>
              <a:buSzPts val="1400"/>
              <a:buFont typeface="Arial"/>
              <a:buNone/>
              <a:defRPr sz="3733" b="0" i="0" u="none" strike="noStrike" cap="none">
                <a:solidFill>
                  <a:schemeClr val="dk1"/>
                </a:solidFill>
                <a:latin typeface="Arial"/>
                <a:ea typeface="Arial"/>
                <a:cs typeface="Arial"/>
                <a:sym typeface="Arial"/>
              </a:defRPr>
            </a:lvl1pPr>
            <a:lvl2pPr lvl="1" indent="0" rtl="0">
              <a:spcBef>
                <a:spcPts val="0"/>
              </a:spcBef>
              <a:spcAft>
                <a:spcPts val="0"/>
              </a:spcAft>
              <a:buClr>
                <a:schemeClr val="dk1"/>
              </a:buClr>
              <a:buSzPts val="1400"/>
              <a:buFont typeface="Arial"/>
              <a:buNone/>
              <a:defRPr sz="3733">
                <a:solidFill>
                  <a:schemeClr val="dk1"/>
                </a:solidFill>
              </a:defRPr>
            </a:lvl2pPr>
            <a:lvl3pPr lvl="2" indent="0" rtl="0">
              <a:spcBef>
                <a:spcPts val="0"/>
              </a:spcBef>
              <a:spcAft>
                <a:spcPts val="0"/>
              </a:spcAft>
              <a:buClr>
                <a:schemeClr val="dk1"/>
              </a:buClr>
              <a:buSzPts val="1400"/>
              <a:buFont typeface="Arial"/>
              <a:buNone/>
              <a:defRPr sz="3733">
                <a:solidFill>
                  <a:schemeClr val="dk1"/>
                </a:solidFill>
              </a:defRPr>
            </a:lvl3pPr>
            <a:lvl4pPr lvl="3" indent="0" rtl="0">
              <a:spcBef>
                <a:spcPts val="0"/>
              </a:spcBef>
              <a:spcAft>
                <a:spcPts val="0"/>
              </a:spcAft>
              <a:buClr>
                <a:schemeClr val="dk1"/>
              </a:buClr>
              <a:buSzPts val="1400"/>
              <a:buFont typeface="Arial"/>
              <a:buNone/>
              <a:defRPr sz="3733">
                <a:solidFill>
                  <a:schemeClr val="dk1"/>
                </a:solidFill>
              </a:defRPr>
            </a:lvl4pPr>
            <a:lvl5pPr lvl="4" indent="0" rtl="0">
              <a:spcBef>
                <a:spcPts val="0"/>
              </a:spcBef>
              <a:spcAft>
                <a:spcPts val="0"/>
              </a:spcAft>
              <a:buClr>
                <a:schemeClr val="dk1"/>
              </a:buClr>
              <a:buSzPts val="1400"/>
              <a:buFont typeface="Arial"/>
              <a:buNone/>
              <a:defRPr sz="3733">
                <a:solidFill>
                  <a:schemeClr val="dk1"/>
                </a:solidFill>
              </a:defRPr>
            </a:lvl5pPr>
            <a:lvl6pPr lvl="5" indent="0" rtl="0">
              <a:spcBef>
                <a:spcPts val="0"/>
              </a:spcBef>
              <a:spcAft>
                <a:spcPts val="0"/>
              </a:spcAft>
              <a:buClr>
                <a:schemeClr val="dk1"/>
              </a:buClr>
              <a:buSzPts val="1400"/>
              <a:buFont typeface="Arial"/>
              <a:buNone/>
              <a:defRPr sz="3733">
                <a:solidFill>
                  <a:schemeClr val="dk1"/>
                </a:solidFill>
              </a:defRPr>
            </a:lvl6pPr>
            <a:lvl7pPr lvl="6" indent="0" rtl="0">
              <a:spcBef>
                <a:spcPts val="0"/>
              </a:spcBef>
              <a:spcAft>
                <a:spcPts val="0"/>
              </a:spcAft>
              <a:buClr>
                <a:schemeClr val="dk1"/>
              </a:buClr>
              <a:buSzPts val="1400"/>
              <a:buFont typeface="Arial"/>
              <a:buNone/>
              <a:defRPr sz="3733">
                <a:solidFill>
                  <a:schemeClr val="dk1"/>
                </a:solidFill>
              </a:defRPr>
            </a:lvl7pPr>
            <a:lvl8pPr lvl="7" indent="0" rtl="0">
              <a:spcBef>
                <a:spcPts val="0"/>
              </a:spcBef>
              <a:spcAft>
                <a:spcPts val="0"/>
              </a:spcAft>
              <a:buClr>
                <a:schemeClr val="dk1"/>
              </a:buClr>
              <a:buSzPts val="1400"/>
              <a:buFont typeface="Arial"/>
              <a:buNone/>
              <a:defRPr sz="3733">
                <a:solidFill>
                  <a:schemeClr val="dk1"/>
                </a:solidFill>
              </a:defRPr>
            </a:lvl8pPr>
            <a:lvl9pPr lvl="8" indent="0" rtl="0">
              <a:spcBef>
                <a:spcPts val="0"/>
              </a:spcBef>
              <a:spcAft>
                <a:spcPts val="0"/>
              </a:spcAft>
              <a:buClr>
                <a:schemeClr val="dk1"/>
              </a:buClr>
              <a:buSzPts val="1400"/>
              <a:buFont typeface="Arial"/>
              <a:buNone/>
              <a:defRPr sz="3733">
                <a:solidFill>
                  <a:schemeClr val="dk1"/>
                </a:solidFill>
              </a:defRPr>
            </a:lvl9pPr>
          </a:lstStyle>
          <a:p>
            <a:endParaRPr/>
          </a:p>
        </p:txBody>
      </p:sp>
      <p:sp>
        <p:nvSpPr>
          <p:cNvPr id="288" name="Shape 288"/>
          <p:cNvSpPr txBox="1">
            <a:spLocks noGrp="1"/>
          </p:cNvSpPr>
          <p:nvPr>
            <p:ph type="sldNum" idx="12"/>
          </p:nvPr>
        </p:nvSpPr>
        <p:spPr>
          <a:xfrm>
            <a:off x="11296609" y="6217621"/>
            <a:ext cx="731600" cy="524800"/>
          </a:xfrm>
          <a:prstGeom prst="rect">
            <a:avLst/>
          </a:prstGeom>
          <a:noFill/>
          <a:ln>
            <a:noFill/>
          </a:ln>
        </p:spPr>
        <p:txBody>
          <a:bodyPr spcFirstLastPara="1" wrap="square" lIns="91425" tIns="91425" rIns="91425" bIns="91425" anchor="ctr" anchorCtr="0">
            <a:noAutofit/>
          </a:bodyPr>
          <a:lstStyle>
            <a:lvl1pPr marL="0" marR="0" lvl="0" indent="0" algn="l" rtl="0">
              <a:lnSpc>
                <a:spcPct val="100000"/>
              </a:lnSpc>
              <a:spcBef>
                <a:spcPts val="0"/>
              </a:spcBef>
              <a:spcAft>
                <a:spcPts val="0"/>
              </a:spcAft>
              <a:buClr>
                <a:srgbClr val="000000"/>
              </a:buClr>
              <a:buFont typeface="Arial"/>
              <a:buNone/>
              <a:defRPr sz="1867" b="0" i="0" u="none" strike="noStrike" cap="none">
                <a:solidFill>
                  <a:srgbClr val="000000"/>
                </a:solidFill>
                <a:latin typeface="Arial"/>
                <a:ea typeface="Arial"/>
                <a:cs typeface="Arial"/>
                <a:sym typeface="Arial"/>
              </a:defRPr>
            </a:lvl1pPr>
            <a:lvl2pPr marL="0" marR="0" lvl="1" indent="0" algn="l" rtl="0">
              <a:lnSpc>
                <a:spcPct val="100000"/>
              </a:lnSpc>
              <a:spcBef>
                <a:spcPts val="0"/>
              </a:spcBef>
              <a:spcAft>
                <a:spcPts val="0"/>
              </a:spcAft>
              <a:buClr>
                <a:srgbClr val="000000"/>
              </a:buClr>
              <a:buFont typeface="Arial"/>
              <a:buNone/>
              <a:defRPr sz="1867"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Font typeface="Arial"/>
              <a:buNone/>
              <a:defRPr sz="1867"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Font typeface="Arial"/>
              <a:buNone/>
              <a:defRPr sz="1867"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Font typeface="Arial"/>
              <a:buNone/>
              <a:defRPr sz="1867"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Font typeface="Arial"/>
              <a:buNone/>
              <a:defRPr sz="1867"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Font typeface="Arial"/>
              <a:buNone/>
              <a:defRPr sz="1867"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Font typeface="Arial"/>
              <a:buNone/>
              <a:defRPr sz="1867"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Font typeface="Arial"/>
              <a:buNone/>
              <a:defRPr sz="1867" b="0" i="0" u="none" strike="noStrike" cap="none">
                <a:solidFill>
                  <a:srgbClr val="000000"/>
                </a:solidFill>
                <a:latin typeface="Arial"/>
                <a:ea typeface="Arial"/>
                <a:cs typeface="Arial"/>
                <a:sym typeface="Arial"/>
              </a:defRPr>
            </a:lvl9pPr>
          </a:lstStyle>
          <a:p>
            <a:fld id="{00000000-1234-1234-1234-123412341234}" type="slidenum">
              <a:rPr lang="en" smtClean="0"/>
              <a:pPr/>
              <a:t>‹#›</a:t>
            </a:fld>
            <a:endParaRPr lang="en" sz="1333">
              <a:solidFill>
                <a:schemeClr val="dk2"/>
              </a:solidFill>
            </a:endParaRPr>
          </a:p>
        </p:txBody>
      </p:sp>
    </p:spTree>
    <p:extLst>
      <p:ext uri="{BB962C8B-B14F-4D97-AF65-F5344CB8AC3E}">
        <p14:creationId xmlns:p14="http://schemas.microsoft.com/office/powerpoint/2010/main" val="109602672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9"/>
        <p:cNvGrpSpPr/>
        <p:nvPr/>
      </p:nvGrpSpPr>
      <p:grpSpPr>
        <a:xfrm>
          <a:off x="0" y="0"/>
          <a:ext cx="0" cy="0"/>
          <a:chOff x="0" y="0"/>
          <a:chExt cx="0" cy="0"/>
        </a:xfrm>
      </p:grpSpPr>
      <p:sp>
        <p:nvSpPr>
          <p:cNvPr id="10" name="Shape 10"/>
          <p:cNvSpPr txBox="1">
            <a:spLocks noGrp="1"/>
          </p:cNvSpPr>
          <p:nvPr>
            <p:ph type="ctrTitle"/>
          </p:nvPr>
        </p:nvSpPr>
        <p:spPr>
          <a:xfrm>
            <a:off x="415611" y="992767"/>
            <a:ext cx="11360800" cy="2736800"/>
          </a:xfrm>
          <a:prstGeom prst="rect">
            <a:avLst/>
          </a:prstGeom>
        </p:spPr>
        <p:txBody>
          <a:bodyPr spcFirstLastPara="1" wrap="square" lIns="91425" tIns="91425" rIns="91425" bIns="91425" anchor="b" anchorCtr="0"/>
          <a:lstStyle>
            <a:lvl1pPr lvl="0" algn="ctr">
              <a:spcBef>
                <a:spcPts val="0"/>
              </a:spcBef>
              <a:spcAft>
                <a:spcPts val="0"/>
              </a:spcAft>
              <a:buSzPts val="5200"/>
              <a:buNone/>
              <a:defRPr sz="6933"/>
            </a:lvl1pPr>
            <a:lvl2pPr lvl="1" algn="ctr">
              <a:spcBef>
                <a:spcPts val="0"/>
              </a:spcBef>
              <a:spcAft>
                <a:spcPts val="0"/>
              </a:spcAft>
              <a:buSzPts val="5200"/>
              <a:buNone/>
              <a:defRPr sz="6933"/>
            </a:lvl2pPr>
            <a:lvl3pPr lvl="2" algn="ctr">
              <a:spcBef>
                <a:spcPts val="0"/>
              </a:spcBef>
              <a:spcAft>
                <a:spcPts val="0"/>
              </a:spcAft>
              <a:buSzPts val="5200"/>
              <a:buNone/>
              <a:defRPr sz="6933"/>
            </a:lvl3pPr>
            <a:lvl4pPr lvl="3" algn="ctr">
              <a:spcBef>
                <a:spcPts val="0"/>
              </a:spcBef>
              <a:spcAft>
                <a:spcPts val="0"/>
              </a:spcAft>
              <a:buSzPts val="5200"/>
              <a:buNone/>
              <a:defRPr sz="6933"/>
            </a:lvl4pPr>
            <a:lvl5pPr lvl="4" algn="ctr">
              <a:spcBef>
                <a:spcPts val="0"/>
              </a:spcBef>
              <a:spcAft>
                <a:spcPts val="0"/>
              </a:spcAft>
              <a:buSzPts val="5200"/>
              <a:buNone/>
              <a:defRPr sz="6933"/>
            </a:lvl5pPr>
            <a:lvl6pPr lvl="5" algn="ctr">
              <a:spcBef>
                <a:spcPts val="0"/>
              </a:spcBef>
              <a:spcAft>
                <a:spcPts val="0"/>
              </a:spcAft>
              <a:buSzPts val="5200"/>
              <a:buNone/>
              <a:defRPr sz="6933"/>
            </a:lvl6pPr>
            <a:lvl7pPr lvl="6" algn="ctr">
              <a:spcBef>
                <a:spcPts val="0"/>
              </a:spcBef>
              <a:spcAft>
                <a:spcPts val="0"/>
              </a:spcAft>
              <a:buSzPts val="5200"/>
              <a:buNone/>
              <a:defRPr sz="6933"/>
            </a:lvl7pPr>
            <a:lvl8pPr lvl="7" algn="ctr">
              <a:spcBef>
                <a:spcPts val="0"/>
              </a:spcBef>
              <a:spcAft>
                <a:spcPts val="0"/>
              </a:spcAft>
              <a:buSzPts val="5200"/>
              <a:buNone/>
              <a:defRPr sz="6933"/>
            </a:lvl8pPr>
            <a:lvl9pPr lvl="8" algn="ctr">
              <a:spcBef>
                <a:spcPts val="0"/>
              </a:spcBef>
              <a:spcAft>
                <a:spcPts val="0"/>
              </a:spcAft>
              <a:buSzPts val="5200"/>
              <a:buNone/>
              <a:defRPr sz="6933"/>
            </a:lvl9pPr>
          </a:lstStyle>
          <a:p>
            <a:endParaRPr/>
          </a:p>
        </p:txBody>
      </p:sp>
      <p:sp>
        <p:nvSpPr>
          <p:cNvPr id="11" name="Shape 11"/>
          <p:cNvSpPr txBox="1">
            <a:spLocks noGrp="1"/>
          </p:cNvSpPr>
          <p:nvPr>
            <p:ph type="subTitle" idx="1"/>
          </p:nvPr>
        </p:nvSpPr>
        <p:spPr>
          <a:xfrm>
            <a:off x="415600" y="3778833"/>
            <a:ext cx="11360800" cy="10568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800"/>
              <a:buNone/>
              <a:defRPr sz="3733"/>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12" name="Shape 12"/>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spcBef>
                <a:spcPts val="0"/>
              </a:spcBef>
              <a:buNone/>
              <a:defRPr/>
            </a:lvl1pPr>
            <a:lvl2pPr lvl="1">
              <a:spcBef>
                <a:spcPts val="0"/>
              </a:spcBef>
              <a:buNone/>
              <a:defRPr/>
            </a:lvl2pPr>
            <a:lvl3pPr lvl="2">
              <a:spcBef>
                <a:spcPts val="0"/>
              </a:spcBef>
              <a:buNone/>
              <a:defRPr/>
            </a:lvl3pPr>
            <a:lvl4pPr lvl="3">
              <a:spcBef>
                <a:spcPts val="0"/>
              </a:spcBef>
              <a:buNone/>
              <a:defRPr/>
            </a:lvl4pPr>
            <a:lvl5pPr lvl="4">
              <a:spcBef>
                <a:spcPts val="0"/>
              </a:spcBef>
              <a:buNone/>
              <a:defRPr/>
            </a:lvl5pPr>
            <a:lvl6pPr lvl="5">
              <a:spcBef>
                <a:spcPts val="0"/>
              </a:spcBef>
              <a:buNone/>
              <a:defRPr/>
            </a:lvl6pPr>
            <a:lvl7pPr lvl="6">
              <a:spcBef>
                <a:spcPts val="0"/>
              </a:spcBef>
              <a:buNone/>
              <a:defRPr/>
            </a:lvl7pPr>
            <a:lvl8pPr lvl="7">
              <a:spcBef>
                <a:spcPts val="0"/>
              </a:spcBef>
              <a:buNone/>
              <a:defRPr/>
            </a:lvl8pPr>
            <a:lvl9pPr lvl="8">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14893420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172" name="TextBox 21"/>
          <p:cNvSpPr txBox="1"/>
          <p:nvPr/>
        </p:nvSpPr>
        <p:spPr>
          <a:xfrm rot="5400000">
            <a:off x="9942965" y="3316384"/>
            <a:ext cx="4138070" cy="2413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p>
            <a:pPr algn="ctr">
              <a:defRPr sz="1600" b="1">
                <a:solidFill>
                  <a:srgbClr val="FFFFFF"/>
                </a:solidFill>
                <a:latin typeface="Gill Sans MT"/>
                <a:ea typeface="Gill Sans MT"/>
                <a:cs typeface="Gill Sans MT"/>
                <a:sym typeface="Gill Sans MT"/>
              </a:defRPr>
            </a:pPr>
            <a:r>
              <a:t>2019</a:t>
            </a:r>
            <a:r>
              <a:rPr b="0"/>
              <a:t> OSHE ONFERENCE</a:t>
            </a:r>
          </a:p>
        </p:txBody>
      </p:sp>
    </p:spTree>
    <p:extLst>
      <p:ext uri="{BB962C8B-B14F-4D97-AF65-F5344CB8AC3E}">
        <p14:creationId xmlns:p14="http://schemas.microsoft.com/office/powerpoint/2010/main" val="3438483318"/>
      </p:ext>
    </p:extLst>
  </p:cSld>
  <p:clrMapOvr>
    <a:masterClrMapping/>
  </p:clrMapOvr>
  <p:transition spd="med"/>
</p:sldLayout>
</file>

<file path=ppt/slideLayouts/slideLayout51.xml><?xml version="1.0" encoding="utf-8"?>
<p:sldLayout xmlns:a="http://schemas.openxmlformats.org/drawingml/2006/main" xmlns:r="http://schemas.openxmlformats.org/officeDocument/2006/relationships" xmlns:p="http://schemas.openxmlformats.org/presentationml/2006/main" type="tx">
  <p:cSld name="4_Title and Content">
    <p:spTree>
      <p:nvGrpSpPr>
        <p:cNvPr id="1" name=""/>
        <p:cNvGrpSpPr/>
        <p:nvPr/>
      </p:nvGrpSpPr>
      <p:grpSpPr>
        <a:xfrm>
          <a:off x="0" y="0"/>
          <a:ext cx="0" cy="0"/>
          <a:chOff x="0" y="0"/>
          <a:chExt cx="0" cy="0"/>
        </a:xfrm>
      </p:grpSpPr>
      <p:sp>
        <p:nvSpPr>
          <p:cNvPr id="231" name="TextBox 21"/>
          <p:cNvSpPr txBox="1"/>
          <p:nvPr/>
        </p:nvSpPr>
        <p:spPr>
          <a:xfrm rot="5400000">
            <a:off x="9942965" y="3316384"/>
            <a:ext cx="4138070" cy="2413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p>
            <a:pPr algn="ctr">
              <a:defRPr sz="1600" b="1">
                <a:solidFill>
                  <a:srgbClr val="FFFFFF"/>
                </a:solidFill>
                <a:latin typeface="Gill Sans MT"/>
                <a:ea typeface="Gill Sans MT"/>
                <a:cs typeface="Gill Sans MT"/>
                <a:sym typeface="Gill Sans MT"/>
              </a:defRPr>
            </a:pPr>
            <a:r>
              <a:t>2019</a:t>
            </a:r>
            <a:r>
              <a:rPr b="0"/>
              <a:t> OSHE ONFERENCE</a:t>
            </a:r>
          </a:p>
        </p:txBody>
      </p:sp>
      <p:sp>
        <p:nvSpPr>
          <p:cNvPr id="232" name="Title Text"/>
          <p:cNvSpPr txBox="1">
            <a:spLocks noGrp="1"/>
          </p:cNvSpPr>
          <p:nvPr>
            <p:ph type="title"/>
          </p:nvPr>
        </p:nvSpPr>
        <p:spPr>
          <a:xfrm>
            <a:off x="609600" y="274639"/>
            <a:ext cx="10972800" cy="1143202"/>
          </a:xfrm>
          <a:prstGeom prst="rect">
            <a:avLst/>
          </a:prstGeom>
        </p:spPr>
        <p:txBody>
          <a:bodyPr lIns="91423" tIns="91423" rIns="91423" bIns="91423"/>
          <a:lstStyle>
            <a:lvl1pPr>
              <a:defRPr sz="5800">
                <a:solidFill>
                  <a:srgbClr val="000000"/>
                </a:solidFill>
                <a:latin typeface="Arial"/>
                <a:ea typeface="Arial"/>
                <a:cs typeface="Arial"/>
                <a:sym typeface="Arial"/>
              </a:defRPr>
            </a:lvl1pPr>
          </a:lstStyle>
          <a:p>
            <a:r>
              <a:t>Title Text</a:t>
            </a:r>
          </a:p>
        </p:txBody>
      </p:sp>
      <p:sp>
        <p:nvSpPr>
          <p:cNvPr id="233" name="Body Level One…"/>
          <p:cNvSpPr txBox="1">
            <a:spLocks noGrp="1"/>
          </p:cNvSpPr>
          <p:nvPr>
            <p:ph type="body" idx="1"/>
          </p:nvPr>
        </p:nvSpPr>
        <p:spPr>
          <a:xfrm>
            <a:off x="609600" y="1600200"/>
            <a:ext cx="10972800" cy="4026002"/>
          </a:xfrm>
          <a:prstGeom prst="rect">
            <a:avLst/>
          </a:prstGeom>
        </p:spPr>
        <p:txBody>
          <a:bodyPr lIns="91423" tIns="91423" rIns="91423" bIns="91423"/>
          <a:lstStyle>
            <a:lvl1pPr marL="609578" indent="-575713">
              <a:spcBef>
                <a:spcPts val="800"/>
              </a:spcBef>
              <a:buClr>
                <a:srgbClr val="000000"/>
              </a:buClr>
              <a:buSzPts val="4200"/>
              <a:defRPr sz="4200">
                <a:solidFill>
                  <a:srgbClr val="000000"/>
                </a:solidFill>
                <a:latin typeface="Arial"/>
                <a:ea typeface="Arial"/>
                <a:cs typeface="Arial"/>
                <a:sym typeface="Arial"/>
              </a:defRPr>
            </a:lvl1pPr>
            <a:lvl2pPr marL="1292380" indent="-615068">
              <a:spcBef>
                <a:spcPts val="800"/>
              </a:spcBef>
              <a:buClr>
                <a:srgbClr val="000000"/>
              </a:buClr>
              <a:buSzPts val="4200"/>
              <a:buChar char="–"/>
              <a:defRPr sz="4200">
                <a:solidFill>
                  <a:srgbClr val="000000"/>
                </a:solidFill>
                <a:latin typeface="Arial"/>
                <a:ea typeface="Arial"/>
                <a:cs typeface="Arial"/>
                <a:sym typeface="Arial"/>
              </a:defRPr>
            </a:lvl2pPr>
            <a:lvl3pPr marL="1987480" indent="-666726">
              <a:spcBef>
                <a:spcPts val="800"/>
              </a:spcBef>
              <a:buClr>
                <a:srgbClr val="000000"/>
              </a:buClr>
              <a:buSzPts val="4200"/>
              <a:defRPr sz="4200">
                <a:solidFill>
                  <a:srgbClr val="000000"/>
                </a:solidFill>
                <a:latin typeface="Arial"/>
                <a:ea typeface="Arial"/>
                <a:cs typeface="Arial"/>
                <a:sym typeface="Arial"/>
              </a:defRPr>
            </a:lvl3pPr>
            <a:lvl4pPr marL="2730077" indent="-765879">
              <a:spcBef>
                <a:spcPts val="800"/>
              </a:spcBef>
              <a:buClr>
                <a:srgbClr val="000000"/>
              </a:buClr>
              <a:buSzPts val="4200"/>
              <a:buChar char="–"/>
              <a:defRPr sz="4200">
                <a:solidFill>
                  <a:srgbClr val="000000"/>
                </a:solidFill>
                <a:latin typeface="Arial"/>
                <a:ea typeface="Arial"/>
                <a:cs typeface="Arial"/>
                <a:sym typeface="Arial"/>
              </a:defRPr>
            </a:lvl4pPr>
            <a:lvl5pPr marL="3339655" indent="-765879">
              <a:spcBef>
                <a:spcPts val="800"/>
              </a:spcBef>
              <a:buClr>
                <a:srgbClr val="000000"/>
              </a:buClr>
              <a:buSzPts val="4200"/>
              <a:buChar char="»"/>
              <a:defRPr sz="4200">
                <a:solidFill>
                  <a:srgbClr val="000000"/>
                </a:solidFill>
                <a:latin typeface="Arial"/>
                <a:ea typeface="Arial"/>
                <a:cs typeface="Arial"/>
                <a:sym typeface="Arial"/>
              </a:defRPr>
            </a:lvl5pPr>
          </a:lstStyle>
          <a:p>
            <a:r>
              <a:t>Body Level One</a:t>
            </a:r>
          </a:p>
          <a:p>
            <a:pPr lvl="1"/>
            <a:r>
              <a:t>Body Level Two</a:t>
            </a:r>
          </a:p>
          <a:p>
            <a:pPr lvl="2"/>
            <a:r>
              <a:t>Body Level Three</a:t>
            </a:r>
          </a:p>
          <a:p>
            <a:pPr lvl="3"/>
            <a:r>
              <a:t>Body Level Four</a:t>
            </a:r>
          </a:p>
          <a:p>
            <a:pPr lvl="4"/>
            <a:r>
              <a:t>Body Level Five</a:t>
            </a:r>
          </a:p>
        </p:txBody>
      </p:sp>
      <p:sp>
        <p:nvSpPr>
          <p:cNvPr id="23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207893048"/>
      </p:ext>
    </p:extLst>
  </p:cSld>
  <p:clrMapOvr>
    <a:masterClrMapping/>
  </p:clrMapOvr>
  <p:transition spd="med"/>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
        <p:nvSpPr>
          <p:cNvPr id="4" name="Text Placeholder 7">
            <a:extLst>
              <a:ext uri="{FF2B5EF4-FFF2-40B4-BE49-F238E27FC236}">
                <a16:creationId xmlns:a16="http://schemas.microsoft.com/office/drawing/2014/main" id="{DDC63EA4-BF10-9E44-83B7-01B921F49EE5}"/>
              </a:ext>
            </a:extLst>
          </p:cNvPr>
          <p:cNvSpPr>
            <a:spLocks noGrp="1"/>
          </p:cNvSpPr>
          <p:nvPr>
            <p:ph type="body" sz="quarter" idx="10"/>
          </p:nvPr>
        </p:nvSpPr>
        <p:spPr>
          <a:xfrm>
            <a:off x="574098" y="101600"/>
            <a:ext cx="12214801" cy="762000"/>
          </a:xfrm>
          <a:prstGeom prst="rect">
            <a:avLst/>
          </a:prstGeom>
        </p:spPr>
        <p:txBody>
          <a:bodyPr anchor="ctr">
            <a:noAutofit/>
          </a:bodyPr>
          <a:lstStyle>
            <a:lvl1pPr marL="0" indent="0" algn="l">
              <a:buNone/>
              <a:defRPr sz="3200" b="0" i="0">
                <a:solidFill>
                  <a:schemeClr val="bg1"/>
                </a:solidFill>
                <a:latin typeface="Arial" panose="020B0604020202020204" pitchFamily="34" charset="0"/>
                <a:cs typeface="Arial" panose="020B0604020202020204" pitchFamily="34" charset="0"/>
              </a:defRPr>
            </a:lvl1pPr>
          </a:lstStyle>
          <a:p>
            <a:pPr lvl="0"/>
            <a:endParaRPr lang="en-US" dirty="0"/>
          </a:p>
        </p:txBody>
      </p:sp>
    </p:spTree>
    <p:extLst>
      <p:ext uri="{BB962C8B-B14F-4D97-AF65-F5344CB8AC3E}">
        <p14:creationId xmlns:p14="http://schemas.microsoft.com/office/powerpoint/2010/main" val="3078850624"/>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userDrawn="1">
  <p:cSld name="Comparison">
    <p:spTree>
      <p:nvGrpSpPr>
        <p:cNvPr id="1" name=""/>
        <p:cNvGrpSpPr/>
        <p:nvPr/>
      </p:nvGrpSpPr>
      <p:grpSpPr>
        <a:xfrm>
          <a:off x="0" y="0"/>
          <a:ext cx="0" cy="0"/>
          <a:chOff x="0" y="0"/>
          <a:chExt cx="0" cy="0"/>
        </a:xfrm>
      </p:grpSpPr>
      <p:sp>
        <p:nvSpPr>
          <p:cNvPr id="63" name="TextBox 21"/>
          <p:cNvSpPr txBox="1"/>
          <p:nvPr/>
        </p:nvSpPr>
        <p:spPr>
          <a:xfrm rot="5400000">
            <a:off x="9942965" y="3316384"/>
            <a:ext cx="4138070" cy="2413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p>
            <a:pPr algn="ctr">
              <a:defRPr sz="1600" b="1">
                <a:solidFill>
                  <a:srgbClr val="FFFFFF"/>
                </a:solidFill>
                <a:latin typeface="Gill Sans MT"/>
                <a:ea typeface="Gill Sans MT"/>
                <a:cs typeface="Gill Sans MT"/>
                <a:sym typeface="Gill Sans MT"/>
              </a:defRPr>
            </a:pPr>
            <a:r>
              <a:t>2019</a:t>
            </a:r>
            <a:r>
              <a:rPr b="0"/>
              <a:t> OSHE ONFERENCE</a:t>
            </a:r>
          </a:p>
        </p:txBody>
      </p:sp>
      <p:sp>
        <p:nvSpPr>
          <p:cNvPr id="65" name="Body Level One…"/>
          <p:cNvSpPr txBox="1">
            <a:spLocks noGrp="1"/>
          </p:cNvSpPr>
          <p:nvPr>
            <p:ph type="body" sz="half" idx="1"/>
          </p:nvPr>
        </p:nvSpPr>
        <p:spPr>
          <a:xfrm>
            <a:off x="647999" y="2232000"/>
            <a:ext cx="5040004" cy="3888002"/>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66" name="Text Placeholder 4"/>
          <p:cNvSpPr>
            <a:spLocks noGrp="1"/>
          </p:cNvSpPr>
          <p:nvPr>
            <p:ph type="body" sz="quarter" idx="13"/>
          </p:nvPr>
        </p:nvSpPr>
        <p:spPr>
          <a:xfrm>
            <a:off x="5869299" y="1835998"/>
            <a:ext cx="5040002" cy="360002"/>
          </a:xfrm>
          <a:prstGeom prst="rect">
            <a:avLst/>
          </a:prstGeom>
        </p:spPr>
        <p:txBody>
          <a:bodyPr/>
          <a:lstStyle/>
          <a:p>
            <a:endParaRPr/>
          </a:p>
        </p:txBody>
      </p:sp>
      <p:sp>
        <p:nvSpPr>
          <p:cNvPr id="67" name="Text Placeholder 2"/>
          <p:cNvSpPr>
            <a:spLocks noGrp="1"/>
          </p:cNvSpPr>
          <p:nvPr>
            <p:ph type="body" sz="quarter" idx="14"/>
          </p:nvPr>
        </p:nvSpPr>
        <p:spPr>
          <a:xfrm>
            <a:off x="648000" y="1835997"/>
            <a:ext cx="5040001" cy="360003"/>
          </a:xfrm>
          <a:prstGeom prst="rect">
            <a:avLst/>
          </a:prstGeom>
        </p:spPr>
        <p:txBody>
          <a:bodyPr/>
          <a:lstStyle/>
          <a:p>
            <a:endParaRPr/>
          </a:p>
        </p:txBody>
      </p:sp>
      <p:sp>
        <p:nvSpPr>
          <p:cNvPr id="12" name="Text Placeholder 7">
            <a:extLst>
              <a:ext uri="{FF2B5EF4-FFF2-40B4-BE49-F238E27FC236}">
                <a16:creationId xmlns:a16="http://schemas.microsoft.com/office/drawing/2014/main" id="{EAFBAED8-CC0C-D940-B9E0-4509DE406E88}"/>
              </a:ext>
            </a:extLst>
          </p:cNvPr>
          <p:cNvSpPr>
            <a:spLocks noGrp="1"/>
          </p:cNvSpPr>
          <p:nvPr>
            <p:ph type="body" sz="quarter" idx="10"/>
          </p:nvPr>
        </p:nvSpPr>
        <p:spPr>
          <a:xfrm>
            <a:off x="574098" y="101600"/>
            <a:ext cx="12214801" cy="762000"/>
          </a:xfrm>
          <a:prstGeom prst="rect">
            <a:avLst/>
          </a:prstGeom>
        </p:spPr>
        <p:txBody>
          <a:bodyPr anchor="ctr">
            <a:noAutofit/>
          </a:bodyPr>
          <a:lstStyle>
            <a:lvl1pPr marL="0" indent="0" algn="l">
              <a:buNone/>
              <a:defRPr sz="3200" b="0" i="0">
                <a:solidFill>
                  <a:schemeClr val="bg1"/>
                </a:solidFill>
                <a:latin typeface="Arial" panose="020B0604020202020204" pitchFamily="34" charset="0"/>
                <a:cs typeface="Arial" panose="020B0604020202020204" pitchFamily="34" charset="0"/>
              </a:defRPr>
            </a:lvl1pPr>
          </a:lstStyle>
          <a:p>
            <a:pPr lvl="0"/>
            <a:endParaRPr lang="en-US" dirty="0"/>
          </a:p>
        </p:txBody>
      </p:sp>
    </p:spTree>
    <p:extLst>
      <p:ext uri="{BB962C8B-B14F-4D97-AF65-F5344CB8AC3E}">
        <p14:creationId xmlns:p14="http://schemas.microsoft.com/office/powerpoint/2010/main" val="2502958042"/>
      </p:ext>
    </p:extLst>
  </p:cSld>
  <p:clrMapOvr>
    <a:masterClrMapping/>
  </p:clrMapOvr>
  <p:transition spd="med"/>
</p:sldLayout>
</file>

<file path=ppt/slideLayouts/slideLayout54.xml><?xml version="1.0" encoding="utf-8"?>
<p:sldLayout xmlns:a="http://schemas.openxmlformats.org/drawingml/2006/main" xmlns:r="http://schemas.openxmlformats.org/officeDocument/2006/relationships" xmlns:p="http://schemas.openxmlformats.org/presentationml/2006/main" userDrawn="1">
  <p:cSld name="12_Title and Content">
    <p:spTree>
      <p:nvGrpSpPr>
        <p:cNvPr id="1" name=""/>
        <p:cNvGrpSpPr/>
        <p:nvPr/>
      </p:nvGrpSpPr>
      <p:grpSpPr>
        <a:xfrm>
          <a:off x="0" y="0"/>
          <a:ext cx="0" cy="0"/>
          <a:chOff x="0" y="0"/>
          <a:chExt cx="0" cy="0"/>
        </a:xfrm>
      </p:grpSpPr>
      <p:sp>
        <p:nvSpPr>
          <p:cNvPr id="6" name="Text Placeholder 7">
            <a:extLst>
              <a:ext uri="{FF2B5EF4-FFF2-40B4-BE49-F238E27FC236}">
                <a16:creationId xmlns:a16="http://schemas.microsoft.com/office/drawing/2014/main" id="{FBBB4693-C3CC-3C4A-971A-3D84ADA62840}"/>
              </a:ext>
            </a:extLst>
          </p:cNvPr>
          <p:cNvSpPr>
            <a:spLocks noGrp="1"/>
          </p:cNvSpPr>
          <p:nvPr>
            <p:ph type="body" sz="quarter" idx="10"/>
          </p:nvPr>
        </p:nvSpPr>
        <p:spPr>
          <a:xfrm>
            <a:off x="574098" y="101600"/>
            <a:ext cx="12214801" cy="762000"/>
          </a:xfrm>
          <a:prstGeom prst="rect">
            <a:avLst/>
          </a:prstGeom>
        </p:spPr>
        <p:txBody>
          <a:bodyPr anchor="ctr">
            <a:noAutofit/>
          </a:bodyPr>
          <a:lstStyle>
            <a:lvl1pPr marL="0" indent="0" algn="l">
              <a:buNone/>
              <a:defRPr sz="3200" b="0" i="0">
                <a:solidFill>
                  <a:schemeClr val="bg1"/>
                </a:solidFill>
                <a:latin typeface="Arial" panose="020B0604020202020204" pitchFamily="34" charset="0"/>
                <a:cs typeface="Arial" panose="020B0604020202020204" pitchFamily="34" charset="0"/>
              </a:defRPr>
            </a:lvl1pPr>
          </a:lstStyle>
          <a:p>
            <a:pPr lvl="0"/>
            <a:endParaRPr lang="en-US" dirty="0"/>
          </a:p>
        </p:txBody>
      </p:sp>
    </p:spTree>
    <p:extLst>
      <p:ext uri="{BB962C8B-B14F-4D97-AF65-F5344CB8AC3E}">
        <p14:creationId xmlns:p14="http://schemas.microsoft.com/office/powerpoint/2010/main" val="193794371"/>
      </p:ext>
    </p:extLst>
  </p:cSld>
  <p:clrMapOvr>
    <a:masterClrMapping/>
  </p:clrMapOvr>
  <p:transition spd="med"/>
</p:sldLayout>
</file>

<file path=ppt/slideLayouts/slideLayout55.xml><?xml version="1.0" encoding="utf-8"?>
<p:sldLayout xmlns:a="http://schemas.openxmlformats.org/drawingml/2006/main" xmlns:r="http://schemas.openxmlformats.org/officeDocument/2006/relationships" xmlns:p="http://schemas.openxmlformats.org/presentationml/2006/main" userDrawn="1">
  <p:cSld name="2_CONTENT PAGE">
    <p:spTree>
      <p:nvGrpSpPr>
        <p:cNvPr id="1" name=""/>
        <p:cNvGrpSpPr/>
        <p:nvPr/>
      </p:nvGrpSpPr>
      <p:grpSpPr>
        <a:xfrm>
          <a:off x="0" y="0"/>
          <a:ext cx="0" cy="0"/>
          <a:chOff x="0" y="0"/>
          <a:chExt cx="0" cy="0"/>
        </a:xfrm>
      </p:grpSpPr>
      <p:sp>
        <p:nvSpPr>
          <p:cNvPr id="188" name="TextBox 21"/>
          <p:cNvSpPr txBox="1"/>
          <p:nvPr/>
        </p:nvSpPr>
        <p:spPr>
          <a:xfrm rot="5400000">
            <a:off x="9942965" y="3316384"/>
            <a:ext cx="4138070" cy="2413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p>
            <a:pPr algn="ctr">
              <a:defRPr sz="1600" b="1">
                <a:solidFill>
                  <a:srgbClr val="FFFFFF"/>
                </a:solidFill>
                <a:latin typeface="Gill Sans MT"/>
                <a:ea typeface="Gill Sans MT"/>
                <a:cs typeface="Gill Sans MT"/>
                <a:sym typeface="Gill Sans MT"/>
              </a:defRPr>
            </a:pPr>
            <a:r>
              <a:t>2019</a:t>
            </a:r>
            <a:r>
              <a:rPr b="0"/>
              <a:t> OSHE ONFERENCE</a:t>
            </a:r>
          </a:p>
        </p:txBody>
      </p:sp>
      <p:sp>
        <p:nvSpPr>
          <p:cNvPr id="6" name="Text Placeholder 7">
            <a:extLst>
              <a:ext uri="{FF2B5EF4-FFF2-40B4-BE49-F238E27FC236}">
                <a16:creationId xmlns:a16="http://schemas.microsoft.com/office/drawing/2014/main" id="{C128E4B5-C39B-DB41-86CA-9F8915EC8E0C}"/>
              </a:ext>
            </a:extLst>
          </p:cNvPr>
          <p:cNvSpPr>
            <a:spLocks noGrp="1"/>
          </p:cNvSpPr>
          <p:nvPr>
            <p:ph type="body" sz="quarter" idx="10"/>
          </p:nvPr>
        </p:nvSpPr>
        <p:spPr>
          <a:xfrm>
            <a:off x="574098" y="101600"/>
            <a:ext cx="12214801" cy="762000"/>
          </a:xfrm>
          <a:prstGeom prst="rect">
            <a:avLst/>
          </a:prstGeom>
        </p:spPr>
        <p:txBody>
          <a:bodyPr anchor="ctr">
            <a:noAutofit/>
          </a:bodyPr>
          <a:lstStyle>
            <a:lvl1pPr marL="0" indent="0" algn="l">
              <a:buNone/>
              <a:defRPr sz="3200" b="0" i="0">
                <a:solidFill>
                  <a:schemeClr val="bg1"/>
                </a:solidFill>
                <a:latin typeface="Arial" panose="020B0604020202020204" pitchFamily="34" charset="0"/>
                <a:cs typeface="Arial" panose="020B0604020202020204" pitchFamily="34" charset="0"/>
              </a:defRPr>
            </a:lvl1pPr>
          </a:lstStyle>
          <a:p>
            <a:pPr lvl="0"/>
            <a:endParaRPr lang="en-US" dirty="0"/>
          </a:p>
        </p:txBody>
      </p:sp>
    </p:spTree>
    <p:extLst>
      <p:ext uri="{BB962C8B-B14F-4D97-AF65-F5344CB8AC3E}">
        <p14:creationId xmlns:p14="http://schemas.microsoft.com/office/powerpoint/2010/main" val="2752383168"/>
      </p:ext>
    </p:extLst>
  </p:cSld>
  <p:clrMapOvr>
    <a:masterClrMapping/>
  </p:clrMapOvr>
  <p:transition spd="med"/>
</p:sldLayout>
</file>

<file path=ppt/slideLayouts/slideLayout56.xml><?xml version="1.0" encoding="utf-8"?>
<p:sldLayout xmlns:a="http://schemas.openxmlformats.org/drawingml/2006/main" xmlns:r="http://schemas.openxmlformats.org/officeDocument/2006/relationships" xmlns:p="http://schemas.openxmlformats.org/presentationml/2006/main" userDrawn="1">
  <p:cSld name="Large Photo">
    <p:spTree>
      <p:nvGrpSpPr>
        <p:cNvPr id="1" name=""/>
        <p:cNvGrpSpPr/>
        <p:nvPr/>
      </p:nvGrpSpPr>
      <p:grpSpPr>
        <a:xfrm>
          <a:off x="0" y="0"/>
          <a:ext cx="0" cy="0"/>
          <a:chOff x="0" y="0"/>
          <a:chExt cx="0" cy="0"/>
        </a:xfrm>
      </p:grpSpPr>
      <p:sp>
        <p:nvSpPr>
          <p:cNvPr id="4" name="Text Placeholder 7">
            <a:extLst>
              <a:ext uri="{FF2B5EF4-FFF2-40B4-BE49-F238E27FC236}">
                <a16:creationId xmlns:a16="http://schemas.microsoft.com/office/drawing/2014/main" id="{C0A23248-1081-CE43-959C-EF9BA6178A3F}"/>
              </a:ext>
            </a:extLst>
          </p:cNvPr>
          <p:cNvSpPr>
            <a:spLocks noGrp="1"/>
          </p:cNvSpPr>
          <p:nvPr>
            <p:ph type="body" sz="quarter" idx="10"/>
          </p:nvPr>
        </p:nvSpPr>
        <p:spPr>
          <a:xfrm>
            <a:off x="574098" y="101600"/>
            <a:ext cx="12214801" cy="762000"/>
          </a:xfrm>
          <a:prstGeom prst="rect">
            <a:avLst/>
          </a:prstGeom>
        </p:spPr>
        <p:txBody>
          <a:bodyPr anchor="ctr">
            <a:noAutofit/>
          </a:bodyPr>
          <a:lstStyle>
            <a:lvl1pPr marL="0" indent="0" algn="l">
              <a:buNone/>
              <a:defRPr sz="3200" b="0" i="0">
                <a:solidFill>
                  <a:schemeClr val="bg1"/>
                </a:solidFill>
                <a:latin typeface="Arial" panose="020B0604020202020204" pitchFamily="34" charset="0"/>
                <a:cs typeface="Arial" panose="020B0604020202020204" pitchFamily="34" charset="0"/>
              </a:defRPr>
            </a:lvl1pPr>
          </a:lstStyle>
          <a:p>
            <a:pPr lvl="0"/>
            <a:endParaRPr lang="en-US" dirty="0"/>
          </a:p>
        </p:txBody>
      </p:sp>
    </p:spTree>
    <p:extLst>
      <p:ext uri="{BB962C8B-B14F-4D97-AF65-F5344CB8AC3E}">
        <p14:creationId xmlns:p14="http://schemas.microsoft.com/office/powerpoint/2010/main" val="3417702124"/>
      </p:ext>
    </p:extLst>
  </p:cSld>
  <p:clrMapOvr>
    <a:masterClrMapping/>
  </p:clrMapOvr>
  <p:transition spd="med"/>
</p:sldLayout>
</file>

<file path=ppt/slideLayouts/slideLayout57.xml><?xml version="1.0" encoding="utf-8"?>
<p:sldLayout xmlns:a="http://schemas.openxmlformats.org/drawingml/2006/main" xmlns:r="http://schemas.openxmlformats.org/officeDocument/2006/relationships" xmlns:p="http://schemas.openxmlformats.org/presentationml/2006/main" userDrawn="1">
  <p:cSld name="3_CONTENT PAGE">
    <p:bg>
      <p:bgPr>
        <a:solidFill>
          <a:srgbClr val="FFFFFF"/>
        </a:solidFill>
        <a:effectLst/>
      </p:bgPr>
    </p:bg>
    <p:spTree>
      <p:nvGrpSpPr>
        <p:cNvPr id="1" name=""/>
        <p:cNvGrpSpPr/>
        <p:nvPr/>
      </p:nvGrpSpPr>
      <p:grpSpPr>
        <a:xfrm>
          <a:off x="0" y="0"/>
          <a:ext cx="0" cy="0"/>
          <a:chOff x="0" y="0"/>
          <a:chExt cx="0" cy="0"/>
        </a:xfrm>
      </p:grpSpPr>
      <p:sp>
        <p:nvSpPr>
          <p:cNvPr id="5" name="Text Placeholder 7">
            <a:extLst>
              <a:ext uri="{FF2B5EF4-FFF2-40B4-BE49-F238E27FC236}">
                <a16:creationId xmlns:a16="http://schemas.microsoft.com/office/drawing/2014/main" id="{2D9C878A-3809-2646-A195-A1856E346F3F}"/>
              </a:ext>
            </a:extLst>
          </p:cNvPr>
          <p:cNvSpPr>
            <a:spLocks noGrp="1"/>
          </p:cNvSpPr>
          <p:nvPr>
            <p:ph type="body" sz="quarter" idx="10"/>
          </p:nvPr>
        </p:nvSpPr>
        <p:spPr>
          <a:xfrm>
            <a:off x="574098" y="101600"/>
            <a:ext cx="12214801" cy="762000"/>
          </a:xfrm>
          <a:prstGeom prst="rect">
            <a:avLst/>
          </a:prstGeom>
        </p:spPr>
        <p:txBody>
          <a:bodyPr anchor="ctr">
            <a:noAutofit/>
          </a:bodyPr>
          <a:lstStyle>
            <a:lvl1pPr marL="0" indent="0" algn="l">
              <a:buNone/>
              <a:defRPr sz="3200" b="0" i="0">
                <a:solidFill>
                  <a:schemeClr val="bg1"/>
                </a:solidFill>
                <a:latin typeface="Arial" panose="020B0604020202020204" pitchFamily="34" charset="0"/>
                <a:cs typeface="Arial" panose="020B0604020202020204" pitchFamily="34" charset="0"/>
              </a:defRPr>
            </a:lvl1pPr>
          </a:lstStyle>
          <a:p>
            <a:pPr lvl="0"/>
            <a:endParaRPr lang="en-US" dirty="0"/>
          </a:p>
        </p:txBody>
      </p:sp>
    </p:spTree>
    <p:extLst>
      <p:ext uri="{BB962C8B-B14F-4D97-AF65-F5344CB8AC3E}">
        <p14:creationId xmlns:p14="http://schemas.microsoft.com/office/powerpoint/2010/main" val="1112450859"/>
      </p:ext>
    </p:extLst>
  </p:cSld>
  <p:clrMapOvr>
    <a:masterClrMapping/>
  </p:clrMapOvr>
  <p:transition spd="med"/>
</p:sldLayout>
</file>

<file path=ppt/slideLayouts/slideLayout58.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233" name="Body Level One…"/>
          <p:cNvSpPr txBox="1">
            <a:spLocks noGrp="1"/>
          </p:cNvSpPr>
          <p:nvPr>
            <p:ph type="body" idx="1"/>
          </p:nvPr>
        </p:nvSpPr>
        <p:spPr>
          <a:xfrm>
            <a:off x="609600" y="1600200"/>
            <a:ext cx="10972800" cy="4026002"/>
          </a:xfrm>
          <a:prstGeom prst="rect">
            <a:avLst/>
          </a:prstGeom>
        </p:spPr>
        <p:txBody>
          <a:bodyPr lIns="91423" tIns="91423" rIns="91423" bIns="91423"/>
          <a:lstStyle>
            <a:lvl1pPr marL="609578" indent="-575713">
              <a:spcBef>
                <a:spcPts val="800"/>
              </a:spcBef>
              <a:buClr>
                <a:srgbClr val="000000"/>
              </a:buClr>
              <a:buSzPts val="4200"/>
              <a:defRPr sz="4200">
                <a:solidFill>
                  <a:srgbClr val="000000"/>
                </a:solidFill>
                <a:latin typeface="Arial"/>
                <a:ea typeface="Arial"/>
                <a:cs typeface="Arial"/>
                <a:sym typeface="Arial"/>
              </a:defRPr>
            </a:lvl1pPr>
            <a:lvl2pPr marL="1292380" indent="-615068">
              <a:spcBef>
                <a:spcPts val="800"/>
              </a:spcBef>
              <a:buClr>
                <a:srgbClr val="000000"/>
              </a:buClr>
              <a:buSzPts val="4200"/>
              <a:buChar char="–"/>
              <a:defRPr sz="4200">
                <a:solidFill>
                  <a:srgbClr val="000000"/>
                </a:solidFill>
                <a:latin typeface="Arial"/>
                <a:ea typeface="Arial"/>
                <a:cs typeface="Arial"/>
                <a:sym typeface="Arial"/>
              </a:defRPr>
            </a:lvl2pPr>
            <a:lvl3pPr marL="1987480" indent="-666726">
              <a:spcBef>
                <a:spcPts val="800"/>
              </a:spcBef>
              <a:buClr>
                <a:srgbClr val="000000"/>
              </a:buClr>
              <a:buSzPts val="4200"/>
              <a:defRPr sz="4200">
                <a:solidFill>
                  <a:srgbClr val="000000"/>
                </a:solidFill>
                <a:latin typeface="Arial"/>
                <a:ea typeface="Arial"/>
                <a:cs typeface="Arial"/>
                <a:sym typeface="Arial"/>
              </a:defRPr>
            </a:lvl3pPr>
            <a:lvl4pPr marL="2730077" indent="-765879">
              <a:spcBef>
                <a:spcPts val="800"/>
              </a:spcBef>
              <a:buClr>
                <a:srgbClr val="000000"/>
              </a:buClr>
              <a:buSzPts val="4200"/>
              <a:buChar char="–"/>
              <a:defRPr sz="4200">
                <a:solidFill>
                  <a:srgbClr val="000000"/>
                </a:solidFill>
                <a:latin typeface="Arial"/>
                <a:ea typeface="Arial"/>
                <a:cs typeface="Arial"/>
                <a:sym typeface="Arial"/>
              </a:defRPr>
            </a:lvl4pPr>
            <a:lvl5pPr marL="3339655" indent="-765879">
              <a:spcBef>
                <a:spcPts val="800"/>
              </a:spcBef>
              <a:buClr>
                <a:srgbClr val="000000"/>
              </a:buClr>
              <a:buSzPts val="4200"/>
              <a:buChar char="»"/>
              <a:defRPr sz="4200">
                <a:solidFill>
                  <a:srgbClr val="000000"/>
                </a:solidFill>
                <a:latin typeface="Arial"/>
                <a:ea typeface="Arial"/>
                <a:cs typeface="Arial"/>
                <a:sym typeface="Arial"/>
              </a:defRPr>
            </a:lvl5pPr>
          </a:lstStyle>
          <a:p>
            <a:r>
              <a:t>Body Level One</a:t>
            </a:r>
          </a:p>
          <a:p>
            <a:pPr lvl="1"/>
            <a:r>
              <a:t>Body Level Two</a:t>
            </a:r>
          </a:p>
          <a:p>
            <a:pPr lvl="2"/>
            <a:r>
              <a:t>Body Level Three</a:t>
            </a:r>
          </a:p>
          <a:p>
            <a:pPr lvl="3"/>
            <a:r>
              <a:t>Body Level Four</a:t>
            </a:r>
          </a:p>
          <a:p>
            <a:pPr lvl="4"/>
            <a:r>
              <a:t>Body Level Five</a:t>
            </a:r>
          </a:p>
        </p:txBody>
      </p:sp>
      <p:sp>
        <p:nvSpPr>
          <p:cNvPr id="23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
        <p:nvSpPr>
          <p:cNvPr id="8" name="Text Placeholder 7">
            <a:extLst>
              <a:ext uri="{FF2B5EF4-FFF2-40B4-BE49-F238E27FC236}">
                <a16:creationId xmlns:a16="http://schemas.microsoft.com/office/drawing/2014/main" id="{D2B1B8CB-8277-714E-B010-F33F846D769A}"/>
              </a:ext>
            </a:extLst>
          </p:cNvPr>
          <p:cNvSpPr>
            <a:spLocks noGrp="1"/>
          </p:cNvSpPr>
          <p:nvPr>
            <p:ph type="body" sz="quarter" idx="10"/>
          </p:nvPr>
        </p:nvSpPr>
        <p:spPr>
          <a:xfrm>
            <a:off x="574098" y="101600"/>
            <a:ext cx="12214801" cy="762000"/>
          </a:xfrm>
          <a:prstGeom prst="rect">
            <a:avLst/>
          </a:prstGeom>
        </p:spPr>
        <p:txBody>
          <a:bodyPr anchor="ctr">
            <a:noAutofit/>
          </a:bodyPr>
          <a:lstStyle>
            <a:lvl1pPr marL="0" indent="0" algn="l">
              <a:buNone/>
              <a:defRPr sz="3200" b="0" i="0">
                <a:solidFill>
                  <a:schemeClr val="bg1"/>
                </a:solidFill>
                <a:latin typeface="Arial" panose="020B0604020202020204" pitchFamily="34" charset="0"/>
                <a:cs typeface="Arial" panose="020B0604020202020204" pitchFamily="34" charset="0"/>
              </a:defRPr>
            </a:lvl1pPr>
          </a:lstStyle>
          <a:p>
            <a:pPr lvl="0"/>
            <a:endParaRPr lang="en-US" dirty="0"/>
          </a:p>
        </p:txBody>
      </p:sp>
    </p:spTree>
    <p:extLst>
      <p:ext uri="{BB962C8B-B14F-4D97-AF65-F5344CB8AC3E}">
        <p14:creationId xmlns:p14="http://schemas.microsoft.com/office/powerpoint/2010/main" val="2522932952"/>
      </p:ext>
    </p:extLst>
  </p:cSld>
  <p:clrMapOvr>
    <a:masterClrMapping/>
  </p:clrMapOvr>
  <p:transition spd="med"/>
</p:sldLayout>
</file>

<file path=ppt/slideLayouts/slideLayout59.xml><?xml version="1.0" encoding="utf-8"?>
<p:sldLayout xmlns:a="http://schemas.openxmlformats.org/drawingml/2006/main" xmlns:r="http://schemas.openxmlformats.org/officeDocument/2006/relationships" xmlns:p="http://schemas.openxmlformats.org/presentationml/2006/main" userDrawn="1">
  <p:cSld name="Conclusion">
    <p:spTree>
      <p:nvGrpSpPr>
        <p:cNvPr id="1" name=""/>
        <p:cNvGrpSpPr/>
        <p:nvPr/>
      </p:nvGrpSpPr>
      <p:grpSpPr>
        <a:xfrm>
          <a:off x="0" y="0"/>
          <a:ext cx="0" cy="0"/>
          <a:chOff x="0" y="0"/>
          <a:chExt cx="0" cy="0"/>
        </a:xfrm>
      </p:grpSpPr>
      <p:sp>
        <p:nvSpPr>
          <p:cNvPr id="206" name="Body Level One…"/>
          <p:cNvSpPr txBox="1">
            <a:spLocks noGrp="1"/>
          </p:cNvSpPr>
          <p:nvPr>
            <p:ph type="body" sz="half" idx="1"/>
          </p:nvPr>
        </p:nvSpPr>
        <p:spPr>
          <a:xfrm>
            <a:off x="1259682" y="1416822"/>
            <a:ext cx="8732047" cy="2107428"/>
          </a:xfrm>
          <a:prstGeom prst="rect">
            <a:avLst/>
          </a:prstGeom>
          <a:solidFill>
            <a:srgbClr val="FFFFFF"/>
          </a:solidFill>
        </p:spPr>
        <p:txBody>
          <a:bodyPr/>
          <a:lstStyle>
            <a:lvl1pPr marL="0" indent="0" defTabSz="914377">
              <a:lnSpc>
                <a:spcPct val="80000"/>
              </a:lnSpc>
              <a:spcBef>
                <a:spcPts val="900"/>
              </a:spcBef>
              <a:buSzTx/>
              <a:buFontTx/>
              <a:buNone/>
              <a:defRPr sz="1100">
                <a:latin typeface="Arial"/>
                <a:ea typeface="Arial"/>
                <a:cs typeface="Arial"/>
                <a:sym typeface="Arial"/>
              </a:defRPr>
            </a:lvl1pPr>
            <a:lvl2pPr marL="0" indent="0" defTabSz="914377">
              <a:lnSpc>
                <a:spcPct val="80000"/>
              </a:lnSpc>
              <a:spcBef>
                <a:spcPts val="900"/>
              </a:spcBef>
              <a:buSzTx/>
              <a:buFontTx/>
              <a:buNone/>
              <a:defRPr sz="1100">
                <a:latin typeface="Arial"/>
                <a:ea typeface="Arial"/>
                <a:cs typeface="Arial"/>
                <a:sym typeface="Arial"/>
              </a:defRPr>
            </a:lvl2pPr>
            <a:lvl3pPr marL="0" indent="0" defTabSz="914377">
              <a:lnSpc>
                <a:spcPct val="80000"/>
              </a:lnSpc>
              <a:spcBef>
                <a:spcPts val="900"/>
              </a:spcBef>
              <a:buSzTx/>
              <a:buFontTx/>
              <a:buNone/>
              <a:defRPr sz="1100">
                <a:latin typeface="Arial"/>
                <a:ea typeface="Arial"/>
                <a:cs typeface="Arial"/>
                <a:sym typeface="Arial"/>
              </a:defRPr>
            </a:lvl3pPr>
            <a:lvl4pPr marL="0" indent="0" defTabSz="914377">
              <a:lnSpc>
                <a:spcPct val="80000"/>
              </a:lnSpc>
              <a:spcBef>
                <a:spcPts val="900"/>
              </a:spcBef>
              <a:buSzTx/>
              <a:buFontTx/>
              <a:buNone/>
              <a:defRPr sz="1100">
                <a:latin typeface="Arial"/>
                <a:ea typeface="Arial"/>
                <a:cs typeface="Arial"/>
                <a:sym typeface="Arial"/>
              </a:defRPr>
            </a:lvl4pPr>
            <a:lvl5pPr marL="0" indent="0" defTabSz="914377">
              <a:lnSpc>
                <a:spcPct val="80000"/>
              </a:lnSpc>
              <a:spcBef>
                <a:spcPts val="900"/>
              </a:spcBef>
              <a:buSzTx/>
              <a:buFontTx/>
              <a:buNone/>
              <a:defRPr sz="1100">
                <a:latin typeface="Arial"/>
                <a:ea typeface="Arial"/>
                <a:cs typeface="Arial"/>
                <a:sym typeface="Arial"/>
              </a:defRPr>
            </a:lvl5pPr>
          </a:lstStyle>
          <a:p>
            <a:r>
              <a:t>Body Level One</a:t>
            </a:r>
          </a:p>
          <a:p>
            <a:pPr lvl="1"/>
            <a:r>
              <a:t>Body Level Two</a:t>
            </a:r>
          </a:p>
          <a:p>
            <a:pPr lvl="2"/>
            <a:r>
              <a:t>Body Level Three</a:t>
            </a:r>
          </a:p>
          <a:p>
            <a:pPr lvl="3"/>
            <a:r>
              <a:t>Body Level Four</a:t>
            </a:r>
          </a:p>
          <a:p>
            <a:pPr lvl="4"/>
            <a:r>
              <a:t>Body Level Five</a:t>
            </a:r>
          </a:p>
        </p:txBody>
      </p:sp>
      <p:sp>
        <p:nvSpPr>
          <p:cNvPr id="7" name="Text Placeholder 7">
            <a:extLst>
              <a:ext uri="{FF2B5EF4-FFF2-40B4-BE49-F238E27FC236}">
                <a16:creationId xmlns:a16="http://schemas.microsoft.com/office/drawing/2014/main" id="{5C7DD1E9-EE23-EA4F-B11C-46124EF166F8}"/>
              </a:ext>
            </a:extLst>
          </p:cNvPr>
          <p:cNvSpPr>
            <a:spLocks noGrp="1"/>
          </p:cNvSpPr>
          <p:nvPr>
            <p:ph type="body" sz="quarter" idx="10"/>
          </p:nvPr>
        </p:nvSpPr>
        <p:spPr>
          <a:xfrm>
            <a:off x="574098" y="101600"/>
            <a:ext cx="12214801" cy="762000"/>
          </a:xfrm>
          <a:prstGeom prst="rect">
            <a:avLst/>
          </a:prstGeom>
        </p:spPr>
        <p:txBody>
          <a:bodyPr anchor="ctr">
            <a:noAutofit/>
          </a:bodyPr>
          <a:lstStyle>
            <a:lvl1pPr marL="0" indent="0" algn="l">
              <a:buNone/>
              <a:defRPr sz="3200" b="0" i="0">
                <a:solidFill>
                  <a:schemeClr val="bg1"/>
                </a:solidFill>
                <a:latin typeface="Arial" panose="020B0604020202020204" pitchFamily="34" charset="0"/>
                <a:cs typeface="Arial" panose="020B0604020202020204" pitchFamily="34" charset="0"/>
              </a:defRPr>
            </a:lvl1pPr>
          </a:lstStyle>
          <a:p>
            <a:pPr lvl="0"/>
            <a:endParaRPr lang="en-US" dirty="0"/>
          </a:p>
        </p:txBody>
      </p:sp>
    </p:spTree>
    <p:extLst>
      <p:ext uri="{BB962C8B-B14F-4D97-AF65-F5344CB8AC3E}">
        <p14:creationId xmlns:p14="http://schemas.microsoft.com/office/powerpoint/2010/main" val="1842850639"/>
      </p:ext>
    </p:extLst>
  </p:cSld>
  <p:clrMapOvr>
    <a:masterClrMapping/>
  </p:clrMapOvr>
  <p:transition spd="med"/>
</p:sldLayout>
</file>

<file path=ppt/slideLayouts/slideLayout60.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5" name="Text Placeholder 7">
            <a:extLst>
              <a:ext uri="{FF2B5EF4-FFF2-40B4-BE49-F238E27FC236}">
                <a16:creationId xmlns:a16="http://schemas.microsoft.com/office/drawing/2014/main" id="{54973076-F625-7042-8269-908D39CBEC3D}"/>
              </a:ext>
            </a:extLst>
          </p:cNvPr>
          <p:cNvSpPr>
            <a:spLocks noGrp="1"/>
          </p:cNvSpPr>
          <p:nvPr>
            <p:ph type="body" sz="quarter" idx="10"/>
          </p:nvPr>
        </p:nvSpPr>
        <p:spPr>
          <a:xfrm>
            <a:off x="574098" y="101600"/>
            <a:ext cx="12214801" cy="762000"/>
          </a:xfrm>
          <a:prstGeom prst="rect">
            <a:avLst/>
          </a:prstGeom>
        </p:spPr>
        <p:txBody>
          <a:bodyPr anchor="ctr">
            <a:noAutofit/>
          </a:bodyPr>
          <a:lstStyle>
            <a:lvl1pPr marL="0" indent="0" algn="l">
              <a:buNone/>
              <a:defRPr sz="3200" b="0" i="0">
                <a:solidFill>
                  <a:schemeClr val="bg1"/>
                </a:solidFill>
                <a:latin typeface="Arial" panose="020B0604020202020204" pitchFamily="34" charset="0"/>
                <a:cs typeface="Arial" panose="020B0604020202020204" pitchFamily="34" charset="0"/>
              </a:defRPr>
            </a:lvl1pPr>
          </a:lstStyle>
          <a:p>
            <a:pPr lvl="0"/>
            <a:endParaRPr lang="en-US" dirty="0"/>
          </a:p>
        </p:txBody>
      </p:sp>
    </p:spTree>
    <p:extLst>
      <p:ext uri="{BB962C8B-B14F-4D97-AF65-F5344CB8AC3E}">
        <p14:creationId xmlns:p14="http://schemas.microsoft.com/office/powerpoint/2010/main" val="276760982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userDrawn="1">
  <p:cSld name="Text Layout 1">
    <p:spTree>
      <p:nvGrpSpPr>
        <p:cNvPr id="1" name=""/>
        <p:cNvGrpSpPr/>
        <p:nvPr/>
      </p:nvGrpSpPr>
      <p:grpSpPr>
        <a:xfrm>
          <a:off x="0" y="0"/>
          <a:ext cx="0" cy="0"/>
          <a:chOff x="0" y="0"/>
          <a:chExt cx="0" cy="0"/>
        </a:xfrm>
      </p:grpSpPr>
      <p:sp>
        <p:nvSpPr>
          <p:cNvPr id="42" name="Body Level One…"/>
          <p:cNvSpPr txBox="1">
            <a:spLocks noGrp="1"/>
          </p:cNvSpPr>
          <p:nvPr>
            <p:ph type="body" sz="quarter" idx="1"/>
          </p:nvPr>
        </p:nvSpPr>
        <p:spPr>
          <a:xfrm>
            <a:off x="647999" y="1439069"/>
            <a:ext cx="5040004" cy="360364"/>
          </a:xfrm>
          <a:prstGeom prst="rect">
            <a:avLst/>
          </a:prstGeom>
        </p:spPr>
        <p:txBody>
          <a:bodyPr/>
          <a:lstStyle>
            <a:lvl1pPr marL="0" indent="0">
              <a:buSzTx/>
              <a:buFontTx/>
              <a:buNone/>
              <a:defRPr sz="2300" b="1"/>
            </a:lvl1pPr>
            <a:lvl2pPr marL="612422" indent="-348896">
              <a:buFontTx/>
              <a:defRPr sz="2300" b="1"/>
            </a:lvl2pPr>
            <a:lvl3pPr marL="931366" indent="-394791">
              <a:buFontTx/>
              <a:defRPr sz="2300" b="1"/>
            </a:lvl3pPr>
            <a:lvl4pPr marL="1244145" indent="-432933">
              <a:buFontTx/>
              <a:defRPr sz="2300" b="1"/>
            </a:lvl4pPr>
            <a:lvl5pPr marL="1598082" indent="-523344">
              <a:buFontTx/>
              <a:defRPr sz="2300" b="1"/>
            </a:lvl5pPr>
          </a:lstStyle>
          <a:p>
            <a:r>
              <a:t>Body Level One</a:t>
            </a:r>
          </a:p>
          <a:p>
            <a:pPr lvl="1"/>
            <a:r>
              <a:t>Body Level Two</a:t>
            </a:r>
          </a:p>
          <a:p>
            <a:pPr lvl="2"/>
            <a:r>
              <a:t>Body Level Three</a:t>
            </a:r>
          </a:p>
          <a:p>
            <a:pPr lvl="3"/>
            <a:r>
              <a:t>Body Level Four</a:t>
            </a:r>
          </a:p>
          <a:p>
            <a:pPr lvl="4"/>
            <a:r>
              <a:t>Body Level Five</a:t>
            </a:r>
          </a:p>
        </p:txBody>
      </p:sp>
      <p:sp>
        <p:nvSpPr>
          <p:cNvPr id="43" name="Picture Placeholder 5"/>
          <p:cNvSpPr>
            <a:spLocks noGrp="1"/>
          </p:cNvSpPr>
          <p:nvPr>
            <p:ph type="pic" sz="half" idx="13"/>
          </p:nvPr>
        </p:nvSpPr>
        <p:spPr>
          <a:xfrm>
            <a:off x="6062121" y="1618154"/>
            <a:ext cx="4654356" cy="4322763"/>
          </a:xfrm>
          <a:prstGeom prst="rect">
            <a:avLst/>
          </a:prstGeom>
          <a:ln w="127000" cap="sq">
            <a:solidFill>
              <a:srgbClr val="FFFFFF"/>
            </a:solidFill>
            <a:miter lim="800000"/>
          </a:ln>
          <a:effectLst>
            <a:outerShdw blurRad="279400" dir="2700000" rotWithShape="0">
              <a:srgbClr val="000000">
                <a:alpha val="12000"/>
              </a:srgbClr>
            </a:outerShdw>
          </a:effectLst>
        </p:spPr>
        <p:txBody>
          <a:bodyPr lIns="91439" tIns="45719" rIns="91439" bIns="45719">
            <a:noAutofit/>
          </a:bodyPr>
          <a:lstStyle/>
          <a:p>
            <a:endParaRPr/>
          </a:p>
        </p:txBody>
      </p:sp>
      <p:sp>
        <p:nvSpPr>
          <p:cNvPr id="4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
        <p:nvSpPr>
          <p:cNvPr id="8" name="Text Placeholder 7">
            <a:extLst>
              <a:ext uri="{FF2B5EF4-FFF2-40B4-BE49-F238E27FC236}">
                <a16:creationId xmlns:a16="http://schemas.microsoft.com/office/drawing/2014/main" id="{EF5147C2-40C5-9C4B-A205-615C8037EB25}"/>
              </a:ext>
            </a:extLst>
          </p:cNvPr>
          <p:cNvSpPr>
            <a:spLocks noGrp="1"/>
          </p:cNvSpPr>
          <p:nvPr>
            <p:ph type="body" sz="quarter" idx="10"/>
          </p:nvPr>
        </p:nvSpPr>
        <p:spPr>
          <a:xfrm>
            <a:off x="574098" y="101600"/>
            <a:ext cx="12214801" cy="762000"/>
          </a:xfrm>
          <a:prstGeom prst="rect">
            <a:avLst/>
          </a:prstGeom>
        </p:spPr>
        <p:txBody>
          <a:bodyPr anchor="ctr">
            <a:noAutofit/>
          </a:bodyPr>
          <a:lstStyle>
            <a:lvl1pPr marL="0" indent="0" algn="l">
              <a:buNone/>
              <a:defRPr sz="3200" b="0" i="0">
                <a:solidFill>
                  <a:schemeClr val="bg1"/>
                </a:solidFill>
                <a:latin typeface="Arial" panose="020B0604020202020204" pitchFamily="34" charset="0"/>
                <a:cs typeface="Arial" panose="020B0604020202020204" pitchFamily="34" charset="0"/>
              </a:defRPr>
            </a:lvl1pPr>
          </a:lstStyle>
          <a:p>
            <a:pPr lvl="0"/>
            <a:endParaRPr lang="en-US" dirty="0"/>
          </a:p>
        </p:txBody>
      </p:sp>
    </p:spTree>
    <p:extLst>
      <p:ext uri="{BB962C8B-B14F-4D97-AF65-F5344CB8AC3E}">
        <p14:creationId xmlns:p14="http://schemas.microsoft.com/office/powerpoint/2010/main" val="3275870422"/>
      </p:ext>
    </p:extLst>
  </p:cSld>
  <p:clrMapOvr>
    <a:masterClrMapping/>
  </p:clrMapOvr>
  <p:transition spd="med"/>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7EE2C77-C265-E74B-B69E-D9EA01CB7FC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ext Placeholder 7">
            <a:extLst>
              <a:ext uri="{FF2B5EF4-FFF2-40B4-BE49-F238E27FC236}">
                <a16:creationId xmlns:a16="http://schemas.microsoft.com/office/drawing/2014/main" id="{74A6289F-59E9-F34F-B620-B8B5F14DD978}"/>
              </a:ext>
            </a:extLst>
          </p:cNvPr>
          <p:cNvSpPr>
            <a:spLocks noGrp="1"/>
          </p:cNvSpPr>
          <p:nvPr>
            <p:ph type="body" sz="quarter" idx="10"/>
          </p:nvPr>
        </p:nvSpPr>
        <p:spPr>
          <a:xfrm>
            <a:off x="574098" y="101600"/>
            <a:ext cx="12214801" cy="762000"/>
          </a:xfrm>
          <a:prstGeom prst="rect">
            <a:avLst/>
          </a:prstGeom>
        </p:spPr>
        <p:txBody>
          <a:bodyPr anchor="ctr">
            <a:noAutofit/>
          </a:bodyPr>
          <a:lstStyle>
            <a:lvl1pPr marL="0" indent="0" algn="l">
              <a:buNone/>
              <a:defRPr sz="3200" b="0" i="0">
                <a:solidFill>
                  <a:schemeClr val="bg1"/>
                </a:solidFill>
                <a:latin typeface="Arial" panose="020B0604020202020204" pitchFamily="34" charset="0"/>
                <a:cs typeface="Arial" panose="020B0604020202020204" pitchFamily="34" charset="0"/>
              </a:defRPr>
            </a:lvl1pPr>
          </a:lstStyle>
          <a:p>
            <a:pPr lvl="0"/>
            <a:endParaRPr lang="en-US" dirty="0"/>
          </a:p>
        </p:txBody>
      </p:sp>
    </p:spTree>
    <p:extLst>
      <p:ext uri="{BB962C8B-B14F-4D97-AF65-F5344CB8AC3E}">
        <p14:creationId xmlns:p14="http://schemas.microsoft.com/office/powerpoint/2010/main" val="394328731"/>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3_Vertical Title and Text">
    <p:spTree>
      <p:nvGrpSpPr>
        <p:cNvPr id="1" name=""/>
        <p:cNvGrpSpPr/>
        <p:nvPr/>
      </p:nvGrpSpPr>
      <p:grpSpPr>
        <a:xfrm>
          <a:off x="0" y="0"/>
          <a:ext cx="0" cy="0"/>
          <a:chOff x="0" y="0"/>
          <a:chExt cx="0" cy="0"/>
        </a:xfrm>
      </p:grpSpPr>
      <p:sp>
        <p:nvSpPr>
          <p:cNvPr id="5" name="Picture Placeholder 4"/>
          <p:cNvSpPr>
            <a:spLocks noGrp="1"/>
          </p:cNvSpPr>
          <p:nvPr>
            <p:ph type="pic" sz="quarter" idx="11" hasCustomPrompt="1"/>
          </p:nvPr>
        </p:nvSpPr>
        <p:spPr>
          <a:xfrm>
            <a:off x="8112780" y="1817658"/>
            <a:ext cx="3523488" cy="3171139"/>
          </a:xfrm>
        </p:spPr>
        <p:txBody>
          <a:bodyPr>
            <a:normAutofit/>
          </a:bodyPr>
          <a:lstStyle>
            <a:lvl1pPr algn="ctr">
              <a:defRPr sz="1600" i="1" baseline="0">
                <a:solidFill>
                  <a:schemeClr val="tx1"/>
                </a:solidFill>
                <a:latin typeface="Franklin Gothic Book" panose="020B0503020102020204" pitchFamily="34" charset="0"/>
              </a:defRPr>
            </a:lvl1pPr>
          </a:lstStyle>
          <a:p>
            <a:r>
              <a:rPr lang="en-US" dirty="0"/>
              <a:t>Picture goes here</a:t>
            </a:r>
          </a:p>
        </p:txBody>
      </p:sp>
      <p:sp>
        <p:nvSpPr>
          <p:cNvPr id="10" name="Text Placeholder 12"/>
          <p:cNvSpPr>
            <a:spLocks noGrp="1"/>
          </p:cNvSpPr>
          <p:nvPr>
            <p:ph type="body" sz="quarter" idx="12" hasCustomPrompt="1"/>
          </p:nvPr>
        </p:nvSpPr>
        <p:spPr>
          <a:xfrm>
            <a:off x="8331200" y="5074920"/>
            <a:ext cx="3352800" cy="365760"/>
          </a:xfrm>
        </p:spPr>
        <p:txBody>
          <a:bodyPr>
            <a:normAutofit/>
          </a:bodyPr>
          <a:lstStyle>
            <a:lvl1pPr>
              <a:defRPr sz="1200" b="1" i="1" baseline="0">
                <a:solidFill>
                  <a:schemeClr val="tx1">
                    <a:lumMod val="65000"/>
                    <a:lumOff val="35000"/>
                  </a:schemeClr>
                </a:solidFill>
              </a:defRPr>
            </a:lvl1pPr>
          </a:lstStyle>
          <a:p>
            <a:pPr lvl="0"/>
            <a:r>
              <a:rPr lang="en-US" sz="1200" b="1" i="1" dirty="0"/>
              <a:t>Photo caption goes here</a:t>
            </a:r>
            <a:endParaRPr lang="en-US" dirty="0"/>
          </a:p>
        </p:txBody>
      </p:sp>
      <p:sp>
        <p:nvSpPr>
          <p:cNvPr id="11" name="Text Placeholder 10"/>
          <p:cNvSpPr>
            <a:spLocks noGrp="1"/>
          </p:cNvSpPr>
          <p:nvPr>
            <p:ph type="body" sz="quarter" idx="13" hasCustomPrompt="1"/>
          </p:nvPr>
        </p:nvSpPr>
        <p:spPr>
          <a:xfrm>
            <a:off x="6197600" y="320040"/>
            <a:ext cx="5791200" cy="640080"/>
          </a:xfrm>
        </p:spPr>
        <p:txBody>
          <a:bodyPr>
            <a:normAutofit/>
          </a:bodyPr>
          <a:lstStyle>
            <a:lvl5pPr marL="0" indent="0" algn="r">
              <a:buNone/>
              <a:defRPr sz="2800" b="0" baseline="0">
                <a:solidFill>
                  <a:schemeClr val="bg1"/>
                </a:solidFill>
                <a:latin typeface="Franklin Gothic Book" panose="020B0503020102020204" pitchFamily="34" charset="0"/>
              </a:defRPr>
            </a:lvl5pPr>
          </a:lstStyle>
          <a:p>
            <a:pPr lvl="4"/>
            <a:r>
              <a:rPr lang="en-US" dirty="0"/>
              <a:t>Slide title text goes here</a:t>
            </a:r>
          </a:p>
        </p:txBody>
      </p:sp>
      <p:sp>
        <p:nvSpPr>
          <p:cNvPr id="15" name="Content Placeholder 14"/>
          <p:cNvSpPr>
            <a:spLocks noGrp="1"/>
          </p:cNvSpPr>
          <p:nvPr>
            <p:ph sz="quarter" idx="15"/>
          </p:nvPr>
        </p:nvSpPr>
        <p:spPr>
          <a:xfrm>
            <a:off x="711200" y="1708651"/>
            <a:ext cx="6604000" cy="2468880"/>
          </a:xfrm>
        </p:spPr>
        <p:txBody>
          <a:bodyPr>
            <a:normAutofit/>
          </a:bodyPr>
          <a:lstStyle>
            <a:lvl1pPr marL="342900" indent="-342900" algn="l">
              <a:buClr>
                <a:srgbClr val="0070C0"/>
              </a:buClr>
              <a:buFont typeface="Wingdings" panose="05000000000000000000" pitchFamily="2" charset="2"/>
              <a:buChar char="§"/>
              <a:defRPr sz="2200">
                <a:solidFill>
                  <a:srgbClr val="4D4D4D"/>
                </a:solidFill>
              </a:defRPr>
            </a:lvl1pPr>
          </a:lstStyle>
          <a:p>
            <a:pPr lvl="0"/>
            <a:endParaRPr lang="en-US" dirty="0"/>
          </a:p>
        </p:txBody>
      </p:sp>
    </p:spTree>
    <p:extLst>
      <p:ext uri="{BB962C8B-B14F-4D97-AF65-F5344CB8AC3E}">
        <p14:creationId xmlns:p14="http://schemas.microsoft.com/office/powerpoint/2010/main" val="402981533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userDrawn="1">
  <p:cSld name="5_Vertical Title and Text">
    <p:spTree>
      <p:nvGrpSpPr>
        <p:cNvPr id="1" name=""/>
        <p:cNvGrpSpPr/>
        <p:nvPr/>
      </p:nvGrpSpPr>
      <p:grpSpPr>
        <a:xfrm>
          <a:off x="0" y="0"/>
          <a:ext cx="0" cy="0"/>
          <a:chOff x="0" y="0"/>
          <a:chExt cx="0" cy="0"/>
        </a:xfrm>
      </p:grpSpPr>
      <p:sp>
        <p:nvSpPr>
          <p:cNvPr id="11" name="Text Placeholder 10"/>
          <p:cNvSpPr>
            <a:spLocks noGrp="1"/>
          </p:cNvSpPr>
          <p:nvPr>
            <p:ph type="body" sz="quarter" idx="13" hasCustomPrompt="1"/>
          </p:nvPr>
        </p:nvSpPr>
        <p:spPr>
          <a:xfrm>
            <a:off x="6197600" y="320040"/>
            <a:ext cx="5791200" cy="640080"/>
          </a:xfrm>
        </p:spPr>
        <p:txBody>
          <a:bodyPr>
            <a:normAutofit/>
          </a:bodyPr>
          <a:lstStyle>
            <a:lvl5pPr marL="0" indent="0" algn="r">
              <a:buNone/>
              <a:defRPr sz="2800" b="0" baseline="0">
                <a:solidFill>
                  <a:schemeClr val="bg1"/>
                </a:solidFill>
                <a:latin typeface="Franklin Gothic Book" panose="020B0503020102020204" pitchFamily="34" charset="0"/>
              </a:defRPr>
            </a:lvl5pPr>
          </a:lstStyle>
          <a:p>
            <a:pPr lvl="4"/>
            <a:r>
              <a:rPr lang="en-US" dirty="0"/>
              <a:t>Slide title text goes here</a:t>
            </a:r>
          </a:p>
        </p:txBody>
      </p:sp>
    </p:spTree>
    <p:extLst>
      <p:ext uri="{BB962C8B-B14F-4D97-AF65-F5344CB8AC3E}">
        <p14:creationId xmlns:p14="http://schemas.microsoft.com/office/powerpoint/2010/main" val="142642909"/>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2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825625"/>
            <a:ext cx="10515600" cy="4351339"/>
          </a:xfrm>
          <a:prstGeom prst="rect">
            <a:avLst/>
          </a:prstGeo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dirty="0"/>
          </a:p>
        </p:txBody>
      </p:sp>
    </p:spTree>
    <p:extLst>
      <p:ext uri="{BB962C8B-B14F-4D97-AF65-F5344CB8AC3E}">
        <p14:creationId xmlns:p14="http://schemas.microsoft.com/office/powerpoint/2010/main" val="3249697318"/>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userDrawn="1">
  <p:cSld name="Outline/Agenda 2">
    <p:bg>
      <p:bgPr>
        <a:solidFill>
          <a:srgbClr val="FFFFFF"/>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00642094"/>
      </p:ext>
    </p:extLst>
  </p:cSld>
  <p:clrMapOvr>
    <a:masterClrMapping/>
  </p:clrMapOvr>
  <p:transition spd="med"/>
</p:sldLayout>
</file>

<file path=ppt/slideLayouts/slideLayout67.xml><?xml version="1.0" encoding="utf-8"?>
<p:sldLayout xmlns:a="http://schemas.openxmlformats.org/drawingml/2006/main" xmlns:r="http://schemas.openxmlformats.org/officeDocument/2006/relationships" xmlns:p="http://schemas.openxmlformats.org/presentationml/2006/main" type="tx">
  <p:cSld name="1_Conclusion">
    <p:bg>
      <p:bgPr>
        <a:solidFill>
          <a:srgbClr val="FFFFFF"/>
        </a:solidFill>
        <a:effectLst/>
      </p:bgPr>
    </p:bg>
    <p:spTree>
      <p:nvGrpSpPr>
        <p:cNvPr id="1" name=""/>
        <p:cNvGrpSpPr/>
        <p:nvPr/>
      </p:nvGrpSpPr>
      <p:grpSpPr>
        <a:xfrm>
          <a:off x="0" y="0"/>
          <a:ext cx="0" cy="0"/>
          <a:chOff x="0" y="0"/>
          <a:chExt cx="0" cy="0"/>
        </a:xfrm>
      </p:grpSpPr>
      <p:sp>
        <p:nvSpPr>
          <p:cNvPr id="1500" name="Body Level One…"/>
          <p:cNvSpPr txBox="1">
            <a:spLocks noGrp="1"/>
          </p:cNvSpPr>
          <p:nvPr>
            <p:ph type="body" sz="half" idx="1"/>
          </p:nvPr>
        </p:nvSpPr>
        <p:spPr>
          <a:xfrm>
            <a:off x="1259682" y="1416822"/>
            <a:ext cx="8732047" cy="2107428"/>
          </a:xfrm>
          <a:prstGeom prst="rect">
            <a:avLst/>
          </a:prstGeom>
          <a:solidFill>
            <a:srgbClr val="FFFFFF"/>
          </a:solidFill>
        </p:spPr>
        <p:txBody>
          <a:bodyPr/>
          <a:lstStyle>
            <a:lvl1pPr marL="0" indent="0" defTabSz="914377">
              <a:lnSpc>
                <a:spcPct val="80000"/>
              </a:lnSpc>
              <a:spcBef>
                <a:spcPts val="900"/>
              </a:spcBef>
              <a:buSzTx/>
              <a:buFontTx/>
              <a:buNone/>
              <a:defRPr sz="1100">
                <a:latin typeface="Arial"/>
                <a:ea typeface="Arial"/>
                <a:cs typeface="Arial"/>
                <a:sym typeface="Arial"/>
              </a:defRPr>
            </a:lvl1pPr>
            <a:lvl2pPr marL="0" indent="257168" defTabSz="914377">
              <a:lnSpc>
                <a:spcPct val="80000"/>
              </a:lnSpc>
              <a:spcBef>
                <a:spcPts val="900"/>
              </a:spcBef>
              <a:buSzTx/>
              <a:buFontTx/>
              <a:buNone/>
              <a:defRPr sz="1100">
                <a:latin typeface="Arial"/>
                <a:ea typeface="Arial"/>
                <a:cs typeface="Arial"/>
                <a:sym typeface="Arial"/>
              </a:defRPr>
            </a:lvl2pPr>
            <a:lvl3pPr marL="0" indent="514337" defTabSz="914377">
              <a:lnSpc>
                <a:spcPct val="80000"/>
              </a:lnSpc>
              <a:spcBef>
                <a:spcPts val="900"/>
              </a:spcBef>
              <a:buSzTx/>
              <a:buFontTx/>
              <a:buNone/>
              <a:defRPr sz="1100">
                <a:latin typeface="Arial"/>
                <a:ea typeface="Arial"/>
                <a:cs typeface="Arial"/>
                <a:sym typeface="Arial"/>
              </a:defRPr>
            </a:lvl3pPr>
            <a:lvl4pPr marL="0" indent="771504" defTabSz="914377">
              <a:lnSpc>
                <a:spcPct val="80000"/>
              </a:lnSpc>
              <a:spcBef>
                <a:spcPts val="900"/>
              </a:spcBef>
              <a:buSzTx/>
              <a:buFontTx/>
              <a:buNone/>
              <a:defRPr sz="1100">
                <a:latin typeface="Arial"/>
                <a:ea typeface="Arial"/>
                <a:cs typeface="Arial"/>
                <a:sym typeface="Arial"/>
              </a:defRPr>
            </a:lvl4pPr>
            <a:lvl5pPr marL="0" indent="1028675" defTabSz="914377">
              <a:lnSpc>
                <a:spcPct val="80000"/>
              </a:lnSpc>
              <a:spcBef>
                <a:spcPts val="900"/>
              </a:spcBef>
              <a:buSzTx/>
              <a:buFontTx/>
              <a:buNone/>
              <a:defRPr sz="1100">
                <a:latin typeface="Arial"/>
                <a:ea typeface="Arial"/>
                <a:cs typeface="Arial"/>
                <a:sym typeface="Arial"/>
              </a:defRPr>
            </a:lvl5pPr>
          </a:lstStyle>
          <a:p>
            <a:r>
              <a:t>Body Level One</a:t>
            </a:r>
          </a:p>
          <a:p>
            <a:pPr lvl="1"/>
            <a:r>
              <a:t>Body Level Two</a:t>
            </a:r>
          </a:p>
          <a:p>
            <a:pPr lvl="2"/>
            <a:r>
              <a:t>Body Level Three</a:t>
            </a:r>
          </a:p>
          <a:p>
            <a:pPr lvl="3"/>
            <a:r>
              <a:t>Body Level Four</a:t>
            </a:r>
          </a:p>
          <a:p>
            <a:pPr lvl="4"/>
            <a:r>
              <a:t>Body Level Five</a:t>
            </a:r>
          </a:p>
        </p:txBody>
      </p:sp>
      <p:sp>
        <p:nvSpPr>
          <p:cNvPr id="1501" name="Slide Number"/>
          <p:cNvSpPr txBox="1">
            <a:spLocks noGrp="1"/>
          </p:cNvSpPr>
          <p:nvPr>
            <p:ph type="sldNum" sz="quarter" idx="2"/>
          </p:nvPr>
        </p:nvSpPr>
        <p:spPr>
          <a:xfrm>
            <a:off x="5892800" y="6172200"/>
            <a:ext cx="2844800" cy="368301"/>
          </a:xfrm>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976709361"/>
      </p:ext>
    </p:extLst>
  </p:cSld>
  <p:clrMapOvr>
    <a:masterClrMapping/>
  </p:clrMapOvr>
  <p:transition spd="med"/>
</p:sldLayout>
</file>

<file path=ppt/slideLayouts/slideLayout6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52323024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825625"/>
            <a:ext cx="105156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6">
            <a:extLst>
              <a:ext uri="{FF2B5EF4-FFF2-40B4-BE49-F238E27FC236}">
                <a16:creationId xmlns:a16="http://schemas.microsoft.com/office/drawing/2014/main" id="{CEF5FBE4-3BE5-6D40-B089-802542417222}"/>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87935275"/>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286"/>
        <p:cNvGrpSpPr/>
        <p:nvPr/>
      </p:nvGrpSpPr>
      <p:grpSpPr>
        <a:xfrm>
          <a:off x="0" y="0"/>
          <a:ext cx="0" cy="0"/>
          <a:chOff x="0" y="0"/>
          <a:chExt cx="0" cy="0"/>
        </a:xfrm>
      </p:grpSpPr>
      <p:sp>
        <p:nvSpPr>
          <p:cNvPr id="287" name="Shape 287"/>
          <p:cNvSpPr txBox="1">
            <a:spLocks noGrp="1"/>
          </p:cNvSpPr>
          <p:nvPr>
            <p:ph type="title"/>
          </p:nvPr>
        </p:nvSpPr>
        <p:spPr>
          <a:xfrm>
            <a:off x="415600" y="593367"/>
            <a:ext cx="11360800" cy="763600"/>
          </a:xfrm>
          <a:prstGeom prst="rect">
            <a:avLst/>
          </a:prstGeom>
          <a:noFill/>
          <a:ln>
            <a:noFill/>
          </a:ln>
        </p:spPr>
        <p:txBody>
          <a:bodyPr spcFirstLastPara="1" wrap="square" lIns="91425" tIns="91425" rIns="91425" bIns="91425" anchor="t" anchorCtr="0"/>
          <a:lstStyle>
            <a:lvl1pPr marL="0" marR="0" lvl="0" indent="0" algn="l" rtl="0">
              <a:lnSpc>
                <a:spcPct val="100000"/>
              </a:lnSpc>
              <a:spcBef>
                <a:spcPts val="0"/>
              </a:spcBef>
              <a:spcAft>
                <a:spcPts val="0"/>
              </a:spcAft>
              <a:buClr>
                <a:schemeClr val="dk1"/>
              </a:buClr>
              <a:buSzPts val="1400"/>
              <a:buFont typeface="Arial"/>
              <a:buNone/>
              <a:defRPr sz="3733" b="0" i="0" u="none" strike="noStrike" cap="none">
                <a:solidFill>
                  <a:schemeClr val="dk1"/>
                </a:solidFill>
                <a:latin typeface="Arial"/>
                <a:ea typeface="Arial"/>
                <a:cs typeface="Arial"/>
                <a:sym typeface="Arial"/>
              </a:defRPr>
            </a:lvl1pPr>
            <a:lvl2pPr lvl="1" indent="0" rtl="0">
              <a:spcBef>
                <a:spcPts val="0"/>
              </a:spcBef>
              <a:spcAft>
                <a:spcPts val="0"/>
              </a:spcAft>
              <a:buClr>
                <a:schemeClr val="dk1"/>
              </a:buClr>
              <a:buSzPts val="1400"/>
              <a:buFont typeface="Arial"/>
              <a:buNone/>
              <a:defRPr sz="3733">
                <a:solidFill>
                  <a:schemeClr val="dk1"/>
                </a:solidFill>
              </a:defRPr>
            </a:lvl2pPr>
            <a:lvl3pPr lvl="2" indent="0" rtl="0">
              <a:spcBef>
                <a:spcPts val="0"/>
              </a:spcBef>
              <a:spcAft>
                <a:spcPts val="0"/>
              </a:spcAft>
              <a:buClr>
                <a:schemeClr val="dk1"/>
              </a:buClr>
              <a:buSzPts val="1400"/>
              <a:buFont typeface="Arial"/>
              <a:buNone/>
              <a:defRPr sz="3733">
                <a:solidFill>
                  <a:schemeClr val="dk1"/>
                </a:solidFill>
              </a:defRPr>
            </a:lvl3pPr>
            <a:lvl4pPr lvl="3" indent="0" rtl="0">
              <a:spcBef>
                <a:spcPts val="0"/>
              </a:spcBef>
              <a:spcAft>
                <a:spcPts val="0"/>
              </a:spcAft>
              <a:buClr>
                <a:schemeClr val="dk1"/>
              </a:buClr>
              <a:buSzPts val="1400"/>
              <a:buFont typeface="Arial"/>
              <a:buNone/>
              <a:defRPr sz="3733">
                <a:solidFill>
                  <a:schemeClr val="dk1"/>
                </a:solidFill>
              </a:defRPr>
            </a:lvl4pPr>
            <a:lvl5pPr lvl="4" indent="0" rtl="0">
              <a:spcBef>
                <a:spcPts val="0"/>
              </a:spcBef>
              <a:spcAft>
                <a:spcPts val="0"/>
              </a:spcAft>
              <a:buClr>
                <a:schemeClr val="dk1"/>
              </a:buClr>
              <a:buSzPts val="1400"/>
              <a:buFont typeface="Arial"/>
              <a:buNone/>
              <a:defRPr sz="3733">
                <a:solidFill>
                  <a:schemeClr val="dk1"/>
                </a:solidFill>
              </a:defRPr>
            </a:lvl5pPr>
            <a:lvl6pPr lvl="5" indent="0" rtl="0">
              <a:spcBef>
                <a:spcPts val="0"/>
              </a:spcBef>
              <a:spcAft>
                <a:spcPts val="0"/>
              </a:spcAft>
              <a:buClr>
                <a:schemeClr val="dk1"/>
              </a:buClr>
              <a:buSzPts val="1400"/>
              <a:buFont typeface="Arial"/>
              <a:buNone/>
              <a:defRPr sz="3733">
                <a:solidFill>
                  <a:schemeClr val="dk1"/>
                </a:solidFill>
              </a:defRPr>
            </a:lvl6pPr>
            <a:lvl7pPr lvl="6" indent="0" rtl="0">
              <a:spcBef>
                <a:spcPts val="0"/>
              </a:spcBef>
              <a:spcAft>
                <a:spcPts val="0"/>
              </a:spcAft>
              <a:buClr>
                <a:schemeClr val="dk1"/>
              </a:buClr>
              <a:buSzPts val="1400"/>
              <a:buFont typeface="Arial"/>
              <a:buNone/>
              <a:defRPr sz="3733">
                <a:solidFill>
                  <a:schemeClr val="dk1"/>
                </a:solidFill>
              </a:defRPr>
            </a:lvl7pPr>
            <a:lvl8pPr lvl="7" indent="0" rtl="0">
              <a:spcBef>
                <a:spcPts val="0"/>
              </a:spcBef>
              <a:spcAft>
                <a:spcPts val="0"/>
              </a:spcAft>
              <a:buClr>
                <a:schemeClr val="dk1"/>
              </a:buClr>
              <a:buSzPts val="1400"/>
              <a:buFont typeface="Arial"/>
              <a:buNone/>
              <a:defRPr sz="3733">
                <a:solidFill>
                  <a:schemeClr val="dk1"/>
                </a:solidFill>
              </a:defRPr>
            </a:lvl8pPr>
            <a:lvl9pPr lvl="8" indent="0" rtl="0">
              <a:spcBef>
                <a:spcPts val="0"/>
              </a:spcBef>
              <a:spcAft>
                <a:spcPts val="0"/>
              </a:spcAft>
              <a:buClr>
                <a:schemeClr val="dk1"/>
              </a:buClr>
              <a:buSzPts val="1400"/>
              <a:buFont typeface="Arial"/>
              <a:buNone/>
              <a:defRPr sz="3733">
                <a:solidFill>
                  <a:schemeClr val="dk1"/>
                </a:solidFill>
              </a:defRPr>
            </a:lvl9pPr>
          </a:lstStyle>
          <a:p>
            <a:endParaRPr/>
          </a:p>
        </p:txBody>
      </p:sp>
      <p:sp>
        <p:nvSpPr>
          <p:cNvPr id="288" name="Shape 288"/>
          <p:cNvSpPr txBox="1">
            <a:spLocks noGrp="1"/>
          </p:cNvSpPr>
          <p:nvPr>
            <p:ph type="sldNum" idx="12"/>
          </p:nvPr>
        </p:nvSpPr>
        <p:spPr>
          <a:xfrm>
            <a:off x="11296609" y="6217621"/>
            <a:ext cx="731600" cy="524800"/>
          </a:xfrm>
          <a:prstGeom prst="rect">
            <a:avLst/>
          </a:prstGeom>
          <a:noFill/>
          <a:ln>
            <a:noFill/>
          </a:ln>
        </p:spPr>
        <p:txBody>
          <a:bodyPr spcFirstLastPara="1" wrap="square" lIns="91425" tIns="91425" rIns="91425" bIns="91425" anchor="ctr" anchorCtr="0">
            <a:noAutofit/>
          </a:bodyPr>
          <a:lstStyle>
            <a:lvl1pPr marL="0" marR="0" lvl="0" indent="0" algn="l" rtl="0">
              <a:lnSpc>
                <a:spcPct val="100000"/>
              </a:lnSpc>
              <a:spcBef>
                <a:spcPts val="0"/>
              </a:spcBef>
              <a:spcAft>
                <a:spcPts val="0"/>
              </a:spcAft>
              <a:buClr>
                <a:srgbClr val="000000"/>
              </a:buClr>
              <a:buFont typeface="Arial"/>
              <a:buNone/>
              <a:defRPr sz="1867" b="0" i="0" u="none" strike="noStrike" cap="none">
                <a:solidFill>
                  <a:srgbClr val="000000"/>
                </a:solidFill>
                <a:latin typeface="Arial"/>
                <a:ea typeface="Arial"/>
                <a:cs typeface="Arial"/>
                <a:sym typeface="Arial"/>
              </a:defRPr>
            </a:lvl1pPr>
            <a:lvl2pPr marL="0" marR="0" lvl="1" indent="0" algn="l" rtl="0">
              <a:lnSpc>
                <a:spcPct val="100000"/>
              </a:lnSpc>
              <a:spcBef>
                <a:spcPts val="0"/>
              </a:spcBef>
              <a:spcAft>
                <a:spcPts val="0"/>
              </a:spcAft>
              <a:buClr>
                <a:srgbClr val="000000"/>
              </a:buClr>
              <a:buFont typeface="Arial"/>
              <a:buNone/>
              <a:defRPr sz="1867"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Font typeface="Arial"/>
              <a:buNone/>
              <a:defRPr sz="1867"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Font typeface="Arial"/>
              <a:buNone/>
              <a:defRPr sz="1867"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Font typeface="Arial"/>
              <a:buNone/>
              <a:defRPr sz="1867"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Font typeface="Arial"/>
              <a:buNone/>
              <a:defRPr sz="1867"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Font typeface="Arial"/>
              <a:buNone/>
              <a:defRPr sz="1867"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Font typeface="Arial"/>
              <a:buNone/>
              <a:defRPr sz="1867"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Font typeface="Arial"/>
              <a:buNone/>
              <a:defRPr sz="1867" b="0" i="0" u="none" strike="noStrike" cap="none">
                <a:solidFill>
                  <a:srgbClr val="000000"/>
                </a:solidFill>
                <a:latin typeface="Arial"/>
                <a:ea typeface="Arial"/>
                <a:cs typeface="Arial"/>
                <a:sym typeface="Arial"/>
              </a:defRPr>
            </a:lvl9pPr>
          </a:lstStyle>
          <a:p>
            <a:fld id="{00000000-1234-1234-1234-123412341234}" type="slidenum">
              <a:rPr lang="en" smtClean="0"/>
              <a:pPr/>
              <a:t>‹#›</a:t>
            </a:fld>
            <a:endParaRPr lang="en" sz="1333">
              <a:solidFill>
                <a:schemeClr val="dk2"/>
              </a:solidFill>
            </a:endParaRPr>
          </a:p>
        </p:txBody>
      </p:sp>
    </p:spTree>
    <p:extLst>
      <p:ext uri="{BB962C8B-B14F-4D97-AF65-F5344CB8AC3E}">
        <p14:creationId xmlns:p14="http://schemas.microsoft.com/office/powerpoint/2010/main" val="817127746"/>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9"/>
        <p:cNvGrpSpPr/>
        <p:nvPr/>
      </p:nvGrpSpPr>
      <p:grpSpPr>
        <a:xfrm>
          <a:off x="0" y="0"/>
          <a:ext cx="0" cy="0"/>
          <a:chOff x="0" y="0"/>
          <a:chExt cx="0" cy="0"/>
        </a:xfrm>
      </p:grpSpPr>
      <p:sp>
        <p:nvSpPr>
          <p:cNvPr id="10" name="Shape 10"/>
          <p:cNvSpPr txBox="1">
            <a:spLocks noGrp="1"/>
          </p:cNvSpPr>
          <p:nvPr>
            <p:ph type="ctrTitle"/>
          </p:nvPr>
        </p:nvSpPr>
        <p:spPr>
          <a:xfrm>
            <a:off x="415611" y="992767"/>
            <a:ext cx="11360800" cy="2736800"/>
          </a:xfrm>
          <a:prstGeom prst="rect">
            <a:avLst/>
          </a:prstGeom>
        </p:spPr>
        <p:txBody>
          <a:bodyPr spcFirstLastPara="1" wrap="square" lIns="91425" tIns="91425" rIns="91425" bIns="91425" anchor="b" anchorCtr="0"/>
          <a:lstStyle>
            <a:lvl1pPr lvl="0" algn="ctr">
              <a:spcBef>
                <a:spcPts val="0"/>
              </a:spcBef>
              <a:spcAft>
                <a:spcPts val="0"/>
              </a:spcAft>
              <a:buSzPts val="5200"/>
              <a:buNone/>
              <a:defRPr sz="6933"/>
            </a:lvl1pPr>
            <a:lvl2pPr lvl="1" algn="ctr">
              <a:spcBef>
                <a:spcPts val="0"/>
              </a:spcBef>
              <a:spcAft>
                <a:spcPts val="0"/>
              </a:spcAft>
              <a:buSzPts val="5200"/>
              <a:buNone/>
              <a:defRPr sz="6933"/>
            </a:lvl2pPr>
            <a:lvl3pPr lvl="2" algn="ctr">
              <a:spcBef>
                <a:spcPts val="0"/>
              </a:spcBef>
              <a:spcAft>
                <a:spcPts val="0"/>
              </a:spcAft>
              <a:buSzPts val="5200"/>
              <a:buNone/>
              <a:defRPr sz="6933"/>
            </a:lvl3pPr>
            <a:lvl4pPr lvl="3" algn="ctr">
              <a:spcBef>
                <a:spcPts val="0"/>
              </a:spcBef>
              <a:spcAft>
                <a:spcPts val="0"/>
              </a:spcAft>
              <a:buSzPts val="5200"/>
              <a:buNone/>
              <a:defRPr sz="6933"/>
            </a:lvl4pPr>
            <a:lvl5pPr lvl="4" algn="ctr">
              <a:spcBef>
                <a:spcPts val="0"/>
              </a:spcBef>
              <a:spcAft>
                <a:spcPts val="0"/>
              </a:spcAft>
              <a:buSzPts val="5200"/>
              <a:buNone/>
              <a:defRPr sz="6933"/>
            </a:lvl5pPr>
            <a:lvl6pPr lvl="5" algn="ctr">
              <a:spcBef>
                <a:spcPts val="0"/>
              </a:spcBef>
              <a:spcAft>
                <a:spcPts val="0"/>
              </a:spcAft>
              <a:buSzPts val="5200"/>
              <a:buNone/>
              <a:defRPr sz="6933"/>
            </a:lvl6pPr>
            <a:lvl7pPr lvl="6" algn="ctr">
              <a:spcBef>
                <a:spcPts val="0"/>
              </a:spcBef>
              <a:spcAft>
                <a:spcPts val="0"/>
              </a:spcAft>
              <a:buSzPts val="5200"/>
              <a:buNone/>
              <a:defRPr sz="6933"/>
            </a:lvl7pPr>
            <a:lvl8pPr lvl="7" algn="ctr">
              <a:spcBef>
                <a:spcPts val="0"/>
              </a:spcBef>
              <a:spcAft>
                <a:spcPts val="0"/>
              </a:spcAft>
              <a:buSzPts val="5200"/>
              <a:buNone/>
              <a:defRPr sz="6933"/>
            </a:lvl8pPr>
            <a:lvl9pPr lvl="8" algn="ctr">
              <a:spcBef>
                <a:spcPts val="0"/>
              </a:spcBef>
              <a:spcAft>
                <a:spcPts val="0"/>
              </a:spcAft>
              <a:buSzPts val="5200"/>
              <a:buNone/>
              <a:defRPr sz="6933"/>
            </a:lvl9pPr>
          </a:lstStyle>
          <a:p>
            <a:endParaRPr/>
          </a:p>
        </p:txBody>
      </p:sp>
      <p:sp>
        <p:nvSpPr>
          <p:cNvPr id="11" name="Shape 11"/>
          <p:cNvSpPr txBox="1">
            <a:spLocks noGrp="1"/>
          </p:cNvSpPr>
          <p:nvPr>
            <p:ph type="subTitle" idx="1"/>
          </p:nvPr>
        </p:nvSpPr>
        <p:spPr>
          <a:xfrm>
            <a:off x="415600" y="3778833"/>
            <a:ext cx="11360800" cy="10568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800"/>
              <a:buNone/>
              <a:defRPr sz="3733"/>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12" name="Shape 12"/>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spcBef>
                <a:spcPts val="0"/>
              </a:spcBef>
              <a:buNone/>
              <a:defRPr/>
            </a:lvl1pPr>
            <a:lvl2pPr lvl="1">
              <a:spcBef>
                <a:spcPts val="0"/>
              </a:spcBef>
              <a:buNone/>
              <a:defRPr/>
            </a:lvl2pPr>
            <a:lvl3pPr lvl="2">
              <a:spcBef>
                <a:spcPts val="0"/>
              </a:spcBef>
              <a:buNone/>
              <a:defRPr/>
            </a:lvl3pPr>
            <a:lvl4pPr lvl="3">
              <a:spcBef>
                <a:spcPts val="0"/>
              </a:spcBef>
              <a:buNone/>
              <a:defRPr/>
            </a:lvl4pPr>
            <a:lvl5pPr lvl="4">
              <a:spcBef>
                <a:spcPts val="0"/>
              </a:spcBef>
              <a:buNone/>
              <a:defRPr/>
            </a:lvl5pPr>
            <a:lvl6pPr lvl="5">
              <a:spcBef>
                <a:spcPts val="0"/>
              </a:spcBef>
              <a:buNone/>
              <a:defRPr/>
            </a:lvl6pPr>
            <a:lvl7pPr lvl="6">
              <a:spcBef>
                <a:spcPts val="0"/>
              </a:spcBef>
              <a:buNone/>
              <a:defRPr/>
            </a:lvl7pPr>
            <a:lvl8pPr lvl="7">
              <a:spcBef>
                <a:spcPts val="0"/>
              </a:spcBef>
              <a:buNone/>
              <a:defRPr/>
            </a:lvl8pPr>
            <a:lvl9pPr lvl="8">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896753716"/>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172" name="TextBox 21"/>
          <p:cNvSpPr txBox="1"/>
          <p:nvPr/>
        </p:nvSpPr>
        <p:spPr>
          <a:xfrm rot="5400000">
            <a:off x="9942965" y="3316384"/>
            <a:ext cx="4138070" cy="2413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p>
            <a:pPr algn="ctr">
              <a:defRPr sz="1600" b="1">
                <a:solidFill>
                  <a:srgbClr val="FFFFFF"/>
                </a:solidFill>
                <a:latin typeface="Gill Sans MT"/>
                <a:ea typeface="Gill Sans MT"/>
                <a:cs typeface="Gill Sans MT"/>
                <a:sym typeface="Gill Sans MT"/>
              </a:defRPr>
            </a:pPr>
            <a:r>
              <a:t>2019</a:t>
            </a:r>
            <a:r>
              <a:rPr b="0"/>
              <a:t> OSHE ONFERENCE</a:t>
            </a:r>
          </a:p>
        </p:txBody>
      </p:sp>
    </p:spTree>
    <p:extLst>
      <p:ext uri="{BB962C8B-B14F-4D97-AF65-F5344CB8AC3E}">
        <p14:creationId xmlns:p14="http://schemas.microsoft.com/office/powerpoint/2010/main" val="1177633319"/>
      </p:ext>
    </p:extLst>
  </p:cSld>
  <p:clrMapOvr>
    <a:masterClrMapping/>
  </p:clrMapOvr>
  <p:transition spd="med"/>
</p:sldLayout>
</file>

<file path=ppt/slideLayouts/slideLayout73.xml><?xml version="1.0" encoding="utf-8"?>
<p:sldLayout xmlns:a="http://schemas.openxmlformats.org/drawingml/2006/main" xmlns:r="http://schemas.openxmlformats.org/officeDocument/2006/relationships" xmlns:p="http://schemas.openxmlformats.org/presentationml/2006/main" type="tx">
  <p:cSld name="4_Title and Content">
    <p:spTree>
      <p:nvGrpSpPr>
        <p:cNvPr id="1" name=""/>
        <p:cNvGrpSpPr/>
        <p:nvPr/>
      </p:nvGrpSpPr>
      <p:grpSpPr>
        <a:xfrm>
          <a:off x="0" y="0"/>
          <a:ext cx="0" cy="0"/>
          <a:chOff x="0" y="0"/>
          <a:chExt cx="0" cy="0"/>
        </a:xfrm>
      </p:grpSpPr>
      <p:sp>
        <p:nvSpPr>
          <p:cNvPr id="231" name="TextBox 21"/>
          <p:cNvSpPr txBox="1"/>
          <p:nvPr/>
        </p:nvSpPr>
        <p:spPr>
          <a:xfrm rot="5400000">
            <a:off x="9942965" y="3316384"/>
            <a:ext cx="4138070" cy="2413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p>
            <a:pPr algn="ctr">
              <a:defRPr sz="1600" b="1">
                <a:solidFill>
                  <a:srgbClr val="FFFFFF"/>
                </a:solidFill>
                <a:latin typeface="Gill Sans MT"/>
                <a:ea typeface="Gill Sans MT"/>
                <a:cs typeface="Gill Sans MT"/>
                <a:sym typeface="Gill Sans MT"/>
              </a:defRPr>
            </a:pPr>
            <a:r>
              <a:t>2019</a:t>
            </a:r>
            <a:r>
              <a:rPr b="0"/>
              <a:t> OSHE ONFERENCE</a:t>
            </a:r>
          </a:p>
        </p:txBody>
      </p:sp>
      <p:sp>
        <p:nvSpPr>
          <p:cNvPr id="232" name="Title Text"/>
          <p:cNvSpPr txBox="1">
            <a:spLocks noGrp="1"/>
          </p:cNvSpPr>
          <p:nvPr>
            <p:ph type="title"/>
          </p:nvPr>
        </p:nvSpPr>
        <p:spPr>
          <a:xfrm>
            <a:off x="609600" y="274639"/>
            <a:ext cx="10972800" cy="1143202"/>
          </a:xfrm>
          <a:prstGeom prst="rect">
            <a:avLst/>
          </a:prstGeom>
        </p:spPr>
        <p:txBody>
          <a:bodyPr lIns="91423" tIns="91423" rIns="91423" bIns="91423"/>
          <a:lstStyle>
            <a:lvl1pPr>
              <a:defRPr sz="5800">
                <a:solidFill>
                  <a:srgbClr val="000000"/>
                </a:solidFill>
                <a:latin typeface="Arial"/>
                <a:ea typeface="Arial"/>
                <a:cs typeface="Arial"/>
                <a:sym typeface="Arial"/>
              </a:defRPr>
            </a:lvl1pPr>
          </a:lstStyle>
          <a:p>
            <a:r>
              <a:t>Title Text</a:t>
            </a:r>
          </a:p>
        </p:txBody>
      </p:sp>
      <p:sp>
        <p:nvSpPr>
          <p:cNvPr id="233" name="Body Level One…"/>
          <p:cNvSpPr txBox="1">
            <a:spLocks noGrp="1"/>
          </p:cNvSpPr>
          <p:nvPr>
            <p:ph type="body" idx="1"/>
          </p:nvPr>
        </p:nvSpPr>
        <p:spPr>
          <a:xfrm>
            <a:off x="609600" y="1600200"/>
            <a:ext cx="10972800" cy="4026002"/>
          </a:xfrm>
          <a:prstGeom prst="rect">
            <a:avLst/>
          </a:prstGeom>
        </p:spPr>
        <p:txBody>
          <a:bodyPr lIns="91423" tIns="91423" rIns="91423" bIns="91423"/>
          <a:lstStyle>
            <a:lvl1pPr marL="609578" indent="-575713">
              <a:spcBef>
                <a:spcPts val="800"/>
              </a:spcBef>
              <a:buClr>
                <a:srgbClr val="000000"/>
              </a:buClr>
              <a:buSzPts val="4200"/>
              <a:defRPr sz="4200">
                <a:solidFill>
                  <a:srgbClr val="000000"/>
                </a:solidFill>
                <a:latin typeface="Arial"/>
                <a:ea typeface="Arial"/>
                <a:cs typeface="Arial"/>
                <a:sym typeface="Arial"/>
              </a:defRPr>
            </a:lvl1pPr>
            <a:lvl2pPr marL="1292380" indent="-615068">
              <a:spcBef>
                <a:spcPts val="800"/>
              </a:spcBef>
              <a:buClr>
                <a:srgbClr val="000000"/>
              </a:buClr>
              <a:buSzPts val="4200"/>
              <a:buChar char="–"/>
              <a:defRPr sz="4200">
                <a:solidFill>
                  <a:srgbClr val="000000"/>
                </a:solidFill>
                <a:latin typeface="Arial"/>
                <a:ea typeface="Arial"/>
                <a:cs typeface="Arial"/>
                <a:sym typeface="Arial"/>
              </a:defRPr>
            </a:lvl2pPr>
            <a:lvl3pPr marL="1987480" indent="-666726">
              <a:spcBef>
                <a:spcPts val="800"/>
              </a:spcBef>
              <a:buClr>
                <a:srgbClr val="000000"/>
              </a:buClr>
              <a:buSzPts val="4200"/>
              <a:defRPr sz="4200">
                <a:solidFill>
                  <a:srgbClr val="000000"/>
                </a:solidFill>
                <a:latin typeface="Arial"/>
                <a:ea typeface="Arial"/>
                <a:cs typeface="Arial"/>
                <a:sym typeface="Arial"/>
              </a:defRPr>
            </a:lvl3pPr>
            <a:lvl4pPr marL="2730077" indent="-765879">
              <a:spcBef>
                <a:spcPts val="800"/>
              </a:spcBef>
              <a:buClr>
                <a:srgbClr val="000000"/>
              </a:buClr>
              <a:buSzPts val="4200"/>
              <a:buChar char="–"/>
              <a:defRPr sz="4200">
                <a:solidFill>
                  <a:srgbClr val="000000"/>
                </a:solidFill>
                <a:latin typeface="Arial"/>
                <a:ea typeface="Arial"/>
                <a:cs typeface="Arial"/>
                <a:sym typeface="Arial"/>
              </a:defRPr>
            </a:lvl4pPr>
            <a:lvl5pPr marL="3339655" indent="-765879">
              <a:spcBef>
                <a:spcPts val="800"/>
              </a:spcBef>
              <a:buClr>
                <a:srgbClr val="000000"/>
              </a:buClr>
              <a:buSzPts val="4200"/>
              <a:buChar char="»"/>
              <a:defRPr sz="4200">
                <a:solidFill>
                  <a:srgbClr val="000000"/>
                </a:solidFill>
                <a:latin typeface="Arial"/>
                <a:ea typeface="Arial"/>
                <a:cs typeface="Arial"/>
                <a:sym typeface="Arial"/>
              </a:defRPr>
            </a:lvl5pPr>
          </a:lstStyle>
          <a:p>
            <a:r>
              <a:t>Body Level One</a:t>
            </a:r>
          </a:p>
          <a:p>
            <a:pPr lvl="1"/>
            <a:r>
              <a:t>Body Level Two</a:t>
            </a:r>
          </a:p>
          <a:p>
            <a:pPr lvl="2"/>
            <a:r>
              <a:t>Body Level Three</a:t>
            </a:r>
          </a:p>
          <a:p>
            <a:pPr lvl="3"/>
            <a:r>
              <a:t>Body Level Four</a:t>
            </a:r>
          </a:p>
          <a:p>
            <a:pPr lvl="4"/>
            <a:r>
              <a:t>Body Level Five</a:t>
            </a:r>
          </a:p>
        </p:txBody>
      </p:sp>
      <p:sp>
        <p:nvSpPr>
          <p:cNvPr id="23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279478996"/>
      </p:ext>
    </p:extLst>
  </p:cSld>
  <p:clrMapOvr>
    <a:masterClrMapping/>
  </p:clrMapOvr>
  <p:transition spd="med"/>
</p:sldLayout>
</file>

<file path=ppt/slideLayouts/slideLayout7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70A8F-1743-9834-4E20-BD9DC4178B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2222DA6-D9B8-2ECA-52CF-B0FCA1C48E2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F75A81-CDCE-F195-578B-A735BBB41B48}"/>
              </a:ext>
            </a:extLst>
          </p:cNvPr>
          <p:cNvSpPr>
            <a:spLocks noGrp="1"/>
          </p:cNvSpPr>
          <p:nvPr>
            <p:ph type="dt" sz="half" idx="10"/>
          </p:nvPr>
        </p:nvSpPr>
        <p:spPr/>
        <p:txBody>
          <a:bodyPr/>
          <a:lstStyle/>
          <a:p>
            <a:fld id="{3EF8BBD6-9F69-2543-BD5E-09705D7885B1}" type="datetimeFigureOut">
              <a:rPr lang="en-US" smtClean="0"/>
              <a:t>5/14/26</a:t>
            </a:fld>
            <a:endParaRPr lang="en-US"/>
          </a:p>
        </p:txBody>
      </p:sp>
      <p:sp>
        <p:nvSpPr>
          <p:cNvPr id="5" name="Footer Placeholder 4">
            <a:extLst>
              <a:ext uri="{FF2B5EF4-FFF2-40B4-BE49-F238E27FC236}">
                <a16:creationId xmlns:a16="http://schemas.microsoft.com/office/drawing/2014/main" id="{28E7D5F3-C37D-D8ED-7A6A-1050534214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5C7650-2C52-5AEE-CB63-39E172BEC813}"/>
              </a:ext>
            </a:extLst>
          </p:cNvPr>
          <p:cNvSpPr>
            <a:spLocks noGrp="1"/>
          </p:cNvSpPr>
          <p:nvPr>
            <p:ph type="sldNum" sz="quarter" idx="12"/>
          </p:nvPr>
        </p:nvSpPr>
        <p:spPr/>
        <p:txBody>
          <a:bodyPr/>
          <a:lstStyle/>
          <a:p>
            <a:fld id="{EDC0E5E9-023D-7440-B7B8-663084950096}" type="slidenum">
              <a:rPr lang="en-US" smtClean="0"/>
              <a:t>‹#›</a:t>
            </a:fld>
            <a:endParaRPr lang="en-US"/>
          </a:p>
        </p:txBody>
      </p:sp>
    </p:spTree>
    <p:extLst>
      <p:ext uri="{BB962C8B-B14F-4D97-AF65-F5344CB8AC3E}">
        <p14:creationId xmlns:p14="http://schemas.microsoft.com/office/powerpoint/2010/main" val="1165266388"/>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89875ED-0661-8EEE-23F9-E80FBB78B644}"/>
              </a:ext>
            </a:extLst>
          </p:cNvPr>
          <p:cNvPicPr>
            <a:picLocks noChangeAspect="1"/>
          </p:cNvPicPr>
          <p:nvPr userDrawn="1"/>
        </p:nvPicPr>
        <p:blipFill>
          <a:blip r:embed="rId2">
            <a:extLst>
              <a:ext uri="{28A0092B-C50C-407E-A947-70E740481C1C}">
                <a14:useLocalDpi xmlns:a14="http://schemas.microsoft.com/office/drawing/2010/main" val="0"/>
              </a:ext>
            </a:extLst>
          </a:blip>
          <a:srcRect t="96036"/>
          <a:stretch>
            <a:fillRect/>
          </a:stretch>
        </p:blipFill>
        <p:spPr>
          <a:xfrm>
            <a:off x="0" y="6586151"/>
            <a:ext cx="12192000" cy="271849"/>
          </a:xfrm>
          <a:prstGeom prst="rect">
            <a:avLst/>
          </a:prstGeom>
        </p:spPr>
      </p:pic>
    </p:spTree>
    <p:extLst>
      <p:ext uri="{BB962C8B-B14F-4D97-AF65-F5344CB8AC3E}">
        <p14:creationId xmlns:p14="http://schemas.microsoft.com/office/powerpoint/2010/main" val="1129955447"/>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userDrawn="1">
  <p:cSld name="12_Title and Content">
    <p:spTree>
      <p:nvGrpSpPr>
        <p:cNvPr id="1" name=""/>
        <p:cNvGrpSpPr/>
        <p:nvPr/>
      </p:nvGrpSpPr>
      <p:grpSpPr>
        <a:xfrm>
          <a:off x="0" y="0"/>
          <a:ext cx="0" cy="0"/>
          <a:chOff x="0" y="0"/>
          <a:chExt cx="0" cy="0"/>
        </a:xfrm>
      </p:grpSpPr>
      <p:sp>
        <p:nvSpPr>
          <p:cNvPr id="6" name="Text Placeholder 7">
            <a:extLst>
              <a:ext uri="{FF2B5EF4-FFF2-40B4-BE49-F238E27FC236}">
                <a16:creationId xmlns:a16="http://schemas.microsoft.com/office/drawing/2014/main" id="{FBBB4693-C3CC-3C4A-971A-3D84ADA62840}"/>
              </a:ext>
            </a:extLst>
          </p:cNvPr>
          <p:cNvSpPr>
            <a:spLocks noGrp="1"/>
          </p:cNvSpPr>
          <p:nvPr>
            <p:ph type="body" sz="quarter" idx="10"/>
          </p:nvPr>
        </p:nvSpPr>
        <p:spPr>
          <a:xfrm>
            <a:off x="574098" y="101600"/>
            <a:ext cx="12214801" cy="762000"/>
          </a:xfrm>
          <a:prstGeom prst="rect">
            <a:avLst/>
          </a:prstGeom>
        </p:spPr>
        <p:txBody>
          <a:bodyPr anchor="ctr">
            <a:noAutofit/>
          </a:bodyPr>
          <a:lstStyle>
            <a:lvl1pPr marL="0" indent="0" algn="l">
              <a:buNone/>
              <a:defRPr sz="3600" b="0" i="0">
                <a:solidFill>
                  <a:schemeClr val="bg1"/>
                </a:solidFill>
                <a:latin typeface="Trebuchet MS" panose="020B0703020202090204" pitchFamily="34" charset="0"/>
                <a:cs typeface="Arial" panose="020B0604020202020204" pitchFamily="34" charset="0"/>
              </a:defRPr>
            </a:lvl1pPr>
          </a:lstStyle>
          <a:p>
            <a:pPr lvl="0"/>
            <a:endParaRPr lang="en-US" dirty="0"/>
          </a:p>
        </p:txBody>
      </p:sp>
    </p:spTree>
    <p:extLst>
      <p:ext uri="{BB962C8B-B14F-4D97-AF65-F5344CB8AC3E}">
        <p14:creationId xmlns:p14="http://schemas.microsoft.com/office/powerpoint/2010/main" val="3420014870"/>
      </p:ext>
    </p:extLst>
  </p:cSld>
  <p:clrMapOvr>
    <a:masterClrMapping/>
  </p:clrMapOvr>
  <p:transition spd="med"/>
</p:sldLayout>
</file>

<file path=ppt/slideLayouts/slideLayout77.xml><?xml version="1.0" encoding="utf-8"?>
<p:sldLayout xmlns:a="http://schemas.openxmlformats.org/drawingml/2006/main" xmlns:r="http://schemas.openxmlformats.org/officeDocument/2006/relationships" xmlns:p="http://schemas.openxmlformats.org/presentationml/2006/main" userDrawn="1">
  <p:cSld name="2_CONTENT PAGE">
    <p:spTree>
      <p:nvGrpSpPr>
        <p:cNvPr id="1" name=""/>
        <p:cNvGrpSpPr/>
        <p:nvPr/>
      </p:nvGrpSpPr>
      <p:grpSpPr>
        <a:xfrm>
          <a:off x="0" y="0"/>
          <a:ext cx="0" cy="0"/>
          <a:chOff x="0" y="0"/>
          <a:chExt cx="0" cy="0"/>
        </a:xfrm>
      </p:grpSpPr>
      <p:sp>
        <p:nvSpPr>
          <p:cNvPr id="188" name="TextBox 21"/>
          <p:cNvSpPr txBox="1"/>
          <p:nvPr/>
        </p:nvSpPr>
        <p:spPr>
          <a:xfrm rot="5400000">
            <a:off x="9942965" y="3316384"/>
            <a:ext cx="4138070" cy="2413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p>
            <a:pPr algn="ctr">
              <a:defRPr sz="1600" b="1">
                <a:solidFill>
                  <a:srgbClr val="FFFFFF"/>
                </a:solidFill>
                <a:latin typeface="Gill Sans MT"/>
                <a:ea typeface="Gill Sans MT"/>
                <a:cs typeface="Gill Sans MT"/>
                <a:sym typeface="Gill Sans MT"/>
              </a:defRPr>
            </a:pPr>
            <a:r>
              <a:t>2019</a:t>
            </a:r>
            <a:r>
              <a:rPr b="0"/>
              <a:t> OSHE ONFERENCE</a:t>
            </a:r>
          </a:p>
        </p:txBody>
      </p:sp>
      <p:sp>
        <p:nvSpPr>
          <p:cNvPr id="6" name="Text Placeholder 7">
            <a:extLst>
              <a:ext uri="{FF2B5EF4-FFF2-40B4-BE49-F238E27FC236}">
                <a16:creationId xmlns:a16="http://schemas.microsoft.com/office/drawing/2014/main" id="{C128E4B5-C39B-DB41-86CA-9F8915EC8E0C}"/>
              </a:ext>
            </a:extLst>
          </p:cNvPr>
          <p:cNvSpPr>
            <a:spLocks noGrp="1"/>
          </p:cNvSpPr>
          <p:nvPr>
            <p:ph type="body" sz="quarter" idx="10"/>
          </p:nvPr>
        </p:nvSpPr>
        <p:spPr>
          <a:xfrm>
            <a:off x="574098" y="101600"/>
            <a:ext cx="12214801" cy="762000"/>
          </a:xfrm>
          <a:prstGeom prst="rect">
            <a:avLst/>
          </a:prstGeom>
        </p:spPr>
        <p:txBody>
          <a:bodyPr anchor="ctr">
            <a:noAutofit/>
          </a:bodyPr>
          <a:lstStyle>
            <a:lvl1pPr marL="0" indent="0" algn="l">
              <a:buNone/>
              <a:defRPr sz="3200" b="0" i="0">
                <a:solidFill>
                  <a:schemeClr val="bg1"/>
                </a:solidFill>
                <a:latin typeface="Trebuchet MS" panose="020B0703020202090204" pitchFamily="34" charset="0"/>
                <a:cs typeface="Arial" panose="020B0604020202020204" pitchFamily="34" charset="0"/>
              </a:defRPr>
            </a:lvl1pPr>
          </a:lstStyle>
          <a:p>
            <a:pPr lvl="0"/>
            <a:endParaRPr lang="en-US" dirty="0"/>
          </a:p>
        </p:txBody>
      </p:sp>
    </p:spTree>
    <p:extLst>
      <p:ext uri="{BB962C8B-B14F-4D97-AF65-F5344CB8AC3E}">
        <p14:creationId xmlns:p14="http://schemas.microsoft.com/office/powerpoint/2010/main" val="2203497856"/>
      </p:ext>
    </p:extLst>
  </p:cSld>
  <p:clrMapOvr>
    <a:masterClrMapping/>
  </p:clrMapOvr>
  <p:transition spd="med"/>
</p:sldLayout>
</file>

<file path=ppt/slideLayouts/slideLayout78.xml><?xml version="1.0" encoding="utf-8"?>
<p:sldLayout xmlns:a="http://schemas.openxmlformats.org/drawingml/2006/main" xmlns:r="http://schemas.openxmlformats.org/officeDocument/2006/relationships" xmlns:p="http://schemas.openxmlformats.org/presentationml/2006/main" userDrawn="1">
  <p:cSld name="3_CONTENT PAGE">
    <p:bg>
      <p:bgPr>
        <a:solidFill>
          <a:srgbClr val="FFFFFF"/>
        </a:solidFill>
        <a:effectLst/>
      </p:bgPr>
    </p:bg>
    <p:spTree>
      <p:nvGrpSpPr>
        <p:cNvPr id="1" name=""/>
        <p:cNvGrpSpPr/>
        <p:nvPr/>
      </p:nvGrpSpPr>
      <p:grpSpPr>
        <a:xfrm>
          <a:off x="0" y="0"/>
          <a:ext cx="0" cy="0"/>
          <a:chOff x="0" y="0"/>
          <a:chExt cx="0" cy="0"/>
        </a:xfrm>
      </p:grpSpPr>
      <p:sp>
        <p:nvSpPr>
          <p:cNvPr id="5" name="Text Placeholder 7">
            <a:extLst>
              <a:ext uri="{FF2B5EF4-FFF2-40B4-BE49-F238E27FC236}">
                <a16:creationId xmlns:a16="http://schemas.microsoft.com/office/drawing/2014/main" id="{2D9C878A-3809-2646-A195-A1856E346F3F}"/>
              </a:ext>
            </a:extLst>
          </p:cNvPr>
          <p:cNvSpPr>
            <a:spLocks noGrp="1"/>
          </p:cNvSpPr>
          <p:nvPr>
            <p:ph type="body" sz="quarter" idx="10"/>
          </p:nvPr>
        </p:nvSpPr>
        <p:spPr>
          <a:xfrm>
            <a:off x="574098" y="101600"/>
            <a:ext cx="12214801" cy="762000"/>
          </a:xfrm>
          <a:prstGeom prst="rect">
            <a:avLst/>
          </a:prstGeom>
        </p:spPr>
        <p:txBody>
          <a:bodyPr anchor="ctr">
            <a:noAutofit/>
          </a:bodyPr>
          <a:lstStyle>
            <a:lvl1pPr marL="0" indent="0" algn="l">
              <a:buNone/>
              <a:defRPr sz="3200" b="0" i="0">
                <a:solidFill>
                  <a:schemeClr val="bg1"/>
                </a:solidFill>
                <a:latin typeface="Trebuchet MS" panose="020B0703020202090204" pitchFamily="34" charset="0"/>
                <a:cs typeface="Arial" panose="020B0604020202020204" pitchFamily="34" charset="0"/>
              </a:defRPr>
            </a:lvl1pPr>
          </a:lstStyle>
          <a:p>
            <a:pPr lvl="0"/>
            <a:endParaRPr lang="en-US" dirty="0"/>
          </a:p>
        </p:txBody>
      </p:sp>
    </p:spTree>
    <p:extLst>
      <p:ext uri="{BB962C8B-B14F-4D97-AF65-F5344CB8AC3E}">
        <p14:creationId xmlns:p14="http://schemas.microsoft.com/office/powerpoint/2010/main" val="789736442"/>
      </p:ext>
    </p:extLst>
  </p:cSld>
  <p:clrMapOvr>
    <a:masterClrMapping/>
  </p:clrMapOvr>
  <p:transition spd="med"/>
</p:sldLayout>
</file>

<file path=ppt/slideLayouts/slideLayout79.xml><?xml version="1.0" encoding="utf-8"?>
<p:sldLayout xmlns:a="http://schemas.openxmlformats.org/drawingml/2006/main" xmlns:r="http://schemas.openxmlformats.org/officeDocument/2006/relationships" xmlns:p="http://schemas.openxmlformats.org/presentationml/2006/main" userDrawn="1">
  <p:cSld name="Outline/Agenda 2">
    <p:bg>
      <p:bgPr>
        <a:solidFill>
          <a:srgbClr val="FFFFFF"/>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65432725"/>
      </p:ext>
    </p:extLst>
  </p:cSld>
  <p:clrMapOvr>
    <a:masterClrMapping/>
  </p:clrMapOvr>
  <p:transition spd="med"/>
</p:sldLayout>
</file>

<file path=ppt/slideLayouts/slideLayout80.xml><?xml version="1.0" encoding="utf-8"?>
<p:sldLayout xmlns:a="http://schemas.openxmlformats.org/drawingml/2006/main" xmlns:r="http://schemas.openxmlformats.org/officeDocument/2006/relationships" xmlns:p="http://schemas.openxmlformats.org/presentationml/2006/main" showMasterSp="0" type="titleOnly">
  <p:cSld name="Title Only">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8590663" y="6041362"/>
            <a:ext cx="683339" cy="365125"/>
          </a:xfrm>
          <a:prstGeom prst="rect">
            <a:avLst/>
          </a:prstGeom>
        </p:spPr>
        <p:txBody>
          <a:bodyPr/>
          <a:lstStyle/>
          <a:p>
            <a:fld id="{F6987E74-4B2C-4F8E-B4C8-CFF63CE03719}" type="slidenum">
              <a:rPr lang="en-US" smtClean="0"/>
              <a:t>‹#›</a:t>
            </a:fld>
            <a:endParaRPr lang="en-US"/>
          </a:p>
        </p:txBody>
      </p:sp>
      <p:sp>
        <p:nvSpPr>
          <p:cNvPr id="2" name="Title 1"/>
          <p:cNvSpPr>
            <a:spLocks noGrp="1"/>
          </p:cNvSpPr>
          <p:nvPr>
            <p:ph type="title"/>
          </p:nvPr>
        </p:nvSpPr>
        <p:spPr>
          <a:xfrm>
            <a:off x="546706" y="91688"/>
            <a:ext cx="8596668" cy="660400"/>
          </a:xfrm>
        </p:spPr>
        <p:txBody>
          <a:bodyPr/>
          <a:lstStyle>
            <a:lvl1pPr>
              <a:defRPr>
                <a:solidFill>
                  <a:schemeClr val="bg1"/>
                </a:solidFill>
              </a:defRPr>
            </a:lvl1pPr>
          </a:lstStyle>
          <a:p>
            <a:r>
              <a:rPr lang="en-US" dirty="0"/>
              <a:t>Click to edit Master title style</a:t>
            </a:r>
          </a:p>
        </p:txBody>
      </p:sp>
      <p:pic>
        <p:nvPicPr>
          <p:cNvPr id="8" name="Picture 7">
            <a:extLst>
              <a:ext uri="{FF2B5EF4-FFF2-40B4-BE49-F238E27FC236}">
                <a16:creationId xmlns:a16="http://schemas.microsoft.com/office/drawing/2014/main" id="{2A1C32B5-54CB-75FB-4838-F9C674D5F693}"/>
              </a:ext>
            </a:extLst>
          </p:cNvPr>
          <p:cNvPicPr>
            <a:picLocks noChangeAspect="1"/>
          </p:cNvPicPr>
          <p:nvPr userDrawn="1"/>
        </p:nvPicPr>
        <p:blipFill>
          <a:blip r:embed="rId2">
            <a:extLst>
              <a:ext uri="{28A0092B-C50C-407E-A947-70E740481C1C}">
                <a14:useLocalDpi xmlns:a14="http://schemas.microsoft.com/office/drawing/2010/main" val="0"/>
              </a:ext>
            </a:extLst>
          </a:blip>
          <a:srcRect b="88127"/>
          <a:stretch>
            <a:fillRect/>
          </a:stretch>
        </p:blipFill>
        <p:spPr>
          <a:xfrm>
            <a:off x="0" y="0"/>
            <a:ext cx="12192000" cy="897924"/>
          </a:xfrm>
          <a:prstGeom prst="rect">
            <a:avLst/>
          </a:prstGeom>
        </p:spPr>
      </p:pic>
    </p:spTree>
    <p:extLst>
      <p:ext uri="{BB962C8B-B14F-4D97-AF65-F5344CB8AC3E}">
        <p14:creationId xmlns:p14="http://schemas.microsoft.com/office/powerpoint/2010/main" val="3906341758"/>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showMasterSp="0" type="twoObj">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77334" y="843778"/>
            <a:ext cx="4184035" cy="519758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843779"/>
            <a:ext cx="4184034" cy="51975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7205133" y="6041362"/>
            <a:ext cx="911939" cy="365125"/>
          </a:xfrm>
          <a:prstGeom prst="rect">
            <a:avLst/>
          </a:prstGeom>
        </p:spPr>
        <p:txBody>
          <a:bodyPr/>
          <a:lstStyle/>
          <a:p>
            <a:fld id="{F59F0565-880B-44F0-976E-EBC4B5577C58}" type="datetimeFigureOut">
              <a:rPr lang="en-US" smtClean="0"/>
              <a:t>5/14/26</a:t>
            </a:fld>
            <a:endParaRPr lang="en-US"/>
          </a:p>
        </p:txBody>
      </p:sp>
      <p:sp>
        <p:nvSpPr>
          <p:cNvPr id="6" name="Footer Placeholder 5"/>
          <p:cNvSpPr>
            <a:spLocks noGrp="1"/>
          </p:cNvSpPr>
          <p:nvPr>
            <p:ph type="ftr" sz="quarter" idx="11"/>
          </p:nvPr>
        </p:nvSpPr>
        <p:spPr>
          <a:xfrm>
            <a:off x="677334" y="6041362"/>
            <a:ext cx="6297612"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8590663" y="6041362"/>
            <a:ext cx="683339" cy="365125"/>
          </a:xfrm>
          <a:prstGeom prst="rect">
            <a:avLst/>
          </a:prstGeom>
        </p:spPr>
        <p:txBody>
          <a:bodyPr/>
          <a:lstStyle/>
          <a:p>
            <a:fld id="{F6987E74-4B2C-4F8E-B4C8-CFF63CE03719}" type="slidenum">
              <a:rPr lang="en-US" smtClean="0"/>
              <a:t>‹#›</a:t>
            </a:fld>
            <a:endParaRPr lang="en-US"/>
          </a:p>
        </p:txBody>
      </p:sp>
      <p:sp>
        <p:nvSpPr>
          <p:cNvPr id="2" name="Title 1"/>
          <p:cNvSpPr>
            <a:spLocks noGrp="1"/>
          </p:cNvSpPr>
          <p:nvPr>
            <p:ph type="title"/>
          </p:nvPr>
        </p:nvSpPr>
        <p:spPr>
          <a:xfrm>
            <a:off x="677334" y="66221"/>
            <a:ext cx="8596668" cy="660400"/>
          </a:xfrm>
        </p:spPr>
        <p:txBody>
          <a:bodyPr/>
          <a:lstStyle>
            <a:lvl1pPr>
              <a:defRPr>
                <a:solidFill>
                  <a:schemeClr val="bg1"/>
                </a:solidFill>
              </a:defRPr>
            </a:lvl1pPr>
          </a:lstStyle>
          <a:p>
            <a:r>
              <a:rPr lang="en-US" dirty="0"/>
              <a:t>Click to edit Master title style</a:t>
            </a:r>
          </a:p>
        </p:txBody>
      </p:sp>
      <p:pic>
        <p:nvPicPr>
          <p:cNvPr id="10" name="Picture 9">
            <a:extLst>
              <a:ext uri="{FF2B5EF4-FFF2-40B4-BE49-F238E27FC236}">
                <a16:creationId xmlns:a16="http://schemas.microsoft.com/office/drawing/2014/main" id="{5183B099-FB58-BF46-F9AD-83CA953C605A}"/>
              </a:ext>
            </a:extLst>
          </p:cNvPr>
          <p:cNvPicPr>
            <a:picLocks noChangeAspect="1"/>
          </p:cNvPicPr>
          <p:nvPr userDrawn="1"/>
        </p:nvPicPr>
        <p:blipFill>
          <a:blip r:embed="rId2">
            <a:extLst>
              <a:ext uri="{28A0092B-C50C-407E-A947-70E740481C1C}">
                <a14:useLocalDpi xmlns:a14="http://schemas.microsoft.com/office/drawing/2010/main" val="0"/>
              </a:ext>
            </a:extLst>
          </a:blip>
          <a:srcRect b="88127"/>
          <a:stretch>
            <a:fillRect/>
          </a:stretch>
        </p:blipFill>
        <p:spPr>
          <a:xfrm>
            <a:off x="0" y="0"/>
            <a:ext cx="12192000" cy="897924"/>
          </a:xfrm>
          <a:prstGeom prst="rect">
            <a:avLst/>
          </a:prstGeom>
        </p:spPr>
      </p:pic>
    </p:spTree>
    <p:extLst>
      <p:ext uri="{BB962C8B-B14F-4D97-AF65-F5344CB8AC3E}">
        <p14:creationId xmlns:p14="http://schemas.microsoft.com/office/powerpoint/2010/main" val="536780666"/>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matchingName="Title Slide">
  <p:cSld name="Title Slide">
    <p:spTree>
      <p:nvGrpSpPr>
        <p:cNvPr id="1" name="Shape 19"/>
        <p:cNvGrpSpPr/>
        <p:nvPr/>
      </p:nvGrpSpPr>
      <p:grpSpPr>
        <a:xfrm>
          <a:off x="0" y="0"/>
          <a:ext cx="0" cy="0"/>
          <a:chOff x="0" y="0"/>
          <a:chExt cx="0" cy="0"/>
        </a:xfrm>
      </p:grpSpPr>
      <p:sp>
        <p:nvSpPr>
          <p:cNvPr id="22" name="Google Shape;22;p4"/>
          <p:cNvSpPr txBox="1">
            <a:spLocks noGrp="1"/>
          </p:cNvSpPr>
          <p:nvPr>
            <p:ph type="body" idx="1"/>
          </p:nvPr>
        </p:nvSpPr>
        <p:spPr>
          <a:xfrm>
            <a:off x="222469" y="157037"/>
            <a:ext cx="7239000" cy="762000"/>
          </a:xfrm>
          <a:prstGeom prst="rect">
            <a:avLst/>
          </a:prstGeom>
          <a:noFill/>
          <a:ln>
            <a:noFill/>
          </a:ln>
        </p:spPr>
        <p:txBody>
          <a:bodyPr spcFirstLastPara="1" wrap="square" lIns="91425" tIns="45700" rIns="91425" bIns="45700" anchor="ctr" anchorCtr="0">
            <a:noAutofit/>
          </a:bodyPr>
          <a:lstStyle>
            <a:lvl1pPr marL="457200" marR="0" lvl="0" indent="-228600" algn="l" rtl="0">
              <a:lnSpc>
                <a:spcPct val="90000"/>
              </a:lnSpc>
              <a:spcBef>
                <a:spcPts val="1000"/>
              </a:spcBef>
              <a:spcAft>
                <a:spcPts val="0"/>
              </a:spcAft>
              <a:buClr>
                <a:schemeClr val="lt1"/>
              </a:buClr>
              <a:buSzPts val="2800"/>
              <a:buFont typeface="Arial"/>
              <a:buNone/>
              <a:defRPr sz="2800" b="1" i="0" u="none" strike="noStrike" cap="none">
                <a:solidFill>
                  <a:schemeClr val="lt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Tree>
    <p:extLst>
      <p:ext uri="{BB962C8B-B14F-4D97-AF65-F5344CB8AC3E}">
        <p14:creationId xmlns:p14="http://schemas.microsoft.com/office/powerpoint/2010/main" val="2592749509"/>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userDrawn="1">
  <p:cSld name="9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3651889717"/>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45400829"/>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5/14/26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701749065"/>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5/14/26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344360149"/>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5/14/26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557369665"/>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5/14/26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662001878"/>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5/14/26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823543726"/>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5/14/26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98966017"/>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5/14/26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88268502"/>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5/14/26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56468302"/>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5/14/26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503370028"/>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5/14/26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059152982"/>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5/14/26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98770002"/>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p:cSld name="MASTER">
    <p:bg>
      <p:bgPr>
        <a:solidFill>
          <a:srgbClr val="F7FAFC"/>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95744773"/>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041591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slideLayout" Target="../slideLayouts/slideLayout28.xml"/><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slideLayout" Target="../slideLayouts/slideLayout27.xml"/><Relationship Id="rId17" Type="http://schemas.openxmlformats.org/officeDocument/2006/relationships/image" Target="../media/image1.emf"/><Relationship Id="rId2" Type="http://schemas.openxmlformats.org/officeDocument/2006/relationships/slideLayout" Target="../slideLayouts/slideLayout17.xml"/><Relationship Id="rId16" Type="http://schemas.openxmlformats.org/officeDocument/2006/relationships/theme" Target="../theme/theme2.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5" Type="http://schemas.openxmlformats.org/officeDocument/2006/relationships/slideLayout" Target="../slideLayouts/slideLayout3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 Id="rId14" Type="http://schemas.openxmlformats.org/officeDocument/2006/relationships/slideLayout" Target="../slideLayouts/slideLayout29.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slideLayout" Target="../slideLayouts/slideLayout43.xml"/><Relationship Id="rId18" Type="http://schemas.openxmlformats.org/officeDocument/2006/relationships/slideLayout" Target="../slideLayouts/slideLayout48.xml"/><Relationship Id="rId3" Type="http://schemas.openxmlformats.org/officeDocument/2006/relationships/slideLayout" Target="../slideLayouts/slideLayout33.xml"/><Relationship Id="rId21" Type="http://schemas.openxmlformats.org/officeDocument/2006/relationships/slideLayout" Target="../slideLayouts/slideLayout51.xml"/><Relationship Id="rId7" Type="http://schemas.openxmlformats.org/officeDocument/2006/relationships/slideLayout" Target="../slideLayouts/slideLayout37.xml"/><Relationship Id="rId12" Type="http://schemas.openxmlformats.org/officeDocument/2006/relationships/slideLayout" Target="../slideLayouts/slideLayout42.xml"/><Relationship Id="rId17" Type="http://schemas.openxmlformats.org/officeDocument/2006/relationships/slideLayout" Target="../slideLayouts/slideLayout47.xml"/><Relationship Id="rId2" Type="http://schemas.openxmlformats.org/officeDocument/2006/relationships/slideLayout" Target="../slideLayouts/slideLayout32.xml"/><Relationship Id="rId16" Type="http://schemas.openxmlformats.org/officeDocument/2006/relationships/slideLayout" Target="../slideLayouts/slideLayout46.xml"/><Relationship Id="rId20" Type="http://schemas.openxmlformats.org/officeDocument/2006/relationships/slideLayout" Target="../slideLayouts/slideLayout50.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5" Type="http://schemas.openxmlformats.org/officeDocument/2006/relationships/slideLayout" Target="../slideLayouts/slideLayout45.xml"/><Relationship Id="rId23" Type="http://schemas.openxmlformats.org/officeDocument/2006/relationships/image" Target="../media/image1.emf"/><Relationship Id="rId10" Type="http://schemas.openxmlformats.org/officeDocument/2006/relationships/slideLayout" Target="../slideLayouts/slideLayout40.xml"/><Relationship Id="rId19" Type="http://schemas.openxmlformats.org/officeDocument/2006/relationships/slideLayout" Target="../slideLayouts/slideLayout49.xml"/><Relationship Id="rId4" Type="http://schemas.openxmlformats.org/officeDocument/2006/relationships/slideLayout" Target="../slideLayouts/slideLayout34.xml"/><Relationship Id="rId9" Type="http://schemas.openxmlformats.org/officeDocument/2006/relationships/slideLayout" Target="../slideLayouts/slideLayout39.xml"/><Relationship Id="rId14" Type="http://schemas.openxmlformats.org/officeDocument/2006/relationships/slideLayout" Target="../slideLayouts/slideLayout44.xml"/><Relationship Id="rId22"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9.xml"/><Relationship Id="rId13" Type="http://schemas.openxmlformats.org/officeDocument/2006/relationships/slideLayout" Target="../slideLayouts/slideLayout64.xml"/><Relationship Id="rId18" Type="http://schemas.openxmlformats.org/officeDocument/2006/relationships/slideLayout" Target="../slideLayouts/slideLayout69.xml"/><Relationship Id="rId3" Type="http://schemas.openxmlformats.org/officeDocument/2006/relationships/slideLayout" Target="../slideLayouts/slideLayout54.xml"/><Relationship Id="rId21" Type="http://schemas.openxmlformats.org/officeDocument/2006/relationships/slideLayout" Target="../slideLayouts/slideLayout72.xml"/><Relationship Id="rId7" Type="http://schemas.openxmlformats.org/officeDocument/2006/relationships/slideLayout" Target="../slideLayouts/slideLayout58.xml"/><Relationship Id="rId12" Type="http://schemas.openxmlformats.org/officeDocument/2006/relationships/slideLayout" Target="../slideLayouts/slideLayout63.xml"/><Relationship Id="rId17" Type="http://schemas.openxmlformats.org/officeDocument/2006/relationships/slideLayout" Target="../slideLayouts/slideLayout68.xml"/><Relationship Id="rId2" Type="http://schemas.openxmlformats.org/officeDocument/2006/relationships/slideLayout" Target="../slideLayouts/slideLayout53.xml"/><Relationship Id="rId16" Type="http://schemas.openxmlformats.org/officeDocument/2006/relationships/slideLayout" Target="../slideLayouts/slideLayout67.xml"/><Relationship Id="rId20" Type="http://schemas.openxmlformats.org/officeDocument/2006/relationships/slideLayout" Target="../slideLayouts/slideLayout71.xml"/><Relationship Id="rId1" Type="http://schemas.openxmlformats.org/officeDocument/2006/relationships/slideLayout" Target="../slideLayouts/slideLayout52.xml"/><Relationship Id="rId6" Type="http://schemas.openxmlformats.org/officeDocument/2006/relationships/slideLayout" Target="../slideLayouts/slideLayout57.xml"/><Relationship Id="rId11" Type="http://schemas.openxmlformats.org/officeDocument/2006/relationships/slideLayout" Target="../slideLayouts/slideLayout62.xml"/><Relationship Id="rId24" Type="http://schemas.openxmlformats.org/officeDocument/2006/relationships/image" Target="../media/image1.emf"/><Relationship Id="rId5" Type="http://schemas.openxmlformats.org/officeDocument/2006/relationships/slideLayout" Target="../slideLayouts/slideLayout56.xml"/><Relationship Id="rId15" Type="http://schemas.openxmlformats.org/officeDocument/2006/relationships/slideLayout" Target="../slideLayouts/slideLayout66.xml"/><Relationship Id="rId23" Type="http://schemas.openxmlformats.org/officeDocument/2006/relationships/theme" Target="../theme/theme4.xml"/><Relationship Id="rId10" Type="http://schemas.openxmlformats.org/officeDocument/2006/relationships/slideLayout" Target="../slideLayouts/slideLayout61.xml"/><Relationship Id="rId19" Type="http://schemas.openxmlformats.org/officeDocument/2006/relationships/slideLayout" Target="../slideLayouts/slideLayout70.xml"/><Relationship Id="rId4" Type="http://schemas.openxmlformats.org/officeDocument/2006/relationships/slideLayout" Target="../slideLayouts/slideLayout55.xml"/><Relationship Id="rId9" Type="http://schemas.openxmlformats.org/officeDocument/2006/relationships/slideLayout" Target="../slideLayouts/slideLayout60.xml"/><Relationship Id="rId14" Type="http://schemas.openxmlformats.org/officeDocument/2006/relationships/slideLayout" Target="../slideLayouts/slideLayout65.xml"/><Relationship Id="rId22" Type="http://schemas.openxmlformats.org/officeDocument/2006/relationships/slideLayout" Target="../slideLayouts/slideLayout73.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75.xml"/><Relationship Id="rId1" Type="http://schemas.openxmlformats.org/officeDocument/2006/relationships/slideLayout" Target="../slideLayouts/slideLayout74.xml"/><Relationship Id="rId4" Type="http://schemas.openxmlformats.org/officeDocument/2006/relationships/image" Target="../media/image1.emf"/></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83.xml"/><Relationship Id="rId3" Type="http://schemas.openxmlformats.org/officeDocument/2006/relationships/slideLayout" Target="../slideLayouts/slideLayout78.xml"/><Relationship Id="rId7" Type="http://schemas.openxmlformats.org/officeDocument/2006/relationships/slideLayout" Target="../slideLayouts/slideLayout82.xml"/><Relationship Id="rId2" Type="http://schemas.openxmlformats.org/officeDocument/2006/relationships/slideLayout" Target="../slideLayouts/slideLayout77.xml"/><Relationship Id="rId1" Type="http://schemas.openxmlformats.org/officeDocument/2006/relationships/slideLayout" Target="../slideLayouts/slideLayout76.xml"/><Relationship Id="rId6" Type="http://schemas.openxmlformats.org/officeDocument/2006/relationships/slideLayout" Target="../slideLayouts/slideLayout81.xml"/><Relationship Id="rId5" Type="http://schemas.openxmlformats.org/officeDocument/2006/relationships/slideLayout" Target="../slideLayouts/slideLayout80.xml"/><Relationship Id="rId10" Type="http://schemas.openxmlformats.org/officeDocument/2006/relationships/image" Target="../media/image1.emf"/><Relationship Id="rId4" Type="http://schemas.openxmlformats.org/officeDocument/2006/relationships/slideLayout" Target="../slideLayouts/slideLayout79.xml"/><Relationship Id="rId9"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2" Type="http://schemas.openxmlformats.org/officeDocument/2006/relationships/theme" Target="../theme/theme7.xml"/><Relationship Id="rId1" Type="http://schemas.openxmlformats.org/officeDocument/2006/relationships/slideLayout" Target="../slideLayouts/slideLayout84.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92.xml"/><Relationship Id="rId13" Type="http://schemas.openxmlformats.org/officeDocument/2006/relationships/slideLayout" Target="../slideLayouts/slideLayout97.xml"/><Relationship Id="rId3" Type="http://schemas.openxmlformats.org/officeDocument/2006/relationships/slideLayout" Target="../slideLayouts/slideLayout87.xml"/><Relationship Id="rId7" Type="http://schemas.openxmlformats.org/officeDocument/2006/relationships/slideLayout" Target="../slideLayouts/slideLayout91.xml"/><Relationship Id="rId12" Type="http://schemas.openxmlformats.org/officeDocument/2006/relationships/slideLayout" Target="../slideLayouts/slideLayout96.xml"/><Relationship Id="rId2" Type="http://schemas.openxmlformats.org/officeDocument/2006/relationships/slideLayout" Target="../slideLayouts/slideLayout86.xml"/><Relationship Id="rId1" Type="http://schemas.openxmlformats.org/officeDocument/2006/relationships/slideLayout" Target="../slideLayouts/slideLayout85.xml"/><Relationship Id="rId6" Type="http://schemas.openxmlformats.org/officeDocument/2006/relationships/slideLayout" Target="../slideLayouts/slideLayout90.xml"/><Relationship Id="rId11" Type="http://schemas.openxmlformats.org/officeDocument/2006/relationships/slideLayout" Target="../slideLayouts/slideLayout95.xml"/><Relationship Id="rId5" Type="http://schemas.openxmlformats.org/officeDocument/2006/relationships/slideLayout" Target="../slideLayouts/slideLayout89.xml"/><Relationship Id="rId10" Type="http://schemas.openxmlformats.org/officeDocument/2006/relationships/slideLayout" Target="../slideLayouts/slideLayout94.xml"/><Relationship Id="rId4" Type="http://schemas.openxmlformats.org/officeDocument/2006/relationships/slideLayout" Target="../slideLayouts/slideLayout88.xml"/><Relationship Id="rId9" Type="http://schemas.openxmlformats.org/officeDocument/2006/relationships/slideLayout" Target="../slideLayouts/slideLayout93.xml"/><Relationship Id="rId14" Type="http://schemas.openxmlformats.org/officeDocument/2006/relationships/theme" Target="../theme/theme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66162123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4" r:id="rId3"/>
    <p:sldLayoutId id="2147483666" r:id="rId4"/>
    <p:sldLayoutId id="2147483667" r:id="rId5"/>
    <p:sldLayoutId id="2147483668" r:id="rId6"/>
    <p:sldLayoutId id="2147483669" r:id="rId7"/>
    <p:sldLayoutId id="2147483670" r:id="rId8"/>
    <p:sldLayoutId id="2147483868" r:id="rId9"/>
    <p:sldLayoutId id="2147483869" r:id="rId10"/>
    <p:sldLayoutId id="2147483874" r:id="rId11"/>
    <p:sldLayoutId id="2147483876" r:id="rId12"/>
    <p:sldLayoutId id="2147483877" r:id="rId13"/>
    <p:sldLayoutId id="2147483879" r:id="rId14"/>
    <p:sldLayoutId id="2147483908" r:id="rId15"/>
  </p:sldLayoutIdLst>
  <p:txStyles>
    <p:titleStyle>
      <a:lvl1pPr algn="l" defTabSz="457200" rtl="0" eaLnBrk="1" latinLnBrk="0" hangingPunct="1">
        <a:spcBef>
          <a:spcPct val="0"/>
        </a:spcBef>
        <a:buNone/>
        <a:defRPr sz="3600" kern="1200">
          <a:solidFill>
            <a:srgbClr val="E72429"/>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924BF22-1E1F-C74B-94BF-F708681BD44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2" name="Picture 1">
            <a:extLst>
              <a:ext uri="{FF2B5EF4-FFF2-40B4-BE49-F238E27FC236}">
                <a16:creationId xmlns:a16="http://schemas.microsoft.com/office/drawing/2014/main" id="{2B413332-8A2E-5DED-F977-C9011E3AE75B}"/>
              </a:ext>
            </a:extLst>
          </p:cNvPr>
          <p:cNvPicPr>
            <a:picLocks noChangeAspect="1"/>
          </p:cNvPicPr>
          <p:nvPr userDrawn="1"/>
        </p:nvPicPr>
        <p:blipFill>
          <a:blip r:embed="rId17">
            <a:extLst>
              <a:ext uri="{28A0092B-C50C-407E-A947-70E740481C1C}">
                <a14:useLocalDpi xmlns:a14="http://schemas.microsoft.com/office/drawing/2010/main" val="0"/>
              </a:ext>
            </a:extLst>
          </a:blip>
          <a:srcRect t="96036"/>
          <a:stretch>
            <a:fillRect/>
          </a:stretch>
        </p:blipFill>
        <p:spPr>
          <a:xfrm>
            <a:off x="0" y="6586151"/>
            <a:ext cx="12192000" cy="271849"/>
          </a:xfrm>
          <a:prstGeom prst="rect">
            <a:avLst/>
          </a:prstGeom>
        </p:spPr>
      </p:pic>
      <p:pic>
        <p:nvPicPr>
          <p:cNvPr id="4" name="Picture 3">
            <a:extLst>
              <a:ext uri="{FF2B5EF4-FFF2-40B4-BE49-F238E27FC236}">
                <a16:creationId xmlns:a16="http://schemas.microsoft.com/office/drawing/2014/main" id="{03573EC2-72B6-A229-FC4C-BFEF528E4F1A}"/>
              </a:ext>
            </a:extLst>
          </p:cNvPr>
          <p:cNvPicPr>
            <a:picLocks noChangeAspect="1"/>
          </p:cNvPicPr>
          <p:nvPr userDrawn="1"/>
        </p:nvPicPr>
        <p:blipFill>
          <a:blip r:embed="rId17">
            <a:extLst>
              <a:ext uri="{28A0092B-C50C-407E-A947-70E740481C1C}">
                <a14:useLocalDpi xmlns:a14="http://schemas.microsoft.com/office/drawing/2010/main" val="0"/>
              </a:ext>
            </a:extLst>
          </a:blip>
          <a:srcRect b="88127"/>
          <a:stretch>
            <a:fillRect/>
          </a:stretch>
        </p:blipFill>
        <p:spPr>
          <a:xfrm>
            <a:off x="0" y="0"/>
            <a:ext cx="12192000" cy="897924"/>
          </a:xfrm>
          <a:prstGeom prst="rect">
            <a:avLst/>
          </a:prstGeom>
        </p:spPr>
      </p:pic>
    </p:spTree>
    <p:extLst>
      <p:ext uri="{BB962C8B-B14F-4D97-AF65-F5344CB8AC3E}">
        <p14:creationId xmlns:p14="http://schemas.microsoft.com/office/powerpoint/2010/main" val="1432690493"/>
      </p:ext>
    </p:extLst>
  </p:cSld>
  <p:clrMap bg1="lt1" tx1="dk1" bg2="lt2" tx2="dk2" accent1="accent1" accent2="accent2" accent3="accent3" accent4="accent4" accent5="accent5" accent6="accent6" hlink="hlink" folHlink="folHlink"/>
  <p:sldLayoutIdLst>
    <p:sldLayoutId id="2147483799" r:id="rId1"/>
    <p:sldLayoutId id="2147483802" r:id="rId2"/>
    <p:sldLayoutId id="2147483803" r:id="rId3"/>
    <p:sldLayoutId id="2147483805" r:id="rId4"/>
    <p:sldLayoutId id="2147483806" r:id="rId5"/>
    <p:sldLayoutId id="2147483807" r:id="rId6"/>
    <p:sldLayoutId id="2147483808" r:id="rId7"/>
    <p:sldLayoutId id="2147483809" r:id="rId8"/>
    <p:sldLayoutId id="2147483810" r:id="rId9"/>
    <p:sldLayoutId id="2147483813" r:id="rId10"/>
    <p:sldLayoutId id="2147483815" r:id="rId11"/>
    <p:sldLayoutId id="2147483817" r:id="rId12"/>
    <p:sldLayoutId id="2147483871" r:id="rId13"/>
    <p:sldLayoutId id="2147483873" r:id="rId14"/>
    <p:sldLayoutId id="2147483888" r:id="rId15"/>
  </p:sldLayoutIdLst>
  <p:txStyles>
    <p:titleStyle>
      <a:lvl1pPr algn="l" defTabSz="914400" rtl="0" eaLnBrk="1" latinLnBrk="0" hangingPunct="1">
        <a:lnSpc>
          <a:spcPct val="90000"/>
        </a:lnSpc>
        <a:spcBef>
          <a:spcPct val="0"/>
        </a:spcBef>
        <a:buNone/>
        <a:defRPr sz="3600" kern="1200">
          <a:solidFill>
            <a:schemeClr val="bg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924BF22-1E1F-C74B-94BF-F708681BD44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2" name="Picture 1">
            <a:extLst>
              <a:ext uri="{FF2B5EF4-FFF2-40B4-BE49-F238E27FC236}">
                <a16:creationId xmlns:a16="http://schemas.microsoft.com/office/drawing/2014/main" id="{087606E0-57BB-DC46-B5F8-8880C9606283}"/>
              </a:ext>
            </a:extLst>
          </p:cNvPr>
          <p:cNvPicPr>
            <a:picLocks noChangeAspect="1"/>
          </p:cNvPicPr>
          <p:nvPr userDrawn="1"/>
        </p:nvPicPr>
        <p:blipFill>
          <a:blip r:embed="rId23">
            <a:extLst>
              <a:ext uri="{28A0092B-C50C-407E-A947-70E740481C1C}">
                <a14:useLocalDpi xmlns:a14="http://schemas.microsoft.com/office/drawing/2010/main" val="0"/>
              </a:ext>
            </a:extLst>
          </a:blip>
          <a:srcRect t="96036"/>
          <a:stretch>
            <a:fillRect/>
          </a:stretch>
        </p:blipFill>
        <p:spPr>
          <a:xfrm>
            <a:off x="0" y="6586151"/>
            <a:ext cx="12192000" cy="271849"/>
          </a:xfrm>
          <a:prstGeom prst="rect">
            <a:avLst/>
          </a:prstGeom>
        </p:spPr>
      </p:pic>
      <p:pic>
        <p:nvPicPr>
          <p:cNvPr id="4" name="Picture 3">
            <a:extLst>
              <a:ext uri="{FF2B5EF4-FFF2-40B4-BE49-F238E27FC236}">
                <a16:creationId xmlns:a16="http://schemas.microsoft.com/office/drawing/2014/main" id="{BB3D95FD-0D03-10A8-AC22-989F0A899FD7}"/>
              </a:ext>
            </a:extLst>
          </p:cNvPr>
          <p:cNvPicPr>
            <a:picLocks noChangeAspect="1"/>
          </p:cNvPicPr>
          <p:nvPr userDrawn="1"/>
        </p:nvPicPr>
        <p:blipFill>
          <a:blip r:embed="rId23">
            <a:extLst>
              <a:ext uri="{28A0092B-C50C-407E-A947-70E740481C1C}">
                <a14:useLocalDpi xmlns:a14="http://schemas.microsoft.com/office/drawing/2010/main" val="0"/>
              </a:ext>
            </a:extLst>
          </a:blip>
          <a:srcRect b="88127"/>
          <a:stretch>
            <a:fillRect/>
          </a:stretch>
        </p:blipFill>
        <p:spPr>
          <a:xfrm>
            <a:off x="0" y="0"/>
            <a:ext cx="12192000" cy="897924"/>
          </a:xfrm>
          <a:prstGeom prst="rect">
            <a:avLst/>
          </a:prstGeom>
        </p:spPr>
      </p:pic>
    </p:spTree>
    <p:extLst>
      <p:ext uri="{BB962C8B-B14F-4D97-AF65-F5344CB8AC3E}">
        <p14:creationId xmlns:p14="http://schemas.microsoft.com/office/powerpoint/2010/main" val="3010140189"/>
      </p:ext>
    </p:extLst>
  </p:cSld>
  <p:clrMap bg1="lt1" tx1="dk1" bg2="lt2" tx2="dk2" accent1="accent1" accent2="accent2" accent3="accent3" accent4="accent4" accent5="accent5" accent6="accent6" hlink="hlink" folHlink="folHlink"/>
  <p:sldLayoutIdLst>
    <p:sldLayoutId id="2147483819" r:id="rId1"/>
    <p:sldLayoutId id="2147483820" r:id="rId2"/>
    <p:sldLayoutId id="2147483821" r:id="rId3"/>
    <p:sldLayoutId id="2147483823" r:id="rId4"/>
    <p:sldLayoutId id="2147483824" r:id="rId5"/>
    <p:sldLayoutId id="2147483825" r:id="rId6"/>
    <p:sldLayoutId id="2147483826" r:id="rId7"/>
    <p:sldLayoutId id="2147483827" r:id="rId8"/>
    <p:sldLayoutId id="2147483828" r:id="rId9"/>
    <p:sldLayoutId id="2147483829" r:id="rId10"/>
    <p:sldLayoutId id="2147483830" r:id="rId11"/>
    <p:sldLayoutId id="2147483831" r:id="rId12"/>
    <p:sldLayoutId id="2147483832" r:id="rId13"/>
    <p:sldLayoutId id="2147483833" r:id="rId14"/>
    <p:sldLayoutId id="2147483834" r:id="rId15"/>
    <p:sldLayoutId id="2147483835" r:id="rId16"/>
    <p:sldLayoutId id="2147483836" r:id="rId17"/>
    <p:sldLayoutId id="2147483837" r:id="rId18"/>
    <p:sldLayoutId id="2147483838" r:id="rId19"/>
    <p:sldLayoutId id="2147483839" r:id="rId20"/>
    <p:sldLayoutId id="2147483840" r:id="rId21"/>
  </p:sldLayoutIdLst>
  <p:txStyles>
    <p:titleStyle>
      <a:lvl1pPr algn="l" defTabSz="914400" rtl="0" eaLnBrk="1" latinLnBrk="0" hangingPunct="1">
        <a:lnSpc>
          <a:spcPct val="90000"/>
        </a:lnSpc>
        <a:spcBef>
          <a:spcPct val="0"/>
        </a:spcBef>
        <a:buNone/>
        <a:defRPr sz="3600" kern="1200">
          <a:solidFill>
            <a:schemeClr val="bg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924BF22-1E1F-C74B-94BF-F708681BD44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2" name="Picture 1">
            <a:extLst>
              <a:ext uri="{FF2B5EF4-FFF2-40B4-BE49-F238E27FC236}">
                <a16:creationId xmlns:a16="http://schemas.microsoft.com/office/drawing/2014/main" id="{9DA53912-CA41-ABF8-4199-7DFD4F658D13}"/>
              </a:ext>
            </a:extLst>
          </p:cNvPr>
          <p:cNvPicPr>
            <a:picLocks noChangeAspect="1"/>
          </p:cNvPicPr>
          <p:nvPr userDrawn="1"/>
        </p:nvPicPr>
        <p:blipFill>
          <a:blip r:embed="rId24">
            <a:extLst>
              <a:ext uri="{28A0092B-C50C-407E-A947-70E740481C1C}">
                <a14:useLocalDpi xmlns:a14="http://schemas.microsoft.com/office/drawing/2010/main" val="0"/>
              </a:ext>
            </a:extLst>
          </a:blip>
          <a:srcRect t="96036"/>
          <a:stretch>
            <a:fillRect/>
          </a:stretch>
        </p:blipFill>
        <p:spPr>
          <a:xfrm>
            <a:off x="0" y="6586151"/>
            <a:ext cx="12192000" cy="271849"/>
          </a:xfrm>
          <a:prstGeom prst="rect">
            <a:avLst/>
          </a:prstGeom>
        </p:spPr>
      </p:pic>
      <p:pic>
        <p:nvPicPr>
          <p:cNvPr id="4" name="Picture 3">
            <a:extLst>
              <a:ext uri="{FF2B5EF4-FFF2-40B4-BE49-F238E27FC236}">
                <a16:creationId xmlns:a16="http://schemas.microsoft.com/office/drawing/2014/main" id="{510A758B-E7E7-C584-D7D3-AAEE24AC4DDA}"/>
              </a:ext>
            </a:extLst>
          </p:cNvPr>
          <p:cNvPicPr>
            <a:picLocks noChangeAspect="1"/>
          </p:cNvPicPr>
          <p:nvPr userDrawn="1"/>
        </p:nvPicPr>
        <p:blipFill>
          <a:blip r:embed="rId24">
            <a:extLst>
              <a:ext uri="{28A0092B-C50C-407E-A947-70E740481C1C}">
                <a14:useLocalDpi xmlns:a14="http://schemas.microsoft.com/office/drawing/2010/main" val="0"/>
              </a:ext>
            </a:extLst>
          </a:blip>
          <a:srcRect b="88127"/>
          <a:stretch>
            <a:fillRect/>
          </a:stretch>
        </p:blipFill>
        <p:spPr>
          <a:xfrm>
            <a:off x="0" y="0"/>
            <a:ext cx="12192000" cy="897924"/>
          </a:xfrm>
          <a:prstGeom prst="rect">
            <a:avLst/>
          </a:prstGeom>
        </p:spPr>
      </p:pic>
    </p:spTree>
    <p:extLst>
      <p:ext uri="{BB962C8B-B14F-4D97-AF65-F5344CB8AC3E}">
        <p14:creationId xmlns:p14="http://schemas.microsoft.com/office/powerpoint/2010/main" val="2059430948"/>
      </p:ext>
    </p:extLst>
  </p:cSld>
  <p:clrMap bg1="lt1" tx1="dk1" bg2="lt2" tx2="dk2" accent1="accent1" accent2="accent2" accent3="accent3" accent4="accent4" accent5="accent5" accent6="accent6" hlink="hlink" folHlink="folHlink"/>
  <p:sldLayoutIdLst>
    <p:sldLayoutId id="2147483842" r:id="rId1"/>
    <p:sldLayoutId id="2147483843" r:id="rId2"/>
    <p:sldLayoutId id="2147483844" r:id="rId3"/>
    <p:sldLayoutId id="2147483845" r:id="rId4"/>
    <p:sldLayoutId id="2147483846" r:id="rId5"/>
    <p:sldLayoutId id="2147483847" r:id="rId6"/>
    <p:sldLayoutId id="2147483848" r:id="rId7"/>
    <p:sldLayoutId id="2147483849" r:id="rId8"/>
    <p:sldLayoutId id="2147483850" r:id="rId9"/>
    <p:sldLayoutId id="2147483851" r:id="rId10"/>
    <p:sldLayoutId id="2147483852" r:id="rId11"/>
    <p:sldLayoutId id="2147483853" r:id="rId12"/>
    <p:sldLayoutId id="2147483854" r:id="rId13"/>
    <p:sldLayoutId id="2147483855" r:id="rId14"/>
    <p:sldLayoutId id="2147483856" r:id="rId15"/>
    <p:sldLayoutId id="2147483857" r:id="rId16"/>
    <p:sldLayoutId id="2147483858" r:id="rId17"/>
    <p:sldLayoutId id="2147483859" r:id="rId18"/>
    <p:sldLayoutId id="2147483860" r:id="rId19"/>
    <p:sldLayoutId id="2147483861" r:id="rId20"/>
    <p:sldLayoutId id="2147483862" r:id="rId21"/>
    <p:sldLayoutId id="2147483863" r:id="rId22"/>
  </p:sldLayoutIdLst>
  <p:txStyles>
    <p:titleStyle>
      <a:lvl1pPr algn="l" defTabSz="914400" rtl="0" eaLnBrk="1" latinLnBrk="0" hangingPunct="1">
        <a:lnSpc>
          <a:spcPct val="90000"/>
        </a:lnSpc>
        <a:spcBef>
          <a:spcPct val="0"/>
        </a:spcBef>
        <a:buNone/>
        <a:defRPr sz="3600" kern="1200">
          <a:solidFill>
            <a:schemeClr val="bg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47CC962-14BD-6EF4-1F99-EDC4E58AD09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5AE0FDE-6C77-6559-499C-5D3E20F665D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EF8BBD6-9F69-2543-BD5E-09705D7885B1}" type="datetimeFigureOut">
              <a:rPr lang="en-US" smtClean="0"/>
              <a:t>5/14/26</a:t>
            </a:fld>
            <a:endParaRPr lang="en-US"/>
          </a:p>
        </p:txBody>
      </p:sp>
      <p:sp>
        <p:nvSpPr>
          <p:cNvPr id="5" name="Footer Placeholder 4">
            <a:extLst>
              <a:ext uri="{FF2B5EF4-FFF2-40B4-BE49-F238E27FC236}">
                <a16:creationId xmlns:a16="http://schemas.microsoft.com/office/drawing/2014/main" id="{70D4B0FD-CA06-6605-FE6F-87848CE2F2F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15418E59-07F1-FF54-5D6C-838C85DBA6C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DC0E5E9-023D-7440-B7B8-663084950096}" type="slidenum">
              <a:rPr lang="en-US" smtClean="0"/>
              <a:t>‹#›</a:t>
            </a:fld>
            <a:endParaRPr lang="en-US"/>
          </a:p>
        </p:txBody>
      </p:sp>
      <p:pic>
        <p:nvPicPr>
          <p:cNvPr id="7" name="Picture 6">
            <a:extLst>
              <a:ext uri="{FF2B5EF4-FFF2-40B4-BE49-F238E27FC236}">
                <a16:creationId xmlns:a16="http://schemas.microsoft.com/office/drawing/2014/main" id="{90D04ACB-D520-61B1-AC69-A90C5202A449}"/>
              </a:ext>
            </a:extLst>
          </p:cNvPr>
          <p:cNvPicPr>
            <a:picLocks noChangeAspect="1"/>
          </p:cNvPicPr>
          <p:nvPr userDrawn="1"/>
        </p:nvPicPr>
        <p:blipFill>
          <a:blip r:embed="rId4">
            <a:extLst>
              <a:ext uri="{28A0092B-C50C-407E-A947-70E740481C1C}">
                <a14:useLocalDpi xmlns:a14="http://schemas.microsoft.com/office/drawing/2010/main" val="0"/>
              </a:ext>
            </a:extLst>
          </a:blip>
          <a:srcRect b="88127"/>
          <a:stretch>
            <a:fillRect/>
          </a:stretch>
        </p:blipFill>
        <p:spPr>
          <a:xfrm>
            <a:off x="0" y="0"/>
            <a:ext cx="12192000" cy="897924"/>
          </a:xfrm>
          <a:prstGeom prst="rect">
            <a:avLst/>
          </a:prstGeom>
        </p:spPr>
      </p:pic>
      <p:pic>
        <p:nvPicPr>
          <p:cNvPr id="9" name="Picture 8">
            <a:extLst>
              <a:ext uri="{FF2B5EF4-FFF2-40B4-BE49-F238E27FC236}">
                <a16:creationId xmlns:a16="http://schemas.microsoft.com/office/drawing/2014/main" id="{C59B1E1E-DC4C-9D10-664A-C428582726E9}"/>
              </a:ext>
            </a:extLst>
          </p:cNvPr>
          <p:cNvPicPr>
            <a:picLocks noChangeAspect="1"/>
          </p:cNvPicPr>
          <p:nvPr userDrawn="1"/>
        </p:nvPicPr>
        <p:blipFill>
          <a:blip r:embed="rId4">
            <a:extLst>
              <a:ext uri="{28A0092B-C50C-407E-A947-70E740481C1C}">
                <a14:useLocalDpi xmlns:a14="http://schemas.microsoft.com/office/drawing/2010/main" val="0"/>
              </a:ext>
            </a:extLst>
          </a:blip>
          <a:srcRect t="96036"/>
          <a:stretch>
            <a:fillRect/>
          </a:stretch>
        </p:blipFill>
        <p:spPr>
          <a:xfrm>
            <a:off x="0" y="6586151"/>
            <a:ext cx="12192000" cy="271849"/>
          </a:xfrm>
          <a:prstGeom prst="rect">
            <a:avLst/>
          </a:prstGeom>
        </p:spPr>
      </p:pic>
    </p:spTree>
    <p:extLst>
      <p:ext uri="{BB962C8B-B14F-4D97-AF65-F5344CB8AC3E}">
        <p14:creationId xmlns:p14="http://schemas.microsoft.com/office/powerpoint/2010/main" val="1127787892"/>
      </p:ext>
    </p:extLst>
  </p:cSld>
  <p:clrMap bg1="lt1" tx1="dk1" bg2="lt2" tx2="dk2" accent1="accent1" accent2="accent2" accent3="accent3" accent4="accent4" accent5="accent5" accent6="accent6" hlink="hlink" folHlink="folHlink"/>
  <p:sldLayoutIdLst>
    <p:sldLayoutId id="2147483866" r:id="rId1"/>
    <p:sldLayoutId id="214748390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924BF22-1E1F-C74B-94BF-F708681BD44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4" name="Picture 3">
            <a:extLst>
              <a:ext uri="{FF2B5EF4-FFF2-40B4-BE49-F238E27FC236}">
                <a16:creationId xmlns:a16="http://schemas.microsoft.com/office/drawing/2014/main" id="{03573EC2-72B6-A229-FC4C-BFEF528E4F1A}"/>
              </a:ext>
            </a:extLst>
          </p:cNvPr>
          <p:cNvPicPr>
            <a:picLocks noChangeAspect="1"/>
          </p:cNvPicPr>
          <p:nvPr userDrawn="1"/>
        </p:nvPicPr>
        <p:blipFill>
          <a:blip r:embed="rId10">
            <a:extLst>
              <a:ext uri="{28A0092B-C50C-407E-A947-70E740481C1C}">
                <a14:useLocalDpi xmlns:a14="http://schemas.microsoft.com/office/drawing/2010/main" val="0"/>
              </a:ext>
            </a:extLst>
          </a:blip>
          <a:srcRect b="88127"/>
          <a:stretch>
            <a:fillRect/>
          </a:stretch>
        </p:blipFill>
        <p:spPr>
          <a:xfrm>
            <a:off x="0" y="0"/>
            <a:ext cx="12192000" cy="897924"/>
          </a:xfrm>
          <a:prstGeom prst="rect">
            <a:avLst/>
          </a:prstGeom>
        </p:spPr>
      </p:pic>
    </p:spTree>
    <p:extLst>
      <p:ext uri="{BB962C8B-B14F-4D97-AF65-F5344CB8AC3E}">
        <p14:creationId xmlns:p14="http://schemas.microsoft.com/office/powerpoint/2010/main" val="1865487770"/>
      </p:ext>
    </p:extLst>
  </p:cSld>
  <p:clrMap bg1="lt1" tx1="dk1" bg2="lt2" tx2="dk2" accent1="accent1" accent2="accent2" accent3="accent3" accent4="accent4" accent5="accent5" accent6="accent6" hlink="hlink" folHlink="folHlink"/>
  <p:sldLayoutIdLst>
    <p:sldLayoutId id="2147483882" r:id="rId1"/>
    <p:sldLayoutId id="2147483883" r:id="rId2"/>
    <p:sldLayoutId id="2147483884" r:id="rId3"/>
    <p:sldLayoutId id="2147483885" r:id="rId4"/>
    <p:sldLayoutId id="2147483886" r:id="rId5"/>
    <p:sldLayoutId id="2147483887" r:id="rId6"/>
    <p:sldLayoutId id="2147483907" r:id="rId7"/>
    <p:sldLayoutId id="2147483910" r:id="rId8"/>
  </p:sldLayoutIdLst>
  <p:txStyles>
    <p:titleStyle>
      <a:lvl1pPr algn="l" defTabSz="914400" rtl="0" eaLnBrk="1" latinLnBrk="0" hangingPunct="1">
        <a:lnSpc>
          <a:spcPct val="90000"/>
        </a:lnSpc>
        <a:spcBef>
          <a:spcPct val="0"/>
        </a:spcBef>
        <a:buNone/>
        <a:defRPr sz="3600" kern="1200">
          <a:solidFill>
            <a:schemeClr val="bg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lumMod val="75000"/>
              <a:lumOff val="25000"/>
            </a:schemeClr>
          </a:solidFill>
          <a:latin typeface="Trebuchet MS" panose="020B070302020209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16877"/>
      </p:ext>
    </p:extLst>
  </p:cSld>
  <p:clrMap bg1="lt1" tx1="dk1" bg2="lt2" tx2="dk2" accent1="accent1" accent2="accent2" accent3="accent3" accent4="accent4" accent5="accent5" accent6="accent6" hlink="hlink" folHlink="folHlink"/>
  <p:sldLayoutIdLst>
    <p:sldLayoutId id="2147483892"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5/14/26</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80662667"/>
      </p:ext>
    </p:extLst>
  </p:cSld>
  <p:clrMap bg1="lt1" tx1="dk1" bg2="lt2" tx2="dk2" accent1="accent1" accent2="accent2" accent3="accent3" accent4="accent4" accent5="accent5" accent6="accent6" hlink="hlink" folHlink="folHlink"/>
  <p:sldLayoutIdLst>
    <p:sldLayoutId id="2147483894" r:id="rId1"/>
    <p:sldLayoutId id="2147483895" r:id="rId2"/>
    <p:sldLayoutId id="2147483896" r:id="rId3"/>
    <p:sldLayoutId id="2147483897" r:id="rId4"/>
    <p:sldLayoutId id="2147483898" r:id="rId5"/>
    <p:sldLayoutId id="2147483899" r:id="rId6"/>
    <p:sldLayoutId id="2147483900" r:id="rId7"/>
    <p:sldLayoutId id="2147483901" r:id="rId8"/>
    <p:sldLayoutId id="2147483902" r:id="rId9"/>
    <p:sldLayoutId id="2147483903" r:id="rId10"/>
    <p:sldLayoutId id="2147483904" r:id="rId11"/>
    <p:sldLayoutId id="2147483905" r:id="rId12"/>
    <p:sldLayoutId id="2147483906" r:id="rId13"/>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2.png"/><Relationship Id="rId7" Type="http://schemas.microsoft.com/office/2007/relationships/hdphoto" Target="../media/hdphoto2.wdp"/><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emf"/><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0.jp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microsoft.com/office/2007/relationships/hdphoto" Target="../media/hdphoto3.wdp"/><Relationship Id="rId7" Type="http://schemas.microsoft.com/office/2007/relationships/hdphoto" Target="../media/hdphoto4.wdp"/><Relationship Id="rId2" Type="http://schemas.openxmlformats.org/officeDocument/2006/relationships/image" Target="../media/image15.png"/><Relationship Id="rId1" Type="http://schemas.openxmlformats.org/officeDocument/2006/relationships/slideLayout" Target="../slideLayouts/slideLayout3.xml"/><Relationship Id="rId6" Type="http://schemas.openxmlformats.org/officeDocument/2006/relationships/image" Target="../media/image18.png"/><Relationship Id="rId5" Type="http://schemas.openxmlformats.org/officeDocument/2006/relationships/image" Target="../media/image17.jpeg"/><Relationship Id="rId4" Type="http://schemas.openxmlformats.org/officeDocument/2006/relationships/image" Target="../media/image16.jpg"/></Relationships>
</file>

<file path=ppt/slides/_rels/slide1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7.xml"/><Relationship Id="rId1" Type="http://schemas.openxmlformats.org/officeDocument/2006/relationships/slideLayout" Target="../slideLayouts/slideLayout76.xml"/><Relationship Id="rId6" Type="http://schemas.openxmlformats.org/officeDocument/2006/relationships/image" Target="../media/image22.jpeg"/><Relationship Id="rId5" Type="http://schemas.openxmlformats.org/officeDocument/2006/relationships/image" Target="../media/image21.jpeg"/><Relationship Id="rId4" Type="http://schemas.openxmlformats.org/officeDocument/2006/relationships/image" Target="../media/image20.jpeg"/></Relationships>
</file>

<file path=ppt/slides/_rels/slide11.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notesSlide" Target="../notesSlides/notesSlide9.xml"/><Relationship Id="rId1" Type="http://schemas.openxmlformats.org/officeDocument/2006/relationships/slideLayout" Target="../slideLayouts/slideLayout10.xml"/><Relationship Id="rId4" Type="http://schemas.openxmlformats.org/officeDocument/2006/relationships/image" Target="../media/image24.svg"/></Relationships>
</file>

<file path=ppt/slides/_rels/slide14.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1.xml"/><Relationship Id="rId1" Type="http://schemas.openxmlformats.org/officeDocument/2006/relationships/slideLayout" Target="../slideLayouts/slideLayout28.xml"/><Relationship Id="rId5" Type="http://schemas.openxmlformats.org/officeDocument/2006/relationships/image" Target="../media/image28.png"/><Relationship Id="rId4" Type="http://schemas.openxmlformats.org/officeDocument/2006/relationships/image" Target="../media/image27.png"/></Relationships>
</file>

<file path=ppt/slides/_rels/slide16.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30.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0.png"/><Relationship Id="rId4" Type="http://schemas.openxmlformats.org/officeDocument/2006/relationships/notesSlide" Target="../notesSlides/notesSlide1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jpg"/><Relationship Id="rId1" Type="http://schemas.openxmlformats.org/officeDocument/2006/relationships/slideLayout" Target="../slideLayouts/slideLayout3.xml"/><Relationship Id="rId6" Type="http://schemas.openxmlformats.org/officeDocument/2006/relationships/image" Target="../media/image34.jpeg"/><Relationship Id="rId5" Type="http://schemas.openxmlformats.org/officeDocument/2006/relationships/image" Target="../media/image33.jpeg"/><Relationship Id="rId4" Type="http://schemas.microsoft.com/office/2007/relationships/hdphoto" Target="../media/hdphoto5.wdp"/></Relationships>
</file>

<file path=ppt/slides/_rels/slide2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5.xml"/><Relationship Id="rId6" Type="http://schemas.openxmlformats.org/officeDocument/2006/relationships/image" Target="../media/image41.jpg"/><Relationship Id="rId5" Type="http://schemas.openxmlformats.org/officeDocument/2006/relationships/image" Target="../media/image40.jpeg"/><Relationship Id="rId4" Type="http://schemas.openxmlformats.org/officeDocument/2006/relationships/image" Target="../media/image39.jpg"/></Relationships>
</file>

<file path=ppt/slides/_rels/slide23.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jpeg"/><Relationship Id="rId1" Type="http://schemas.openxmlformats.org/officeDocument/2006/relationships/slideLayout" Target="../slideLayouts/slideLayout29.xml"/><Relationship Id="rId4" Type="http://schemas.microsoft.com/office/2007/relationships/hdphoto" Target="../media/hdphoto6.wdp"/></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8" Type="http://schemas.microsoft.com/office/2007/relationships/hdphoto" Target="../media/hdphoto7.wdp"/><Relationship Id="rId3" Type="http://schemas.openxmlformats.org/officeDocument/2006/relationships/slideLayout" Target="../slideLayouts/slideLayout2.xml"/><Relationship Id="rId7" Type="http://schemas.openxmlformats.org/officeDocument/2006/relationships/image" Target="../media/image46.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45.jpg"/><Relationship Id="rId5" Type="http://schemas.openxmlformats.org/officeDocument/2006/relationships/image" Target="../media/image44.png"/><Relationship Id="rId4" Type="http://schemas.openxmlformats.org/officeDocument/2006/relationships/notesSlide" Target="../notesSlides/notesSlide15.xml"/></Relationships>
</file>

<file path=ppt/slides/_rels/slide26.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g"/><Relationship Id="rId1" Type="http://schemas.openxmlformats.org/officeDocument/2006/relationships/slideLayout" Target="../slideLayouts/slideLayout80.xml"/><Relationship Id="rId4" Type="http://schemas.openxmlformats.org/officeDocument/2006/relationships/image" Target="../media/image1.emf"/></Relationships>
</file>

<file path=ppt/slides/_rels/slide27.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49.png"/><Relationship Id="rId1" Type="http://schemas.openxmlformats.org/officeDocument/2006/relationships/slideLayout" Target="../slideLayouts/slideLayout81.xml"/></Relationships>
</file>

<file path=ppt/slides/_rels/slide28.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16.xml"/><Relationship Id="rId1" Type="http://schemas.openxmlformats.org/officeDocument/2006/relationships/slideLayout" Target="../slideLayouts/slideLayout78.xml"/><Relationship Id="rId5" Type="http://schemas.openxmlformats.org/officeDocument/2006/relationships/image" Target="../media/image1.emf"/><Relationship Id="rId4" Type="http://schemas.openxmlformats.org/officeDocument/2006/relationships/image" Target="../media/image51.png"/></Relationships>
</file>

<file path=ppt/slides/_rels/slide29.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52.png"/><Relationship Id="rId1" Type="http://schemas.openxmlformats.org/officeDocument/2006/relationships/slideLayout" Target="../slideLayouts/slideLayout80.xml"/></Relationships>
</file>

<file path=ppt/slides/_rels/slide30.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7.xml"/><Relationship Id="rId1" Type="http://schemas.openxmlformats.org/officeDocument/2006/relationships/slideLayout" Target="../slideLayouts/slideLayout82.xml"/><Relationship Id="rId5" Type="http://schemas.openxmlformats.org/officeDocument/2006/relationships/image" Target="../media/image1.emf"/><Relationship Id="rId4" Type="http://schemas.openxmlformats.org/officeDocument/2006/relationships/image" Target="../media/image54.png"/></Relationships>
</file>

<file path=ppt/slides/_rels/slide31.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18.xml"/><Relationship Id="rId1" Type="http://schemas.openxmlformats.org/officeDocument/2006/relationships/slideLayout" Target="../slideLayouts/slideLayout83.xml"/><Relationship Id="rId4" Type="http://schemas.openxmlformats.org/officeDocument/2006/relationships/image" Target="../media/image1.emf"/></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6.jpeg"/><Relationship Id="rId1" Type="http://schemas.openxmlformats.org/officeDocument/2006/relationships/slideLayout" Target="../slideLayouts/slideLayout11.xml"/><Relationship Id="rId4" Type="http://schemas.openxmlformats.org/officeDocument/2006/relationships/image" Target="../media/image58.jpeg"/></Relationships>
</file>

<file path=ppt/slides/_rels/slide34.xml.rels><?xml version="1.0" encoding="UTF-8" standalone="yes"?>
<Relationships xmlns="http://schemas.openxmlformats.org/package/2006/relationships"><Relationship Id="rId3" Type="http://schemas.openxmlformats.org/officeDocument/2006/relationships/image" Target="../media/image60.jpg"/><Relationship Id="rId2" Type="http://schemas.openxmlformats.org/officeDocument/2006/relationships/image" Target="../media/image59.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20.xml"/><Relationship Id="rId1" Type="http://schemas.openxmlformats.org/officeDocument/2006/relationships/slideLayout" Target="../slideLayouts/slideLayout5.xml"/><Relationship Id="rId4" Type="http://schemas.openxmlformats.org/officeDocument/2006/relationships/image" Target="../media/image62.emf"/></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9.xml"/></Relationships>
</file>

<file path=ppt/slides/_rels/slide37.xml.rels><?xml version="1.0" encoding="UTF-8" standalone="yes"?>
<Relationships xmlns="http://schemas.openxmlformats.org/package/2006/relationships"><Relationship Id="rId3" Type="http://schemas.openxmlformats.org/officeDocument/2006/relationships/image" Target="../media/image64.svg"/><Relationship Id="rId2" Type="http://schemas.openxmlformats.org/officeDocument/2006/relationships/image" Target="../media/image63.svg"/><Relationship Id="rId1" Type="http://schemas.openxmlformats.org/officeDocument/2006/relationships/slideLayout" Target="../slideLayouts/slideLayout10.xml"/><Relationship Id="rId5" Type="http://schemas.openxmlformats.org/officeDocument/2006/relationships/image" Target="../media/image66.svg"/><Relationship Id="rId4" Type="http://schemas.openxmlformats.org/officeDocument/2006/relationships/image" Target="../media/image65.svg"/></Relationships>
</file>

<file path=ppt/slides/_rels/slide38.xml.rels><?xml version="1.0" encoding="UTF-8" standalone="yes"?>
<Relationships xmlns="http://schemas.openxmlformats.org/package/2006/relationships"><Relationship Id="rId8" Type="http://schemas.openxmlformats.org/officeDocument/2006/relationships/image" Target="../media/image73.png"/><Relationship Id="rId3" Type="http://schemas.openxmlformats.org/officeDocument/2006/relationships/image" Target="../media/image68.svg"/><Relationship Id="rId7" Type="http://schemas.openxmlformats.org/officeDocument/2006/relationships/image" Target="../media/image72.jpeg"/><Relationship Id="rId2" Type="http://schemas.openxmlformats.org/officeDocument/2006/relationships/image" Target="../media/image67.emf"/><Relationship Id="rId1" Type="http://schemas.openxmlformats.org/officeDocument/2006/relationships/slideLayout" Target="../slideLayouts/slideLayout74.xml"/><Relationship Id="rId6" Type="http://schemas.openxmlformats.org/officeDocument/2006/relationships/image" Target="../media/image71.png"/><Relationship Id="rId5" Type="http://schemas.openxmlformats.org/officeDocument/2006/relationships/image" Target="../media/image70.jpeg"/><Relationship Id="rId4" Type="http://schemas.openxmlformats.org/officeDocument/2006/relationships/image" Target="../media/image69.png"/><Relationship Id="rId9" Type="http://schemas.openxmlformats.org/officeDocument/2006/relationships/image" Target="../media/image74.png"/></Relationships>
</file>

<file path=ppt/slides/_rels/slide39.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75.jpg"/><Relationship Id="rId1" Type="http://schemas.openxmlformats.org/officeDocument/2006/relationships/slideLayout" Target="../slideLayouts/slideLayout5.xml"/><Relationship Id="rId4" Type="http://schemas.microsoft.com/office/2007/relationships/hdphoto" Target="../media/hdphoto8.wdp"/></Relationships>
</file>

<file path=ppt/slides/_rels/slide40.xml.rels><?xml version="1.0" encoding="UTF-8" standalone="yes"?>
<Relationships xmlns="http://schemas.openxmlformats.org/package/2006/relationships"><Relationship Id="rId3" Type="http://schemas.openxmlformats.org/officeDocument/2006/relationships/image" Target="../media/image78.emf"/><Relationship Id="rId2" Type="http://schemas.openxmlformats.org/officeDocument/2006/relationships/image" Target="../media/image77.emf"/><Relationship Id="rId1" Type="http://schemas.openxmlformats.org/officeDocument/2006/relationships/slideLayout" Target="../slideLayouts/slideLayout5.xml"/><Relationship Id="rId4" Type="http://schemas.openxmlformats.org/officeDocument/2006/relationships/image" Target="../media/image79.gif"/></Relationships>
</file>

<file path=ppt/slides/_rels/slide41.xml.rels><?xml version="1.0" encoding="UTF-8" standalone="yes"?>
<Relationships xmlns="http://schemas.openxmlformats.org/package/2006/relationships"><Relationship Id="rId3" Type="http://schemas.openxmlformats.org/officeDocument/2006/relationships/image" Target="../media/image75.jpg"/><Relationship Id="rId2" Type="http://schemas.openxmlformats.org/officeDocument/2006/relationships/notesSlide" Target="../notesSlides/notesSlide22.xml"/><Relationship Id="rId1" Type="http://schemas.openxmlformats.org/officeDocument/2006/relationships/slideLayout" Target="../slideLayouts/slideLayout14.xml"/><Relationship Id="rId4" Type="http://schemas.openxmlformats.org/officeDocument/2006/relationships/image" Target="../media/image1.emf"/></Relationships>
</file>

<file path=ppt/slides/_rels/slide42.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image" Target="../media/image75.jpg"/><Relationship Id="rId1" Type="http://schemas.openxmlformats.org/officeDocument/2006/relationships/slideLayout" Target="../slideLayouts/slideLayout2.xml"/><Relationship Id="rId4" Type="http://schemas.openxmlformats.org/officeDocument/2006/relationships/image" Target="../media/image81.jpg"/></Relationships>
</file>

<file path=ppt/slides/_rels/slide43.xml.rels><?xml version="1.0" encoding="UTF-8" standalone="yes"?>
<Relationships xmlns="http://schemas.openxmlformats.org/package/2006/relationships"><Relationship Id="rId3" Type="http://schemas.openxmlformats.org/officeDocument/2006/relationships/image" Target="../media/image81.jpg"/><Relationship Id="rId2" Type="http://schemas.openxmlformats.org/officeDocument/2006/relationships/image" Target="../media/image80.png"/><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23.xml"/><Relationship Id="rId1" Type="http://schemas.openxmlformats.org/officeDocument/2006/relationships/slideLayout" Target="../slideLayouts/slideLayout75.xml"/></Relationships>
</file>

<file path=ppt/slides/_rels/slide45.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24.xml"/><Relationship Id="rId1" Type="http://schemas.openxmlformats.org/officeDocument/2006/relationships/slideLayout" Target="../slideLayouts/slideLayout13.xml"/><Relationship Id="rId5" Type="http://schemas.microsoft.com/office/2007/relationships/hdphoto" Target="../media/hdphoto9.wdp"/><Relationship Id="rId4" Type="http://schemas.openxmlformats.org/officeDocument/2006/relationships/image" Target="../media/image84.png"/></Relationships>
</file>

<file path=ppt/slides/_rels/slide46.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85.png"/><Relationship Id="rId1" Type="http://schemas.openxmlformats.org/officeDocument/2006/relationships/slideLayout" Target="../slideLayouts/slideLayout13.xml"/><Relationship Id="rId5" Type="http://schemas.microsoft.com/office/2007/relationships/hdphoto" Target="../media/hdphoto11.wdp"/><Relationship Id="rId4" Type="http://schemas.openxmlformats.org/officeDocument/2006/relationships/image" Target="../media/image86.png"/></Relationships>
</file>

<file path=ppt/slides/_rels/slide47.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9.xml"/></Relationships>
</file>

<file path=ppt/slides/_rels/slide49.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8" Type="http://schemas.openxmlformats.org/officeDocument/2006/relationships/image" Target="../media/image94.jpeg"/><Relationship Id="rId13" Type="http://schemas.openxmlformats.org/officeDocument/2006/relationships/image" Target="../media/image99.svg"/><Relationship Id="rId3" Type="http://schemas.openxmlformats.org/officeDocument/2006/relationships/image" Target="../media/image89.png"/><Relationship Id="rId7" Type="http://schemas.openxmlformats.org/officeDocument/2006/relationships/image" Target="../media/image93.jpeg"/><Relationship Id="rId12" Type="http://schemas.openxmlformats.org/officeDocument/2006/relationships/image" Target="../media/image98.png"/><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image" Target="../media/image92.png"/><Relationship Id="rId11" Type="http://schemas.openxmlformats.org/officeDocument/2006/relationships/image" Target="../media/image97.svg"/><Relationship Id="rId5" Type="http://schemas.openxmlformats.org/officeDocument/2006/relationships/image" Target="../media/image91.png"/><Relationship Id="rId10" Type="http://schemas.openxmlformats.org/officeDocument/2006/relationships/image" Target="../media/image96.jpeg"/><Relationship Id="rId4" Type="http://schemas.openxmlformats.org/officeDocument/2006/relationships/image" Target="../media/image90.png"/><Relationship Id="rId9" Type="http://schemas.openxmlformats.org/officeDocument/2006/relationships/image" Target="../media/image95.png"/></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9.xml"/></Relationships>
</file>

<file path=ppt/slides/_rels/slide53.xml.rels><?xml version="1.0" encoding="UTF-8" standalone="yes"?>
<Relationships xmlns="http://schemas.openxmlformats.org/package/2006/relationships"><Relationship Id="rId3" Type="http://schemas.openxmlformats.org/officeDocument/2006/relationships/image" Target="../media/image101.emf"/><Relationship Id="rId2" Type="http://schemas.openxmlformats.org/officeDocument/2006/relationships/image" Target="../media/image100.emf"/><Relationship Id="rId1" Type="http://schemas.openxmlformats.org/officeDocument/2006/relationships/slideLayout" Target="../slideLayouts/slideLayout5.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6.xml.rels><?xml version="1.0" encoding="UTF-8" standalone="yes"?>
<Relationships xmlns="http://schemas.openxmlformats.org/package/2006/relationships"><Relationship Id="rId3" Type="http://schemas.openxmlformats.org/officeDocument/2006/relationships/image" Target="../media/image103.jpeg"/><Relationship Id="rId2" Type="http://schemas.openxmlformats.org/officeDocument/2006/relationships/image" Target="../media/image102.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image" Target="../media/image104.png"/><Relationship Id="rId1" Type="http://schemas.openxmlformats.org/officeDocument/2006/relationships/slideLayout" Target="../slideLayouts/slideLayout2.xml"/><Relationship Id="rId5" Type="http://schemas.microsoft.com/office/2007/relationships/hdphoto" Target="../media/hdphoto12.wdp"/><Relationship Id="rId4" Type="http://schemas.openxmlformats.org/officeDocument/2006/relationships/image" Target="../media/image106.png"/></Relationships>
</file>

<file path=ppt/slides/_rels/slide58.xml.rels><?xml version="1.0" encoding="UTF-8" standalone="yes"?>
<Relationships xmlns="http://schemas.openxmlformats.org/package/2006/relationships"><Relationship Id="rId2" Type="http://schemas.openxmlformats.org/officeDocument/2006/relationships/image" Target="../media/image107.jpg"/><Relationship Id="rId1" Type="http://schemas.openxmlformats.org/officeDocument/2006/relationships/slideLayout" Target="../slideLayouts/slideLayout13.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0.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image" Target="../media/image108.jpg"/><Relationship Id="rId1" Type="http://schemas.openxmlformats.org/officeDocument/2006/relationships/slideLayout" Target="../slideLayouts/slideLayout54.xml"/><Relationship Id="rId4" Type="http://schemas.microsoft.com/office/2007/relationships/hdphoto" Target="../media/hdphoto13.wdp"/></Relationships>
</file>

<file path=ppt/slides/_rels/slide61.xml.rels><?xml version="1.0" encoding="UTF-8" standalone="yes"?>
<Relationships xmlns="http://schemas.openxmlformats.org/package/2006/relationships"><Relationship Id="rId2" Type="http://schemas.openxmlformats.org/officeDocument/2006/relationships/image" Target="../media/image110.jpg"/><Relationship Id="rId1" Type="http://schemas.openxmlformats.org/officeDocument/2006/relationships/slideLayout" Target="../slideLayouts/slideLayout13.xml"/></Relationships>
</file>

<file path=ppt/slides/_rels/slide62.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112.png"/><Relationship Id="rId5" Type="http://schemas.openxmlformats.org/officeDocument/2006/relationships/image" Target="../media/image111.png"/><Relationship Id="rId4" Type="http://schemas.openxmlformats.org/officeDocument/2006/relationships/notesSlide" Target="../notesSlides/notesSlide29.xml"/></Relationships>
</file>

<file path=ppt/slides/_rels/slide63.xml.rels><?xml version="1.0" encoding="UTF-8" standalone="yes"?>
<Relationships xmlns="http://schemas.openxmlformats.org/package/2006/relationships"><Relationship Id="rId3" Type="http://schemas.openxmlformats.org/officeDocument/2006/relationships/image" Target="../media/image114.jpg"/><Relationship Id="rId2" Type="http://schemas.openxmlformats.org/officeDocument/2006/relationships/image" Target="../media/image113.jpg"/><Relationship Id="rId1" Type="http://schemas.openxmlformats.org/officeDocument/2006/relationships/slideLayout" Target="../slideLayouts/slideLayout10.xml"/></Relationships>
</file>

<file path=ppt/slides/_rels/slide64.xml.rels><?xml version="1.0" encoding="UTF-8" standalone="yes"?>
<Relationships xmlns="http://schemas.openxmlformats.org/package/2006/relationships"><Relationship Id="rId3" Type="http://schemas.openxmlformats.org/officeDocument/2006/relationships/image" Target="../media/image116.jpeg"/><Relationship Id="rId2" Type="http://schemas.openxmlformats.org/officeDocument/2006/relationships/image" Target="../media/image115.jpe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118.jpeg"/><Relationship Id="rId2" Type="http://schemas.openxmlformats.org/officeDocument/2006/relationships/image" Target="../media/image117.jpeg"/><Relationship Id="rId1" Type="http://schemas.openxmlformats.org/officeDocument/2006/relationships/slideLayout" Target="../slideLayouts/slideLayout16.xml"/><Relationship Id="rId4" Type="http://schemas.openxmlformats.org/officeDocument/2006/relationships/image" Target="../media/image119.jpeg"/></Relationships>
</file>

<file path=ppt/slides/_rels/slide66.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image" Target="../media/image120.jpeg"/><Relationship Id="rId1" Type="http://schemas.openxmlformats.org/officeDocument/2006/relationships/slideLayout" Target="../slideLayouts/slideLayout12.xml"/></Relationships>
</file>

<file path=ppt/slides/_rels/slide67.xml.rels><?xml version="1.0" encoding="UTF-8" standalone="yes"?>
<Relationships xmlns="http://schemas.openxmlformats.org/package/2006/relationships"><Relationship Id="rId3" Type="http://schemas.openxmlformats.org/officeDocument/2006/relationships/image" Target="../media/image122.png"/><Relationship Id="rId7" Type="http://schemas.openxmlformats.org/officeDocument/2006/relationships/image" Target="../media/image126.png"/><Relationship Id="rId2" Type="http://schemas.openxmlformats.org/officeDocument/2006/relationships/notesSlide" Target="../notesSlides/notesSlide30.xml"/><Relationship Id="rId1" Type="http://schemas.openxmlformats.org/officeDocument/2006/relationships/slideLayout" Target="../slideLayouts/slideLayout11.xml"/><Relationship Id="rId6" Type="http://schemas.openxmlformats.org/officeDocument/2006/relationships/image" Target="../media/image125.svg"/><Relationship Id="rId5" Type="http://schemas.openxmlformats.org/officeDocument/2006/relationships/image" Target="../media/image124.svg"/><Relationship Id="rId4" Type="http://schemas.openxmlformats.org/officeDocument/2006/relationships/image" Target="../media/image123.png"/></Relationships>
</file>

<file path=ppt/slides/_rels/slide68.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hyperlink" Target="mailto:stephanie@thinklite.com" TargetMode="External"/><Relationship Id="rId1" Type="http://schemas.openxmlformats.org/officeDocument/2006/relationships/slideLayout" Target="../slideLayouts/slideLayout11.xml"/></Relationships>
</file>

<file path=ppt/slides/_rels/slide69.xml.rels><?xml version="1.0" encoding="UTF-8" standalone="yes"?>
<Relationships xmlns="http://schemas.openxmlformats.org/package/2006/relationships"><Relationship Id="rId3" Type="http://schemas.openxmlformats.org/officeDocument/2006/relationships/image" Target="../media/image129.tiff"/><Relationship Id="rId2" Type="http://schemas.openxmlformats.org/officeDocument/2006/relationships/image" Target="../media/image128.tiff"/><Relationship Id="rId1" Type="http://schemas.openxmlformats.org/officeDocument/2006/relationships/slideLayout" Target="../slideLayouts/slideLayout15.xml"/><Relationship Id="rId4" Type="http://schemas.openxmlformats.org/officeDocument/2006/relationships/image" Target="../media/image1.emf"/></Relationships>
</file>

<file path=ppt/slides/_rels/slide70.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notesSlide" Target="../notesSlides/notesSlide31.xml"/><Relationship Id="rId1" Type="http://schemas.openxmlformats.org/officeDocument/2006/relationships/slideLayout" Target="../slideLayouts/slideLayout84.xml"/><Relationship Id="rId5" Type="http://schemas.openxmlformats.org/officeDocument/2006/relationships/image" Target="../media/image1.emf"/><Relationship Id="rId4" Type="http://schemas.microsoft.com/office/2007/relationships/hdphoto" Target="../media/hdphoto14.wdp"/></Relationships>
</file>

<file path=ppt/slides/_rels/slide71.xml.rels><?xml version="1.0" encoding="UTF-8" standalone="yes"?>
<Relationships xmlns="http://schemas.openxmlformats.org/package/2006/relationships"><Relationship Id="rId3" Type="http://schemas.openxmlformats.org/officeDocument/2006/relationships/image" Target="../media/image131.jpg"/><Relationship Id="rId2" Type="http://schemas.openxmlformats.org/officeDocument/2006/relationships/notesSlide" Target="../notesSlides/notesSlide32.xml"/><Relationship Id="rId1" Type="http://schemas.openxmlformats.org/officeDocument/2006/relationships/slideLayout" Target="../slideLayouts/slideLayout96.xml"/><Relationship Id="rId4" Type="http://schemas.openxmlformats.org/officeDocument/2006/relationships/image" Target="../media/image1.emf"/></Relationships>
</file>

<file path=ppt/slides/_rels/slide72.xml.rels><?xml version="1.0" encoding="UTF-8" standalone="yes"?>
<Relationships xmlns="http://schemas.openxmlformats.org/package/2006/relationships"><Relationship Id="rId3" Type="http://schemas.openxmlformats.org/officeDocument/2006/relationships/image" Target="../media/image132.jpg"/><Relationship Id="rId2" Type="http://schemas.openxmlformats.org/officeDocument/2006/relationships/notesSlide" Target="../notesSlides/notesSlide33.xml"/><Relationship Id="rId1" Type="http://schemas.openxmlformats.org/officeDocument/2006/relationships/slideLayout" Target="../slideLayouts/slideLayout96.xml"/><Relationship Id="rId4" Type="http://schemas.openxmlformats.org/officeDocument/2006/relationships/image" Target="../media/image1.emf"/></Relationships>
</file>

<file path=ppt/slides/_rels/slide73.xml.rels><?xml version="1.0" encoding="UTF-8" standalone="yes"?>
<Relationships xmlns="http://schemas.openxmlformats.org/package/2006/relationships"><Relationship Id="rId3" Type="http://schemas.openxmlformats.org/officeDocument/2006/relationships/image" Target="../media/image133.jpg"/><Relationship Id="rId2" Type="http://schemas.openxmlformats.org/officeDocument/2006/relationships/notesSlide" Target="../notesSlides/notesSlide34.xml"/><Relationship Id="rId1" Type="http://schemas.openxmlformats.org/officeDocument/2006/relationships/slideLayout" Target="../slideLayouts/slideLayout96.xml"/><Relationship Id="rId4" Type="http://schemas.openxmlformats.org/officeDocument/2006/relationships/image" Target="../media/image1.emf"/></Relationships>
</file>

<file path=ppt/slides/_rels/slide74.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35.xml"/><Relationship Id="rId1" Type="http://schemas.openxmlformats.org/officeDocument/2006/relationships/slideLayout" Target="../slideLayouts/slideLayout96.xml"/></Relationships>
</file>

<file path=ppt/slides/_rels/slide75.xml.rels><?xml version="1.0" encoding="UTF-8" standalone="yes"?>
<Relationships xmlns="http://schemas.openxmlformats.org/package/2006/relationships"><Relationship Id="rId3" Type="http://schemas.openxmlformats.org/officeDocument/2006/relationships/image" Target="../media/image134.jpg"/><Relationship Id="rId2" Type="http://schemas.openxmlformats.org/officeDocument/2006/relationships/notesSlide" Target="../notesSlides/notesSlide36.xml"/><Relationship Id="rId1" Type="http://schemas.openxmlformats.org/officeDocument/2006/relationships/slideLayout" Target="../slideLayouts/slideLayout96.xml"/><Relationship Id="rId4" Type="http://schemas.openxmlformats.org/officeDocument/2006/relationships/image" Target="../media/image1.emf"/></Relationships>
</file>

<file path=ppt/slides/_rels/slide76.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37.xml"/><Relationship Id="rId1" Type="http://schemas.openxmlformats.org/officeDocument/2006/relationships/slideLayout" Target="../slideLayouts/slideLayout97.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96.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6.xml.rels><?xml version="1.0" encoding="UTF-8" standalone="yes"?>
<Relationships xmlns="http://schemas.openxmlformats.org/package/2006/relationships"><Relationship Id="rId2" Type="http://schemas.openxmlformats.org/officeDocument/2006/relationships/hyperlink" Target="https://doi.org/10.1289/EHP14341/SUPPL_FILE/EHP14341.S001.ACCO.PDF" TargetMode="External"/><Relationship Id="rId1" Type="http://schemas.openxmlformats.org/officeDocument/2006/relationships/slideLayout" Target="../slideLayouts/slideLayout12.xml"/></Relationships>
</file>

<file path=ppt/slides/_rels/slide87.xml.rels><?xml version="1.0" encoding="UTF-8" standalone="yes"?>
<Relationships xmlns="http://schemas.openxmlformats.org/package/2006/relationships"><Relationship Id="rId2" Type="http://schemas.openxmlformats.org/officeDocument/2006/relationships/hyperlink" Target="https://doi.org/10.1038/SJ.JEA.7500165" TargetMode="External"/><Relationship Id="rId1" Type="http://schemas.openxmlformats.org/officeDocument/2006/relationships/slideLayout" Target="../slideLayouts/slideLayout1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0.xml.rels><?xml version="1.0" encoding="UTF-8" standalone="yes"?>
<Relationships xmlns="http://schemas.openxmlformats.org/package/2006/relationships"><Relationship Id="rId3" Type="http://schemas.openxmlformats.org/officeDocument/2006/relationships/hyperlink" Target="https://doi.org/10.1155/2020/8045646" TargetMode="External"/><Relationship Id="rId2" Type="http://schemas.openxmlformats.org/officeDocument/2006/relationships/hyperlink" Target="https://doi.org/10.1016/J.BUILDENV.2021.108438" TargetMode="External"/><Relationship Id="rId1" Type="http://schemas.openxmlformats.org/officeDocument/2006/relationships/slideLayout" Target="../slideLayouts/slideLayout12.xml"/><Relationship Id="rId5" Type="http://schemas.openxmlformats.org/officeDocument/2006/relationships/hyperlink" Target="https://doi.org/10.1016/j.jhin.2024.01.023" TargetMode="External"/><Relationship Id="rId4" Type="http://schemas.openxmlformats.org/officeDocument/2006/relationships/hyperlink" Target="https://www.journalofhospitalinfection.com/article/S0195-6701(24)00072-0/fulltext" TargetMode="External"/></Relationships>
</file>

<file path=ppt/slides/_rels/slide91.xml.rels><?xml version="1.0" encoding="UTF-8" standalone="yes"?>
<Relationships xmlns="http://schemas.openxmlformats.org/package/2006/relationships"><Relationship Id="rId3" Type="http://schemas.openxmlformats.org/officeDocument/2006/relationships/hyperlink" Target="https://10.1016/j.jaci.2015.12.1301" TargetMode="External"/><Relationship Id="rId2" Type="http://schemas.openxmlformats.org/officeDocument/2006/relationships/hyperlink" Target="https://doi.org/10.1186/S40168-015-0144-Z" TargetMode="External"/><Relationship Id="rId1" Type="http://schemas.openxmlformats.org/officeDocument/2006/relationships/slideLayout" Target="../slideLayouts/slideLayout12.xml"/><Relationship Id="rId4" Type="http://schemas.openxmlformats.org/officeDocument/2006/relationships/hyperlink" Target="https://doi.org/10.1016/j.ijheh.2023.114313" TargetMode="Externa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93.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0.xml"/></Relationships>
</file>

<file path=ppt/slides/_rels/slide94.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0.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48210AF-0625-3FF4-90A7-6E32382F3036}"/>
              </a:ext>
            </a:extLst>
          </p:cNvPr>
          <p:cNvSpPr/>
          <p:nvPr/>
        </p:nvSpPr>
        <p:spPr>
          <a:xfrm>
            <a:off x="0" y="-1"/>
            <a:ext cx="12192000" cy="98263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Background pattern&#10;&#10;Description automatically generated">
            <a:extLst>
              <a:ext uri="{FF2B5EF4-FFF2-40B4-BE49-F238E27FC236}">
                <a16:creationId xmlns:a16="http://schemas.microsoft.com/office/drawing/2014/main" id="{2CADDE66-792B-42D6-A0E5-27BECD2EB7FF}"/>
              </a:ext>
            </a:extLst>
          </p:cNvPr>
          <p:cNvPicPr>
            <a:picLocks noChangeAspect="1"/>
          </p:cNvPicPr>
          <p:nvPr/>
        </p:nvPicPr>
        <p:blipFill>
          <a:blip r:embed="rId3" cstate="hqprint">
            <a:alphaModFix amt="95000"/>
            <a:extLst>
              <a:ext uri="{BEBA8EAE-BF5A-486C-A8C5-ECC9F3942E4B}">
                <a14:imgProps xmlns:a14="http://schemas.microsoft.com/office/drawing/2010/main">
                  <a14:imgLayer r:embed="rId4">
                    <a14:imgEffect>
                      <a14:brightnessContrast bright="-20000" contrast="11000"/>
                    </a14:imgEffect>
                  </a14:imgLayer>
                </a14:imgProps>
              </a:ext>
              <a:ext uri="{28A0092B-C50C-407E-A947-70E740481C1C}">
                <a14:useLocalDpi xmlns:a14="http://schemas.microsoft.com/office/drawing/2010/main"/>
              </a:ext>
            </a:extLst>
          </a:blip>
          <a:stretch>
            <a:fillRect/>
          </a:stretch>
        </p:blipFill>
        <p:spPr>
          <a:xfrm flipH="1">
            <a:off x="0" y="-6403"/>
            <a:ext cx="12192000" cy="6859640"/>
          </a:xfrm>
          <a:prstGeom prst="rect">
            <a:avLst/>
          </a:prstGeom>
        </p:spPr>
      </p:pic>
      <p:sp>
        <p:nvSpPr>
          <p:cNvPr id="5" name="Title 4">
            <a:extLst>
              <a:ext uri="{FF2B5EF4-FFF2-40B4-BE49-F238E27FC236}">
                <a16:creationId xmlns:a16="http://schemas.microsoft.com/office/drawing/2014/main" id="{C1B0804F-2B46-7C37-95F5-88ED6FEA0587}"/>
              </a:ext>
            </a:extLst>
          </p:cNvPr>
          <p:cNvSpPr txBox="1">
            <a:spLocks/>
          </p:cNvSpPr>
          <p:nvPr/>
        </p:nvSpPr>
        <p:spPr>
          <a:xfrm>
            <a:off x="597229" y="956674"/>
            <a:ext cx="5918185" cy="2466743"/>
          </a:xfrm>
          <a:prstGeom prst="rect">
            <a:avLst/>
          </a:prstGeom>
          <a:solidFill>
            <a:schemeClr val="bg1">
              <a:lumMod val="95000"/>
            </a:schemeClr>
          </a:solidFill>
          <a:ln>
            <a:noFill/>
          </a:ln>
        </p:spPr>
        <p:txBody>
          <a:bodyPr vert="horz" lIns="91440" tIns="45720" rIns="91440" bIns="45720" rtlCol="0" anchor="t">
            <a:noAutofit/>
          </a:bodyPr>
          <a:lstStyle>
            <a:lvl1pPr algn="l" defTabSz="457200" rtl="0" eaLnBrk="1" latinLnBrk="0" hangingPunct="1">
              <a:spcBef>
                <a:spcPct val="0"/>
              </a:spcBef>
              <a:buNone/>
              <a:defRPr sz="3600" kern="1200">
                <a:solidFill>
                  <a:srgbClr val="E72429"/>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fontAlgn="base"/>
            <a:endParaRPr lang="en-US" sz="1000" b="1" dirty="0">
              <a:solidFill>
                <a:srgbClr val="C00000"/>
              </a:solidFill>
            </a:endParaRPr>
          </a:p>
          <a:p>
            <a:pPr algn="ctr" fontAlgn="base"/>
            <a:r>
              <a:rPr lang="en-US" sz="3400" b="1" dirty="0">
                <a:solidFill>
                  <a:srgbClr val="C00000"/>
                </a:solidFill>
              </a:rPr>
              <a:t>The Impact of IAQ on </a:t>
            </a:r>
          </a:p>
          <a:p>
            <a:pPr algn="ctr" fontAlgn="base"/>
            <a:r>
              <a:rPr lang="en-US" sz="3400" b="1" dirty="0">
                <a:solidFill>
                  <a:srgbClr val="C00000"/>
                </a:solidFill>
              </a:rPr>
              <a:t>Health and Productivity</a:t>
            </a:r>
          </a:p>
          <a:p>
            <a:pPr algn="ctr" fontAlgn="base"/>
            <a:r>
              <a:rPr lang="en-US" sz="1800" b="1" dirty="0"/>
              <a:t> </a:t>
            </a:r>
          </a:p>
          <a:p>
            <a:pPr algn="ctr"/>
            <a:r>
              <a:rPr lang="en-US" sz="2400" dirty="0">
                <a:solidFill>
                  <a:srgbClr val="C00000"/>
                </a:solidFill>
              </a:rPr>
              <a:t>Stephanie Taylor, MD, M Arch</a:t>
            </a:r>
          </a:p>
          <a:p>
            <a:pPr algn="ctr"/>
            <a:r>
              <a:rPr lang="en-US" sz="2400" dirty="0">
                <a:solidFill>
                  <a:srgbClr val="C00000"/>
                </a:solidFill>
              </a:rPr>
              <a:t>May 14, 2026</a:t>
            </a:r>
          </a:p>
          <a:p>
            <a:pPr algn="ctr"/>
            <a:endParaRPr lang="en-US" sz="2400" dirty="0"/>
          </a:p>
          <a:p>
            <a:pPr algn="ctr"/>
            <a:endParaRPr lang="en-US" sz="2400" dirty="0"/>
          </a:p>
          <a:p>
            <a:pPr algn="ctr"/>
            <a:br>
              <a:rPr lang="en-US" sz="2800" b="1" dirty="0"/>
            </a:br>
            <a:br>
              <a:rPr lang="en-US" sz="2800" b="1" dirty="0"/>
            </a:br>
            <a:br>
              <a:rPr lang="en-US" sz="2800" b="1" dirty="0"/>
            </a:br>
            <a:br>
              <a:rPr lang="en-US" sz="2800" b="1" dirty="0"/>
            </a:br>
            <a:endParaRPr lang="en-US" sz="2800" dirty="0"/>
          </a:p>
        </p:txBody>
      </p:sp>
      <p:sp>
        <p:nvSpPr>
          <p:cNvPr id="6" name="Title 1">
            <a:extLst>
              <a:ext uri="{FF2B5EF4-FFF2-40B4-BE49-F238E27FC236}">
                <a16:creationId xmlns:a16="http://schemas.microsoft.com/office/drawing/2014/main" id="{401E0E02-EC32-F61B-D1D9-2394BC1E7477}"/>
              </a:ext>
            </a:extLst>
          </p:cNvPr>
          <p:cNvSpPr txBox="1">
            <a:spLocks/>
          </p:cNvSpPr>
          <p:nvPr/>
        </p:nvSpPr>
        <p:spPr>
          <a:xfrm>
            <a:off x="1444436" y="2629077"/>
            <a:ext cx="7766936" cy="1646302"/>
          </a:xfrm>
          <a:prstGeom prst="rect">
            <a:avLst/>
          </a:prstGeom>
        </p:spPr>
        <p:txBody>
          <a:bodyPr vert="horz" lIns="91440" tIns="45720" rIns="91440" bIns="45720" rtlCol="0" anchor="b">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US" dirty="0"/>
          </a:p>
        </p:txBody>
      </p:sp>
      <p:sp>
        <p:nvSpPr>
          <p:cNvPr id="10" name="Heart 9">
            <a:extLst>
              <a:ext uri="{FF2B5EF4-FFF2-40B4-BE49-F238E27FC236}">
                <a16:creationId xmlns:a16="http://schemas.microsoft.com/office/drawing/2014/main" id="{8C2DC55A-B9B9-C66F-BAD7-B4EC55AF225A}"/>
              </a:ext>
            </a:extLst>
          </p:cNvPr>
          <p:cNvSpPr/>
          <p:nvPr/>
        </p:nvSpPr>
        <p:spPr>
          <a:xfrm>
            <a:off x="10058579" y="3916906"/>
            <a:ext cx="818687" cy="832163"/>
          </a:xfrm>
          <a:prstGeom prst="heart">
            <a:avLst/>
          </a:prstGeom>
          <a:solidFill>
            <a:srgbClr val="FD01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A3C332AF-0955-F6BE-FF9E-4B9A333272B7}"/>
              </a:ext>
            </a:extLst>
          </p:cNvPr>
          <p:cNvPicPr>
            <a:picLocks noChangeAspect="1"/>
          </p:cNvPicPr>
          <p:nvPr/>
        </p:nvPicPr>
        <p:blipFill>
          <a:blip r:embed="rId5" cstate="email">
            <a:lum/>
            <a:extLst>
              <a:ext uri="{28A0092B-C50C-407E-A947-70E740481C1C}">
                <a14:useLocalDpi xmlns:a14="http://schemas.microsoft.com/office/drawing/2010/main"/>
              </a:ext>
            </a:extLst>
          </a:blip>
          <a:stretch>
            <a:fillRect/>
          </a:stretch>
        </p:blipFill>
        <p:spPr>
          <a:xfrm>
            <a:off x="7051942" y="190949"/>
            <a:ext cx="5055613" cy="6606661"/>
          </a:xfrm>
          <a:prstGeom prst="rect">
            <a:avLst/>
          </a:prstGeom>
        </p:spPr>
      </p:pic>
      <p:pic>
        <p:nvPicPr>
          <p:cNvPr id="11" name="Picture 10">
            <a:extLst>
              <a:ext uri="{FF2B5EF4-FFF2-40B4-BE49-F238E27FC236}">
                <a16:creationId xmlns:a16="http://schemas.microsoft.com/office/drawing/2014/main" id="{155A4E5F-DED5-658F-7FA0-91A27AA410BE}"/>
              </a:ext>
            </a:extLst>
          </p:cNvPr>
          <p:cNvPicPr>
            <a:picLocks noChangeAspect="1"/>
          </p:cNvPicPr>
          <p:nvPr/>
        </p:nvPicPr>
        <p:blipFill>
          <a:blip r:embed="rId6" cstate="screen">
            <a:biLevel thresh="50000"/>
            <a:alphaModFix amt="58000"/>
            <a:extLst>
              <a:ext uri="{BEBA8EAE-BF5A-486C-A8C5-ECC9F3942E4B}">
                <a14:imgProps xmlns:a14="http://schemas.microsoft.com/office/drawing/2010/main">
                  <a14:imgLayer r:embed="rId7">
                    <a14:imgEffect>
                      <a14:backgroundRemoval t="6074" b="90590" l="9840" r="89914">
                        <a14:foregroundMark x1="65560" y1="10009" x2="58180" y2="4962"/>
                        <a14:foregroundMark x1="58180" y1="4962" x2="48462" y2="5133"/>
                        <a14:foregroundMark x1="48462" y1="5133" x2="58795" y2="6074"/>
                        <a14:foregroundMark x1="58795" y1="6074" x2="63346" y2="9324"/>
                        <a14:foregroundMark x1="33702" y1="11976" x2="35178" y2="11634"/>
                        <a14:foregroundMark x1="48954" y1="7784" x2="50185" y2="6245"/>
                        <a14:foregroundMark x1="42681" y1="7271" x2="43911" y2="7784"/>
                        <a14:foregroundMark x1="87823" y1="81608" x2="85363" y2="88195"/>
                        <a14:foregroundMark x1="85363" y1="88195" x2="75031" y2="91788"/>
                        <a14:foregroundMark x1="75031" y1="91788" x2="64699" y2="90590"/>
                        <a14:foregroundMark x1="64699" y1="90590" x2="57319" y2="85971"/>
                        <a14:foregroundMark x1="25953" y1="51668" x2="23985" y2="44996"/>
                        <a14:foregroundMark x1="23985" y1="44996" x2="14145" y2="44654"/>
                        <a14:foregroundMark x1="14145" y1="44654" x2="11808" y2="46279"/>
                        <a14:foregroundMark x1="26445" y1="51326" x2="23862" y2="44825"/>
                        <a14:foregroundMark x1="23862" y1="44825" x2="14022" y2="44226"/>
                        <a14:foregroundMark x1="14022" y1="44226" x2="12300" y2="45423"/>
                      </a14:backgroundRemoval>
                    </a14:imgEffect>
                    <a14:imgEffect>
                      <a14:colorTemperature colorTemp="7967"/>
                    </a14:imgEffect>
                    <a14:imgEffect>
                      <a14:saturation sat="0"/>
                    </a14:imgEffect>
                  </a14:imgLayer>
                </a14:imgProps>
              </a:ext>
              <a:ext uri="{28A0092B-C50C-407E-A947-70E740481C1C}">
                <a14:useLocalDpi xmlns:a14="http://schemas.microsoft.com/office/drawing/2010/main"/>
              </a:ext>
            </a:extLst>
          </a:blip>
          <a:stretch>
            <a:fillRect/>
          </a:stretch>
        </p:blipFill>
        <p:spPr>
          <a:xfrm flipH="1">
            <a:off x="6993208" y="2341941"/>
            <a:ext cx="4098470" cy="4064184"/>
          </a:xfrm>
          <a:prstGeom prst="rect">
            <a:avLst/>
          </a:prstGeom>
        </p:spPr>
      </p:pic>
      <p:pic>
        <p:nvPicPr>
          <p:cNvPr id="13" name="Picture 12">
            <a:extLst>
              <a:ext uri="{FF2B5EF4-FFF2-40B4-BE49-F238E27FC236}">
                <a16:creationId xmlns:a16="http://schemas.microsoft.com/office/drawing/2014/main" id="{58037A64-6FED-8B75-D27E-EDABE5D26A84}"/>
              </a:ext>
            </a:extLst>
          </p:cNvPr>
          <p:cNvPicPr>
            <a:picLocks noChangeAspect="1"/>
          </p:cNvPicPr>
          <p:nvPr/>
        </p:nvPicPr>
        <p:blipFill>
          <a:blip r:embed="rId8"/>
          <a:stretch>
            <a:fillRect/>
          </a:stretch>
        </p:blipFill>
        <p:spPr>
          <a:xfrm>
            <a:off x="1321" y="6029533"/>
            <a:ext cx="2326244" cy="819069"/>
          </a:xfrm>
          <a:prstGeom prst="rect">
            <a:avLst/>
          </a:prstGeom>
        </p:spPr>
      </p:pic>
    </p:spTree>
    <p:extLst>
      <p:ext uri="{BB962C8B-B14F-4D97-AF65-F5344CB8AC3E}">
        <p14:creationId xmlns:p14="http://schemas.microsoft.com/office/powerpoint/2010/main" val="25302024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10ADAF-423A-FAF9-850C-A888CD2731D7}"/>
            </a:ext>
          </a:extLst>
        </p:cNvPr>
        <p:cNvGrpSpPr/>
        <p:nvPr/>
      </p:nvGrpSpPr>
      <p:grpSpPr>
        <a:xfrm>
          <a:off x="0" y="0"/>
          <a:ext cx="0" cy="0"/>
          <a:chOff x="0" y="0"/>
          <a:chExt cx="0" cy="0"/>
        </a:xfrm>
      </p:grpSpPr>
      <p:pic>
        <p:nvPicPr>
          <p:cNvPr id="7" name="Picture 6" descr="A picture containing text, sign&#10;&#10;Description automatically generated">
            <a:extLst>
              <a:ext uri="{FF2B5EF4-FFF2-40B4-BE49-F238E27FC236}">
                <a16:creationId xmlns:a16="http://schemas.microsoft.com/office/drawing/2014/main" id="{146C5DA0-1A74-2097-DCAA-A3FD23F94EB4}"/>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131992" y="3576850"/>
            <a:ext cx="1335669" cy="921612"/>
          </a:xfrm>
          <a:prstGeom prst="rect">
            <a:avLst/>
          </a:prstGeom>
        </p:spPr>
      </p:pic>
      <p:pic>
        <p:nvPicPr>
          <p:cNvPr id="8" name="Picture 7" descr="A black and white logo&#10;&#10;Description automatically generated">
            <a:extLst>
              <a:ext uri="{FF2B5EF4-FFF2-40B4-BE49-F238E27FC236}">
                <a16:creationId xmlns:a16="http://schemas.microsoft.com/office/drawing/2014/main" id="{CB3769C3-8AD5-FBC4-F6D4-204556AD02E8}"/>
              </a:ext>
            </a:extLst>
          </p:cNvPr>
          <p:cNvPicPr>
            <a:picLocks noChangeAspect="1"/>
          </p:cNvPicPr>
          <p:nvPr/>
        </p:nvPicPr>
        <p:blipFill rotWithShape="1">
          <a:blip r:embed="rId4" cstate="hqprint">
            <a:extLst>
              <a:ext uri="{28A0092B-C50C-407E-A947-70E740481C1C}">
                <a14:useLocalDpi xmlns:a14="http://schemas.microsoft.com/office/drawing/2010/main"/>
              </a:ext>
            </a:extLst>
          </a:blip>
          <a:srcRect l="12844" t="10514" r="56833" b="11774"/>
          <a:stretch/>
        </p:blipFill>
        <p:spPr>
          <a:xfrm>
            <a:off x="1207219" y="4547886"/>
            <a:ext cx="1405626" cy="1374234"/>
          </a:xfrm>
          <a:prstGeom prst="rect">
            <a:avLst/>
          </a:prstGeom>
        </p:spPr>
      </p:pic>
      <p:pic>
        <p:nvPicPr>
          <p:cNvPr id="9" name="Picture 8">
            <a:extLst>
              <a:ext uri="{FF2B5EF4-FFF2-40B4-BE49-F238E27FC236}">
                <a16:creationId xmlns:a16="http://schemas.microsoft.com/office/drawing/2014/main" id="{22BB85A6-9958-41AB-868F-97C8FFFA39BA}"/>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798308" y="2555503"/>
            <a:ext cx="2003039" cy="592246"/>
          </a:xfrm>
          <a:prstGeom prst="rect">
            <a:avLst/>
          </a:prstGeom>
        </p:spPr>
      </p:pic>
      <p:pic>
        <p:nvPicPr>
          <p:cNvPr id="10" name="Picture 9" descr="A black text on a black background&#10;&#10;AI-generated content may be incorrect.">
            <a:extLst>
              <a:ext uri="{FF2B5EF4-FFF2-40B4-BE49-F238E27FC236}">
                <a16:creationId xmlns:a16="http://schemas.microsoft.com/office/drawing/2014/main" id="{8EA45762-3118-EDF4-5F52-4B0DDD2FC676}"/>
              </a:ext>
            </a:extLst>
          </p:cNvPr>
          <p:cNvPicPr>
            <a:picLocks noChangeAspect="1"/>
          </p:cNvPicPr>
          <p:nvPr/>
        </p:nvPicPr>
        <p:blipFill>
          <a:blip r:embed="rId6"/>
          <a:stretch>
            <a:fillRect/>
          </a:stretch>
        </p:blipFill>
        <p:spPr>
          <a:xfrm>
            <a:off x="677334" y="1707477"/>
            <a:ext cx="2465396" cy="418925"/>
          </a:xfrm>
          <a:prstGeom prst="rect">
            <a:avLst/>
          </a:prstGeom>
        </p:spPr>
      </p:pic>
      <p:pic>
        <p:nvPicPr>
          <p:cNvPr id="11" name="Picture 10" descr="A person holding a dog&#10;&#10;Description automatically generated">
            <a:extLst>
              <a:ext uri="{FF2B5EF4-FFF2-40B4-BE49-F238E27FC236}">
                <a16:creationId xmlns:a16="http://schemas.microsoft.com/office/drawing/2014/main" id="{84841978-ED28-A691-0590-48D0B54AF6B9}"/>
              </a:ext>
            </a:extLst>
          </p:cNvPr>
          <p:cNvPicPr>
            <a:picLocks noChangeAspect="1"/>
          </p:cNvPicPr>
          <p:nvPr/>
        </p:nvPicPr>
        <p:blipFill>
          <a:blip r:embed="rId7"/>
          <a:stretch>
            <a:fillRect/>
          </a:stretch>
        </p:blipFill>
        <p:spPr>
          <a:xfrm>
            <a:off x="8378775" y="1123676"/>
            <a:ext cx="3371049" cy="4213811"/>
          </a:xfrm>
          <a:prstGeom prst="rect">
            <a:avLst/>
          </a:prstGeom>
        </p:spPr>
      </p:pic>
      <p:sp>
        <p:nvSpPr>
          <p:cNvPr id="12" name="TextBox 11">
            <a:extLst>
              <a:ext uri="{FF2B5EF4-FFF2-40B4-BE49-F238E27FC236}">
                <a16:creationId xmlns:a16="http://schemas.microsoft.com/office/drawing/2014/main" id="{4F7D9CAF-B133-3E18-263B-C7FEF7E6D039}"/>
              </a:ext>
            </a:extLst>
          </p:cNvPr>
          <p:cNvSpPr txBox="1"/>
          <p:nvPr/>
        </p:nvSpPr>
        <p:spPr>
          <a:xfrm>
            <a:off x="3242188" y="2490153"/>
            <a:ext cx="6102626" cy="808426"/>
          </a:xfrm>
          <a:prstGeom prst="rect">
            <a:avLst/>
          </a:prstGeom>
          <a:noFill/>
        </p:spPr>
        <p:txBody>
          <a:bodyPr wrap="square">
            <a:spAutoFit/>
          </a:bodyPr>
          <a:lstStyle/>
          <a:p>
            <a:pPr marL="0" marR="0" lvl="0" indent="0" algn="l" defTabSz="704087" rtl="0" eaLnBrk="1" fontAlgn="auto" latinLnBrk="0" hangingPunct="1">
              <a:lnSpc>
                <a:spcPct val="90000"/>
              </a:lnSpc>
              <a:spcBef>
                <a:spcPts val="400"/>
              </a:spcBef>
              <a:spcAft>
                <a:spcPts val="0"/>
              </a:spcAft>
              <a:buClrTx/>
              <a:buSzTx/>
              <a:buFontTx/>
              <a:buNone/>
              <a:tabLst/>
              <a:defRPr/>
            </a:pPr>
            <a:r>
              <a:rPr kumimoji="0" lang="en-US" sz="2400" i="0" u="none" strike="noStrike" kern="1200" cap="none" spc="0" normalizeH="0" baseline="0" noProof="0" dirty="0">
                <a:ln>
                  <a:noFill/>
                </a:ln>
                <a:solidFill>
                  <a:prstClr val="black"/>
                </a:solidFill>
                <a:effectLst/>
                <a:uLnTx/>
                <a:uFillTx/>
                <a:ea typeface="+mn-ea"/>
                <a:cs typeface="Arial"/>
                <a:sym typeface="Arial"/>
              </a:rPr>
              <a:t>Massachusetts General Hospital</a:t>
            </a:r>
          </a:p>
          <a:p>
            <a:pPr marL="0" marR="0" lvl="0" indent="0" algn="l" defTabSz="704087" rtl="0" eaLnBrk="1" fontAlgn="auto" latinLnBrk="0" hangingPunct="1">
              <a:lnSpc>
                <a:spcPct val="90000"/>
              </a:lnSpc>
              <a:spcBef>
                <a:spcPts val="400"/>
              </a:spcBef>
              <a:spcAft>
                <a:spcPts val="0"/>
              </a:spcAft>
              <a:buClrTx/>
              <a:buSzTx/>
              <a:buFontTx/>
              <a:buNone/>
              <a:tabLst/>
              <a:defRPr/>
            </a:pPr>
            <a:r>
              <a:rPr kumimoji="0" lang="en-US" sz="2400" i="0" u="none" strike="noStrike" kern="1200" cap="none" spc="0" normalizeH="0" baseline="0" noProof="0" dirty="0">
                <a:ln>
                  <a:noFill/>
                </a:ln>
                <a:solidFill>
                  <a:prstClr val="black"/>
                </a:solidFill>
                <a:effectLst/>
                <a:uLnTx/>
                <a:uFillTx/>
                <a:ea typeface="+mn-ea"/>
                <a:cs typeface="Arial"/>
                <a:sym typeface="Arial"/>
              </a:rPr>
              <a:t>Harvard Medical School</a:t>
            </a:r>
          </a:p>
        </p:txBody>
      </p:sp>
      <p:sp>
        <p:nvSpPr>
          <p:cNvPr id="13" name="TextBox 12">
            <a:extLst>
              <a:ext uri="{FF2B5EF4-FFF2-40B4-BE49-F238E27FC236}">
                <a16:creationId xmlns:a16="http://schemas.microsoft.com/office/drawing/2014/main" id="{1D392783-A01D-CFC8-DC5D-5E14B1B1E3C2}"/>
              </a:ext>
            </a:extLst>
          </p:cNvPr>
          <p:cNvSpPr txBox="1"/>
          <p:nvPr/>
        </p:nvSpPr>
        <p:spPr>
          <a:xfrm>
            <a:off x="3242188" y="3634334"/>
            <a:ext cx="6102626" cy="808426"/>
          </a:xfrm>
          <a:prstGeom prst="rect">
            <a:avLst/>
          </a:prstGeom>
          <a:noFill/>
        </p:spPr>
        <p:txBody>
          <a:bodyPr wrap="square">
            <a:spAutoFit/>
          </a:bodyPr>
          <a:lstStyle/>
          <a:p>
            <a:pPr marL="0" marR="0" lvl="0" indent="0" algn="l" defTabSz="704087" rtl="0" eaLnBrk="1" fontAlgn="auto" latinLnBrk="0" hangingPunct="1">
              <a:lnSpc>
                <a:spcPct val="90000"/>
              </a:lnSpc>
              <a:spcBef>
                <a:spcPts val="400"/>
              </a:spcBef>
              <a:spcAft>
                <a:spcPts val="0"/>
              </a:spcAft>
              <a:buClrTx/>
              <a:buSzTx/>
              <a:buFontTx/>
              <a:buNone/>
              <a:tabLst/>
              <a:defRPr/>
            </a:pPr>
            <a:r>
              <a:rPr kumimoji="0" lang="en-US" sz="2400" i="0" u="none" strike="noStrike" kern="1200" cap="none" spc="0" normalizeH="0" baseline="0" noProof="0" dirty="0">
                <a:ln>
                  <a:noFill/>
                </a:ln>
                <a:solidFill>
                  <a:prstClr val="black"/>
                </a:solidFill>
                <a:effectLst/>
                <a:uLnTx/>
                <a:uFillTx/>
                <a:ea typeface="+mn-ea"/>
                <a:cs typeface="Arial"/>
                <a:sym typeface="Arial"/>
              </a:rPr>
              <a:t>ASHRAE Distinguished Lecturer </a:t>
            </a:r>
          </a:p>
          <a:p>
            <a:pPr marL="0" marR="0" lvl="0" indent="0" algn="l" defTabSz="704087" rtl="0" eaLnBrk="1" fontAlgn="auto" latinLnBrk="0" hangingPunct="1">
              <a:lnSpc>
                <a:spcPct val="90000"/>
              </a:lnSpc>
              <a:spcBef>
                <a:spcPts val="400"/>
              </a:spcBef>
              <a:spcAft>
                <a:spcPts val="0"/>
              </a:spcAft>
              <a:buClrTx/>
              <a:buSzTx/>
              <a:buFontTx/>
              <a:buNone/>
              <a:tabLst/>
              <a:defRPr/>
            </a:pPr>
            <a:r>
              <a:rPr kumimoji="0" lang="en-US" sz="2400" i="0" u="none" strike="noStrike" kern="1200" cap="none" spc="0" normalizeH="0" baseline="0" noProof="0" dirty="0">
                <a:ln>
                  <a:noFill/>
                </a:ln>
                <a:solidFill>
                  <a:prstClr val="black"/>
                </a:solidFill>
                <a:effectLst/>
                <a:uLnTx/>
                <a:uFillTx/>
                <a:ea typeface="+mn-ea"/>
                <a:cs typeface="Arial"/>
                <a:sym typeface="Arial"/>
              </a:rPr>
              <a:t>Member of: GP45C, SGP10, TC 9.6</a:t>
            </a:r>
          </a:p>
        </p:txBody>
      </p:sp>
      <p:sp>
        <p:nvSpPr>
          <p:cNvPr id="14" name="TextBox 13">
            <a:extLst>
              <a:ext uri="{FF2B5EF4-FFF2-40B4-BE49-F238E27FC236}">
                <a16:creationId xmlns:a16="http://schemas.microsoft.com/office/drawing/2014/main" id="{16BCB965-F8E3-1B74-7DC6-A19D821CD596}"/>
              </a:ext>
            </a:extLst>
          </p:cNvPr>
          <p:cNvSpPr txBox="1"/>
          <p:nvPr/>
        </p:nvSpPr>
        <p:spPr>
          <a:xfrm>
            <a:off x="3242188" y="1707477"/>
            <a:ext cx="6102626"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400"/>
              </a:spcBef>
              <a:spcAft>
                <a:spcPts val="0"/>
              </a:spcAft>
              <a:buClrTx/>
              <a:buSzTx/>
              <a:buFontTx/>
              <a:buNone/>
              <a:tabLst/>
              <a:defRPr/>
            </a:pPr>
            <a:r>
              <a:rPr kumimoji="0" lang="en-US" sz="2400" i="0" u="none" strike="noStrike" kern="1200" cap="none" spc="0" normalizeH="0" baseline="0" noProof="0" dirty="0" err="1">
                <a:ln>
                  <a:noFill/>
                </a:ln>
                <a:solidFill>
                  <a:prstClr val="black"/>
                </a:solidFill>
                <a:effectLst/>
                <a:uLnTx/>
                <a:uFillTx/>
                <a:ea typeface="+mn-ea"/>
                <a:cs typeface="+mn-cs"/>
              </a:rPr>
              <a:t>ThinkLite</a:t>
            </a:r>
            <a:r>
              <a:rPr kumimoji="0" lang="en-US" sz="2400" i="0" u="none" strike="noStrike" kern="1200" cap="none" spc="0" normalizeH="0" baseline="0" noProof="0" dirty="0">
                <a:ln>
                  <a:noFill/>
                </a:ln>
                <a:solidFill>
                  <a:prstClr val="black"/>
                </a:solidFill>
                <a:effectLst/>
                <a:uLnTx/>
                <a:uFillTx/>
                <a:ea typeface="+mn-ea"/>
                <a:cs typeface="+mn-cs"/>
              </a:rPr>
              <a:t> Air, Medical Advisor</a:t>
            </a:r>
          </a:p>
        </p:txBody>
      </p:sp>
      <p:sp>
        <p:nvSpPr>
          <p:cNvPr id="15" name="TextBox 14">
            <a:extLst>
              <a:ext uri="{FF2B5EF4-FFF2-40B4-BE49-F238E27FC236}">
                <a16:creationId xmlns:a16="http://schemas.microsoft.com/office/drawing/2014/main" id="{47E4BAED-E14C-80B3-0A1F-D3EF75E8BB64}"/>
              </a:ext>
            </a:extLst>
          </p:cNvPr>
          <p:cNvSpPr txBox="1"/>
          <p:nvPr/>
        </p:nvSpPr>
        <p:spPr>
          <a:xfrm>
            <a:off x="3242188" y="4778515"/>
            <a:ext cx="6102626" cy="808426"/>
          </a:xfrm>
          <a:prstGeom prst="rect">
            <a:avLst/>
          </a:prstGeom>
          <a:noFill/>
        </p:spPr>
        <p:txBody>
          <a:bodyPr wrap="square">
            <a:spAutoFit/>
          </a:bodyPr>
          <a:lstStyle/>
          <a:p>
            <a:pPr marL="0" marR="0" lvl="0" indent="0" algn="l" defTabSz="704087" rtl="0" eaLnBrk="1" fontAlgn="auto" latinLnBrk="0" hangingPunct="1">
              <a:lnSpc>
                <a:spcPct val="90000"/>
              </a:lnSpc>
              <a:spcBef>
                <a:spcPts val="400"/>
              </a:spcBef>
              <a:spcAft>
                <a:spcPts val="0"/>
              </a:spcAft>
              <a:buClrTx/>
              <a:buSzTx/>
              <a:buFontTx/>
              <a:buNone/>
              <a:tabLst/>
              <a:defRPr/>
            </a:pPr>
            <a:r>
              <a:rPr kumimoji="0" lang="en-US" sz="2400" i="0" u="none" strike="noStrike" kern="1200" cap="none" spc="0" normalizeH="0" baseline="0" noProof="0" dirty="0">
                <a:ln>
                  <a:noFill/>
                </a:ln>
                <a:effectLst/>
                <a:uLnTx/>
                <a:uFillTx/>
                <a:ea typeface="+mn-ea"/>
                <a:cs typeface="Arial"/>
                <a:sym typeface="Arial"/>
              </a:rPr>
              <a:t>US Green Building Council </a:t>
            </a:r>
          </a:p>
          <a:p>
            <a:pPr marL="0" marR="0" lvl="0" indent="0" algn="l" defTabSz="704087" rtl="0" eaLnBrk="1" fontAlgn="auto" latinLnBrk="0" hangingPunct="1">
              <a:lnSpc>
                <a:spcPct val="90000"/>
              </a:lnSpc>
              <a:spcBef>
                <a:spcPts val="400"/>
              </a:spcBef>
              <a:spcAft>
                <a:spcPts val="0"/>
              </a:spcAft>
              <a:buClrTx/>
              <a:buSzTx/>
              <a:buFontTx/>
              <a:buNone/>
              <a:tabLst/>
              <a:defRPr/>
            </a:pPr>
            <a:r>
              <a:rPr kumimoji="0" lang="en-US" sz="2400" i="0" u="none" strike="noStrike" kern="1200" cap="none" spc="0" normalizeH="0" baseline="0" noProof="0" dirty="0">
                <a:ln>
                  <a:noFill/>
                </a:ln>
                <a:effectLst/>
                <a:uLnTx/>
                <a:uFillTx/>
                <a:ea typeface="+mn-ea"/>
                <a:cs typeface="Arial"/>
                <a:sym typeface="Arial"/>
              </a:rPr>
              <a:t>Technical Advisory Group</a:t>
            </a:r>
          </a:p>
        </p:txBody>
      </p:sp>
      <p:sp>
        <p:nvSpPr>
          <p:cNvPr id="17" name="Title 3">
            <a:extLst>
              <a:ext uri="{FF2B5EF4-FFF2-40B4-BE49-F238E27FC236}">
                <a16:creationId xmlns:a16="http://schemas.microsoft.com/office/drawing/2014/main" id="{34BA5AC8-2C89-9004-5B65-5E53D7A38FB6}"/>
              </a:ext>
            </a:extLst>
          </p:cNvPr>
          <p:cNvSpPr>
            <a:spLocks noGrp="1"/>
          </p:cNvSpPr>
          <p:nvPr>
            <p:ph type="title"/>
          </p:nvPr>
        </p:nvSpPr>
        <p:spPr>
          <a:xfrm>
            <a:off x="677334" y="108500"/>
            <a:ext cx="10943166" cy="660400"/>
          </a:xfrm>
        </p:spPr>
        <p:txBody>
          <a:bodyPr vert="horz" lIns="91440" tIns="45720" rIns="91440" bIns="45720" rtlCol="0" anchor="t">
            <a:noAutofit/>
          </a:bodyPr>
          <a:lstStyle/>
          <a:p>
            <a:r>
              <a:rPr lang="en-US" dirty="0">
                <a:latin typeface="Franklin Gothic Book" panose="020B0503020102020204" pitchFamily="34" charset="0"/>
                <a:sym typeface="Arial"/>
              </a:rPr>
              <a:t>Hi, I am honored to be here tonight!</a:t>
            </a:r>
            <a:endParaRPr lang="en-US" dirty="0">
              <a:latin typeface="Franklin Gothic Book" panose="020B0503020102020204" pitchFamily="34" charset="0"/>
            </a:endParaRPr>
          </a:p>
        </p:txBody>
      </p:sp>
      <p:sp>
        <p:nvSpPr>
          <p:cNvPr id="2" name="TextBox 1">
            <a:extLst>
              <a:ext uri="{FF2B5EF4-FFF2-40B4-BE49-F238E27FC236}">
                <a16:creationId xmlns:a16="http://schemas.microsoft.com/office/drawing/2014/main" id="{FDA8F772-10E9-607D-7BF1-CF435249ACFC}"/>
              </a:ext>
            </a:extLst>
          </p:cNvPr>
          <p:cNvSpPr txBox="1"/>
          <p:nvPr/>
        </p:nvSpPr>
        <p:spPr>
          <a:xfrm>
            <a:off x="8171527" y="5386453"/>
            <a:ext cx="3785544" cy="1138773"/>
          </a:xfrm>
          <a:prstGeom prst="rect">
            <a:avLst/>
          </a:prstGeom>
          <a:noFill/>
        </p:spPr>
        <p:txBody>
          <a:bodyPr wrap="square" rtlCol="0">
            <a:spAutoFit/>
          </a:bodyPr>
          <a:lstStyle/>
          <a:p>
            <a:pPr algn="ctr"/>
            <a:r>
              <a:rPr lang="en-US" sz="2000" b="1" dirty="0"/>
              <a:t>Luigi 2009-2024</a:t>
            </a:r>
          </a:p>
          <a:p>
            <a:pPr algn="ctr"/>
            <a:endParaRPr lang="en-US" sz="800" dirty="0"/>
          </a:p>
          <a:p>
            <a:pPr algn="ctr"/>
            <a:r>
              <a:rPr lang="en-US" sz="2000" dirty="0"/>
              <a:t> My forever-buddy and inspiration</a:t>
            </a:r>
          </a:p>
        </p:txBody>
      </p:sp>
      <p:sp>
        <p:nvSpPr>
          <p:cNvPr id="3" name="Heart 2">
            <a:extLst>
              <a:ext uri="{FF2B5EF4-FFF2-40B4-BE49-F238E27FC236}">
                <a16:creationId xmlns:a16="http://schemas.microsoft.com/office/drawing/2014/main" id="{72C686FF-D0B6-9078-9087-BE9D9C59EB3D}"/>
              </a:ext>
            </a:extLst>
          </p:cNvPr>
          <p:cNvSpPr/>
          <p:nvPr/>
        </p:nvSpPr>
        <p:spPr>
          <a:xfrm>
            <a:off x="11187273" y="5413865"/>
            <a:ext cx="548696" cy="456395"/>
          </a:xfrm>
          <a:prstGeom prst="heart">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387774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FAB7F4-8CA3-2A83-84C9-E2739B7D8F5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42B81DD-618F-42DE-A207-021F4F9DB4D8}"/>
              </a:ext>
            </a:extLst>
          </p:cNvPr>
          <p:cNvSpPr>
            <a:spLocks noGrp="1"/>
          </p:cNvSpPr>
          <p:nvPr>
            <p:ph type="title"/>
          </p:nvPr>
        </p:nvSpPr>
        <p:spPr>
          <a:xfrm>
            <a:off x="576973" y="84753"/>
            <a:ext cx="9168124" cy="660400"/>
          </a:xfrm>
        </p:spPr>
        <p:txBody>
          <a:bodyPr vert="horz" lIns="91440" tIns="45720" rIns="91440" bIns="45720" rtlCol="0" anchor="t">
            <a:normAutofit/>
          </a:bodyPr>
          <a:lstStyle/>
          <a:p>
            <a:r>
              <a:rPr lang="en-US" dirty="0">
                <a:latin typeface="Franklin Gothic Book" panose="020B0503020102020204" pitchFamily="34" charset="0"/>
                <a:cs typeface="Arial" panose="020B0604020202020204" pitchFamily="34" charset="0"/>
              </a:rPr>
              <a:t>Thanks to my colleagues:</a:t>
            </a:r>
            <a:endParaRPr lang="en-US" dirty="0">
              <a:latin typeface="Franklin Gothic Book" panose="020B0503020102020204" pitchFamily="34" charset="0"/>
            </a:endParaRPr>
          </a:p>
        </p:txBody>
      </p:sp>
      <p:sp>
        <p:nvSpPr>
          <p:cNvPr id="2" name="Content Placeholder 7">
            <a:extLst>
              <a:ext uri="{FF2B5EF4-FFF2-40B4-BE49-F238E27FC236}">
                <a16:creationId xmlns:a16="http://schemas.microsoft.com/office/drawing/2014/main" id="{C7103295-92E5-0216-D9AF-21056ECDBFC1}"/>
              </a:ext>
            </a:extLst>
          </p:cNvPr>
          <p:cNvSpPr>
            <a:spLocks noGrp="1"/>
          </p:cNvSpPr>
          <p:nvPr>
            <p:ph idx="1"/>
          </p:nvPr>
        </p:nvSpPr>
        <p:spPr>
          <a:xfrm>
            <a:off x="838080" y="1174393"/>
            <a:ext cx="10816525" cy="5683607"/>
          </a:xfrm>
        </p:spPr>
        <p:txBody>
          <a:bodyPr wrap="square">
            <a:spAutoFit/>
          </a:bodyPr>
          <a:lstStyle/>
          <a:p>
            <a:pPr>
              <a:buClr>
                <a:srgbClr val="028352"/>
              </a:buClr>
            </a:pPr>
            <a:r>
              <a:rPr lang="en-US" sz="2600" b="1" dirty="0">
                <a:cs typeface="Arial" panose="020B0604020202020204" pitchFamily="34" charset="0"/>
              </a:rPr>
              <a:t>M. Colin Tasi</a:t>
            </a:r>
            <a:r>
              <a:rPr lang="en-US" sz="2600" dirty="0">
                <a:cs typeface="Arial" panose="020B0604020202020204" pitchFamily="34" charset="0"/>
              </a:rPr>
              <a:t>, MD, MBA:  Massachusetts General Hospital, Brigham &amp; Women’s Hospital</a:t>
            </a:r>
          </a:p>
          <a:p>
            <a:pPr>
              <a:buClr>
                <a:srgbClr val="028352"/>
              </a:buClr>
            </a:pPr>
            <a:r>
              <a:rPr lang="en-US" sz="2600" b="1" dirty="0">
                <a:cs typeface="Arial" panose="020B0604020202020204" pitchFamily="34" charset="0"/>
              </a:rPr>
              <a:t>Traci Hanegan</a:t>
            </a:r>
            <a:r>
              <a:rPr lang="en-US" sz="2600" dirty="0">
                <a:cs typeface="Arial" panose="020B0604020202020204" pitchFamily="34" charset="0"/>
              </a:rPr>
              <a:t>, PE: Coffman Engineers, Spokane, WA</a:t>
            </a:r>
          </a:p>
          <a:p>
            <a:pPr>
              <a:buClr>
                <a:srgbClr val="028352"/>
              </a:buClr>
            </a:pPr>
            <a:endParaRPr lang="en-US" sz="400" dirty="0">
              <a:cs typeface="Arial" panose="020B0604020202020204" pitchFamily="34" charset="0"/>
            </a:endParaRPr>
          </a:p>
          <a:p>
            <a:pPr>
              <a:buClr>
                <a:srgbClr val="028352"/>
              </a:buClr>
            </a:pPr>
            <a:r>
              <a:rPr lang="en-US" sz="2600" b="1" dirty="0">
                <a:cs typeface="Arial" panose="020B0604020202020204" pitchFamily="34" charset="0"/>
              </a:rPr>
              <a:t>Stan Finkelstein</a:t>
            </a:r>
            <a:r>
              <a:rPr lang="en-US" sz="2600" dirty="0">
                <a:cs typeface="Arial" panose="020B0604020202020204" pitchFamily="34" charset="0"/>
              </a:rPr>
              <a:t>, MD: Harvard Medical School, Massachusetts Institute of Technology</a:t>
            </a:r>
          </a:p>
          <a:p>
            <a:pPr>
              <a:buClr>
                <a:srgbClr val="028352"/>
              </a:buClr>
            </a:pPr>
            <a:endParaRPr lang="en-US" sz="400" dirty="0">
              <a:cs typeface="Arial" panose="020B0604020202020204" pitchFamily="34" charset="0"/>
            </a:endParaRPr>
          </a:p>
          <a:p>
            <a:pPr>
              <a:buClr>
                <a:srgbClr val="028352"/>
              </a:buClr>
            </a:pPr>
            <a:r>
              <a:rPr lang="en-US" sz="2600" b="1" dirty="0">
                <a:cs typeface="Arial" panose="020B0604020202020204" pitchFamily="34" charset="0"/>
              </a:rPr>
              <a:t>Lisa Robinson</a:t>
            </a:r>
            <a:r>
              <a:rPr lang="en-US" sz="2600" dirty="0">
                <a:cs typeface="Arial" panose="020B0604020202020204" pitchFamily="34" charset="0"/>
              </a:rPr>
              <a:t>, MPH: Harvard T.C. Chan School of Public Health</a:t>
            </a:r>
          </a:p>
          <a:p>
            <a:pPr>
              <a:buClr>
                <a:srgbClr val="028352"/>
              </a:buClr>
            </a:pPr>
            <a:endParaRPr lang="en-US" sz="400" dirty="0">
              <a:cs typeface="Arial" panose="020B0604020202020204" pitchFamily="34" charset="0"/>
            </a:endParaRPr>
          </a:p>
          <a:p>
            <a:pPr>
              <a:buClr>
                <a:srgbClr val="028352"/>
              </a:buClr>
            </a:pPr>
            <a:r>
              <a:rPr lang="en-US" sz="2600" b="1" dirty="0">
                <a:cs typeface="Arial" panose="020B0604020202020204" pitchFamily="34" charset="0"/>
              </a:rPr>
              <a:t>John Levy</a:t>
            </a:r>
            <a:r>
              <a:rPr lang="en-US" sz="2600" dirty="0">
                <a:cs typeface="Arial" panose="020B0604020202020204" pitchFamily="34" charset="0"/>
              </a:rPr>
              <a:t>, PhD: Boston University School of Public Health</a:t>
            </a:r>
          </a:p>
          <a:p>
            <a:pPr>
              <a:buClr>
                <a:srgbClr val="028352"/>
              </a:buClr>
            </a:pPr>
            <a:endParaRPr lang="en-US" sz="400" dirty="0">
              <a:cs typeface="Arial" panose="020B0604020202020204" pitchFamily="34" charset="0"/>
            </a:endParaRPr>
          </a:p>
          <a:p>
            <a:pPr>
              <a:buClr>
                <a:srgbClr val="028352"/>
              </a:buClr>
            </a:pPr>
            <a:r>
              <a:rPr lang="en-US" sz="2600" b="1" dirty="0">
                <a:cs typeface="Arial" panose="020B0604020202020204" pitchFamily="34" charset="0"/>
              </a:rPr>
              <a:t>Dinesh Wadhwani </a:t>
            </a:r>
            <a:r>
              <a:rPr lang="en-US" sz="2600" dirty="0">
                <a:cs typeface="Arial" panose="020B0604020202020204" pitchFamily="34" charset="0"/>
              </a:rPr>
              <a:t>CEO, </a:t>
            </a:r>
            <a:r>
              <a:rPr lang="en-US" sz="2600" b="1" dirty="0">
                <a:cs typeface="Arial" panose="020B0604020202020204" pitchFamily="34" charset="0"/>
              </a:rPr>
              <a:t>Brady Shwartz, Sarmad Barrak, Barry Fleischer, Craig Behenna: </a:t>
            </a:r>
            <a:r>
              <a:rPr lang="en-US" sz="2600" dirty="0" err="1">
                <a:cs typeface="Arial" panose="020B0604020202020204" pitchFamily="34" charset="0"/>
              </a:rPr>
              <a:t>ThinkLite</a:t>
            </a:r>
            <a:r>
              <a:rPr lang="en-US" sz="2600" dirty="0">
                <a:cs typeface="Arial" panose="020B0604020202020204" pitchFamily="34" charset="0"/>
              </a:rPr>
              <a:t> Air, Natick, MA</a:t>
            </a:r>
          </a:p>
          <a:p>
            <a:pPr>
              <a:buClr>
                <a:srgbClr val="028352"/>
              </a:buClr>
            </a:pPr>
            <a:endParaRPr lang="en-US" sz="2800" dirty="0">
              <a:cs typeface="Arial" panose="020B0604020202020204" pitchFamily="34" charset="0"/>
            </a:endParaRPr>
          </a:p>
        </p:txBody>
      </p:sp>
    </p:spTree>
    <p:extLst>
      <p:ext uri="{BB962C8B-B14F-4D97-AF65-F5344CB8AC3E}">
        <p14:creationId xmlns:p14="http://schemas.microsoft.com/office/powerpoint/2010/main" val="17867056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221D16-1766-DDED-DDDF-B37FB617011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B20C120-369A-9D48-7313-199E07DB530F}"/>
              </a:ext>
            </a:extLst>
          </p:cNvPr>
          <p:cNvSpPr>
            <a:spLocks noGrp="1"/>
          </p:cNvSpPr>
          <p:nvPr>
            <p:ph type="title" idx="4294967295"/>
          </p:nvPr>
        </p:nvSpPr>
        <p:spPr>
          <a:xfrm>
            <a:off x="552143" y="115814"/>
            <a:ext cx="7965461" cy="994164"/>
          </a:xfrm>
        </p:spPr>
        <p:txBody>
          <a:bodyPr/>
          <a:lstStyle/>
          <a:p>
            <a:pPr marL="12700"/>
            <a:r>
              <a:rPr lang="en-US" dirty="0">
                <a:solidFill>
                  <a:schemeClr val="bg1"/>
                </a:solidFill>
                <a:latin typeface="Franklin Gothic Book" panose="020B0503020102020204" pitchFamily="34" charset="0"/>
              </a:rPr>
              <a:t>Learning objectives</a:t>
            </a:r>
          </a:p>
        </p:txBody>
      </p:sp>
      <p:sp>
        <p:nvSpPr>
          <p:cNvPr id="3" name="Content Placeholder 2">
            <a:extLst>
              <a:ext uri="{FF2B5EF4-FFF2-40B4-BE49-F238E27FC236}">
                <a16:creationId xmlns:a16="http://schemas.microsoft.com/office/drawing/2014/main" id="{CA966F65-E2E7-BAE0-42FB-CD729091EFCF}"/>
              </a:ext>
            </a:extLst>
          </p:cNvPr>
          <p:cNvSpPr>
            <a:spLocks noGrp="1"/>
          </p:cNvSpPr>
          <p:nvPr>
            <p:ph sz="half" idx="4294967295"/>
          </p:nvPr>
        </p:nvSpPr>
        <p:spPr>
          <a:xfrm>
            <a:off x="808166" y="1666296"/>
            <a:ext cx="10809509" cy="3192898"/>
          </a:xfrm>
        </p:spPr>
        <p:txBody>
          <a:bodyPr>
            <a:noAutofit/>
          </a:bodyPr>
          <a:lstStyle/>
          <a:p>
            <a:pPr marL="514350" indent="-514350">
              <a:spcBef>
                <a:spcPts val="0"/>
              </a:spcBef>
              <a:buClr>
                <a:schemeClr val="accent2"/>
              </a:buClr>
              <a:buSzPct val="100000"/>
              <a:buFont typeface="+mj-lt"/>
              <a:buAutoNum type="arabicPeriod"/>
            </a:pPr>
            <a:r>
              <a:rPr lang="en-US" sz="2400" b="0" dirty="0">
                <a:solidFill>
                  <a:schemeClr val="tx1"/>
                </a:solidFill>
              </a:rPr>
              <a:t>Understand how IAQ impacts our health and </a:t>
            </a:r>
            <a:r>
              <a:rPr lang="en-US" sz="2400" dirty="0">
                <a:solidFill>
                  <a:schemeClr val="tx1"/>
                </a:solidFill>
              </a:rPr>
              <a:t>thinking</a:t>
            </a:r>
            <a:r>
              <a:rPr lang="en-US" sz="2400" b="0" dirty="0">
                <a:solidFill>
                  <a:schemeClr val="tx1"/>
                </a:solidFill>
              </a:rPr>
              <a:t>:</a:t>
            </a:r>
          </a:p>
          <a:p>
            <a:pPr marL="514350" indent="-514350">
              <a:spcBef>
                <a:spcPts val="0"/>
              </a:spcBef>
              <a:buClr>
                <a:schemeClr val="accent2"/>
              </a:buClr>
              <a:buSzPct val="100000"/>
              <a:buFont typeface="+mj-lt"/>
              <a:buAutoNum type="arabicPeriod"/>
            </a:pPr>
            <a:endParaRPr lang="en-US" sz="800" b="0" dirty="0">
              <a:solidFill>
                <a:schemeClr val="tx1"/>
              </a:solidFill>
            </a:endParaRPr>
          </a:p>
          <a:p>
            <a:pPr marL="974725" indent="-333375">
              <a:spcBef>
                <a:spcPts val="0"/>
              </a:spcBef>
              <a:buClr>
                <a:schemeClr val="accent2"/>
              </a:buClr>
              <a:buSzPct val="100000"/>
              <a:buFont typeface="Arial" panose="020B0604020202020204" pitchFamily="34" charset="0"/>
              <a:buChar char="•"/>
            </a:pPr>
            <a:r>
              <a:rPr lang="en-US" sz="2400" dirty="0">
                <a:solidFill>
                  <a:schemeClr val="tx1"/>
                </a:solidFill>
              </a:rPr>
              <a:t>Our microbiome</a:t>
            </a:r>
          </a:p>
          <a:p>
            <a:pPr marL="974725" indent="-333375">
              <a:spcBef>
                <a:spcPts val="0"/>
              </a:spcBef>
              <a:buClr>
                <a:schemeClr val="accent2"/>
              </a:buClr>
              <a:buSzPct val="100000"/>
              <a:buFont typeface="Arial" panose="020B0604020202020204" pitchFamily="34" charset="0"/>
              <a:buChar char="•"/>
            </a:pPr>
            <a:r>
              <a:rPr lang="en-US" sz="2400" dirty="0">
                <a:solidFill>
                  <a:schemeClr val="tx1"/>
                </a:solidFill>
              </a:rPr>
              <a:t>Immune system</a:t>
            </a:r>
          </a:p>
          <a:p>
            <a:pPr marL="974725" indent="-333375">
              <a:spcBef>
                <a:spcPts val="0"/>
              </a:spcBef>
              <a:buClr>
                <a:schemeClr val="accent2"/>
              </a:buClr>
              <a:buSzPct val="100000"/>
              <a:buFont typeface="Arial" panose="020B0604020202020204" pitchFamily="34" charset="0"/>
              <a:buChar char="•"/>
            </a:pPr>
            <a:r>
              <a:rPr lang="en-US" sz="2400" dirty="0">
                <a:solidFill>
                  <a:schemeClr val="tx1"/>
                </a:solidFill>
              </a:rPr>
              <a:t>All tissues </a:t>
            </a:r>
            <a:endParaRPr lang="en-US" sz="2400" b="0" dirty="0">
              <a:solidFill>
                <a:schemeClr val="tx1"/>
              </a:solidFill>
            </a:endParaRPr>
          </a:p>
          <a:p>
            <a:pPr marL="514350" indent="-514350">
              <a:spcBef>
                <a:spcPts val="600"/>
              </a:spcBef>
              <a:spcAft>
                <a:spcPts val="600"/>
              </a:spcAft>
              <a:buClr>
                <a:schemeClr val="accent2"/>
              </a:buClr>
              <a:buSzPct val="100000"/>
              <a:buFont typeface="+mj-lt"/>
              <a:buAutoNum type="arabicPeriod" startAt="2"/>
            </a:pPr>
            <a:r>
              <a:rPr lang="en-US" sz="2400" dirty="0">
                <a:solidFill>
                  <a:schemeClr val="tx1"/>
                </a:solidFill>
              </a:rPr>
              <a:t>Translate air monitoring data into a medically-verified IAQ Health Index</a:t>
            </a:r>
            <a:endParaRPr lang="en-US" sz="800" dirty="0">
              <a:solidFill>
                <a:schemeClr val="tx1"/>
              </a:solidFill>
            </a:endParaRPr>
          </a:p>
          <a:p>
            <a:pPr marL="514350" indent="-514350">
              <a:spcBef>
                <a:spcPts val="600"/>
              </a:spcBef>
              <a:spcAft>
                <a:spcPts val="600"/>
              </a:spcAft>
              <a:buClr>
                <a:schemeClr val="accent2"/>
              </a:buClr>
              <a:buSzPct val="100000"/>
              <a:buFont typeface="+mj-lt"/>
              <a:buAutoNum type="arabicPeriod" startAt="2"/>
            </a:pPr>
            <a:r>
              <a:rPr lang="en-US" sz="2400" dirty="0">
                <a:solidFill>
                  <a:schemeClr val="tx1"/>
                </a:solidFill>
              </a:rPr>
              <a:t>Support efficient ventilation strategies based on indoor and outdoor AQ</a:t>
            </a:r>
          </a:p>
          <a:p>
            <a:pPr marL="514350" indent="-514350">
              <a:spcBef>
                <a:spcPts val="600"/>
              </a:spcBef>
              <a:spcAft>
                <a:spcPts val="600"/>
              </a:spcAft>
              <a:buClr>
                <a:schemeClr val="accent2"/>
              </a:buClr>
              <a:buSzPct val="100000"/>
              <a:buFont typeface="+mj-lt"/>
              <a:buAutoNum type="arabicPeriod" startAt="2"/>
            </a:pPr>
            <a:r>
              <a:rPr lang="en-US" sz="2400" dirty="0">
                <a:solidFill>
                  <a:schemeClr val="tx1"/>
                </a:solidFill>
              </a:rPr>
              <a:t>Develop Return-On-Investment reports on IAQ improvements that support healthy and productive occupants</a:t>
            </a:r>
          </a:p>
          <a:p>
            <a:pPr marL="0" indent="0">
              <a:lnSpc>
                <a:spcPct val="110000"/>
              </a:lnSpc>
              <a:spcBef>
                <a:spcPts val="600"/>
              </a:spcBef>
              <a:spcAft>
                <a:spcPts val="1200"/>
              </a:spcAft>
              <a:buClr>
                <a:schemeClr val="accent2"/>
              </a:buClr>
              <a:buSzPct val="100000"/>
              <a:buNone/>
            </a:pPr>
            <a:r>
              <a:rPr lang="en-US" sz="2400" dirty="0">
                <a:solidFill>
                  <a:schemeClr val="tx1"/>
                </a:solidFill>
              </a:rPr>
              <a:t> </a:t>
            </a:r>
          </a:p>
          <a:p>
            <a:pPr marL="514350" indent="-514350">
              <a:lnSpc>
                <a:spcPct val="110000"/>
              </a:lnSpc>
              <a:spcBef>
                <a:spcPts val="600"/>
              </a:spcBef>
              <a:spcAft>
                <a:spcPts val="1200"/>
              </a:spcAft>
              <a:buClr>
                <a:schemeClr val="accent2"/>
              </a:buClr>
              <a:buSzPct val="100000"/>
              <a:buFont typeface="+mj-lt"/>
              <a:buAutoNum type="arabicPeriod"/>
            </a:pPr>
            <a:endParaRPr lang="en-US" sz="2800" b="0" dirty="0">
              <a:solidFill>
                <a:schemeClr val="tx1"/>
              </a:solidFill>
            </a:endParaRPr>
          </a:p>
          <a:p>
            <a:pPr marL="514350" indent="-514350">
              <a:lnSpc>
                <a:spcPct val="110000"/>
              </a:lnSpc>
              <a:spcBef>
                <a:spcPts val="600"/>
              </a:spcBef>
              <a:spcAft>
                <a:spcPts val="1200"/>
              </a:spcAft>
              <a:buClr>
                <a:schemeClr val="accent2"/>
              </a:buClr>
              <a:buSzPct val="100000"/>
              <a:buFont typeface="+mj-lt"/>
              <a:buAutoNum type="arabicPeriod"/>
            </a:pPr>
            <a:endParaRPr lang="en-US" sz="2800" dirty="0">
              <a:solidFill>
                <a:schemeClr val="tx1"/>
              </a:solidFill>
            </a:endParaRPr>
          </a:p>
          <a:p>
            <a:pPr marL="0" indent="0">
              <a:spcBef>
                <a:spcPts val="600"/>
              </a:spcBef>
              <a:spcAft>
                <a:spcPts val="1200"/>
              </a:spcAft>
              <a:buClr>
                <a:schemeClr val="accent2"/>
              </a:buClr>
              <a:buSzPct val="100000"/>
              <a:buNone/>
            </a:pPr>
            <a:br>
              <a:rPr lang="en-US" sz="2400" dirty="0">
                <a:solidFill>
                  <a:schemeClr val="tx1"/>
                </a:solidFill>
              </a:rPr>
            </a:br>
            <a:endParaRPr lang="en-US" sz="2400" dirty="0">
              <a:solidFill>
                <a:schemeClr val="tx1"/>
              </a:solidFill>
            </a:endParaRPr>
          </a:p>
          <a:p>
            <a:pPr>
              <a:spcBef>
                <a:spcPts val="600"/>
              </a:spcBef>
              <a:spcAft>
                <a:spcPts val="1200"/>
              </a:spcAft>
              <a:buClr>
                <a:schemeClr val="accent2"/>
              </a:buClr>
              <a:buSzPct val="100000"/>
            </a:pPr>
            <a:endParaRPr lang="en-US" dirty="0">
              <a:solidFill>
                <a:schemeClr val="tx1"/>
              </a:solidFill>
            </a:endParaRPr>
          </a:p>
        </p:txBody>
      </p:sp>
    </p:spTree>
    <p:extLst>
      <p:ext uri="{BB962C8B-B14F-4D97-AF65-F5344CB8AC3E}">
        <p14:creationId xmlns:p14="http://schemas.microsoft.com/office/powerpoint/2010/main" val="29276345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BCBB82-5B1B-0864-A202-516D611BB825}"/>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FD5E2A-3AFF-5AC4-8DB4-D00B28B88C82}"/>
              </a:ext>
            </a:extLst>
          </p:cNvPr>
          <p:cNvSpPr>
            <a:spLocks noGrp="1"/>
          </p:cNvSpPr>
          <p:nvPr>
            <p:ph sz="half" idx="4294967295"/>
          </p:nvPr>
        </p:nvSpPr>
        <p:spPr>
          <a:xfrm>
            <a:off x="676547" y="1366679"/>
            <a:ext cx="11145688" cy="3192898"/>
          </a:xfrm>
        </p:spPr>
        <p:txBody>
          <a:bodyPr>
            <a:noAutofit/>
          </a:bodyPr>
          <a:lstStyle/>
          <a:p>
            <a:pPr>
              <a:spcBef>
                <a:spcPts val="0"/>
              </a:spcBef>
              <a:buClr>
                <a:schemeClr val="accent2"/>
              </a:buClr>
              <a:buSzPct val="100000"/>
              <a:buFont typeface="Wingdings" pitchFamily="2" charset="2"/>
              <a:buChar char="q"/>
            </a:pPr>
            <a:r>
              <a:rPr lang="en-US" sz="2800" b="0" dirty="0">
                <a:solidFill>
                  <a:schemeClr val="tx1"/>
                </a:solidFill>
              </a:rPr>
              <a:t> </a:t>
            </a:r>
            <a:r>
              <a:rPr lang="en-US" sz="2600" b="0" dirty="0">
                <a:solidFill>
                  <a:schemeClr val="tx1"/>
                </a:solidFill>
              </a:rPr>
              <a:t>My background</a:t>
            </a:r>
          </a:p>
          <a:p>
            <a:pPr>
              <a:spcBef>
                <a:spcPts val="0"/>
              </a:spcBef>
              <a:buClr>
                <a:schemeClr val="accent2"/>
              </a:buClr>
              <a:buSzPct val="100000"/>
              <a:buFont typeface="Wingdings" pitchFamily="2" charset="2"/>
              <a:buChar char="q"/>
            </a:pPr>
            <a:endParaRPr lang="en-US" sz="1000" b="0" dirty="0">
              <a:solidFill>
                <a:schemeClr val="tx1"/>
              </a:solidFill>
            </a:endParaRPr>
          </a:p>
          <a:p>
            <a:pPr>
              <a:spcBef>
                <a:spcPts val="0"/>
              </a:spcBef>
              <a:buClr>
                <a:schemeClr val="accent2"/>
              </a:buClr>
              <a:buSzPct val="100000"/>
              <a:buFont typeface="Wingdings" pitchFamily="2" charset="2"/>
              <a:buChar char="q"/>
            </a:pPr>
            <a:r>
              <a:rPr lang="en-US" sz="2800" b="0" dirty="0">
                <a:solidFill>
                  <a:schemeClr val="tx1"/>
                </a:solidFill>
              </a:rPr>
              <a:t> </a:t>
            </a:r>
            <a:r>
              <a:rPr lang="en-US" sz="2600" b="0" dirty="0">
                <a:solidFill>
                  <a:schemeClr val="tx1"/>
                </a:solidFill>
              </a:rPr>
              <a:t>Understand 3 dimensions of IAQ’s impact on our health and thinking:</a:t>
            </a:r>
          </a:p>
          <a:p>
            <a:pPr>
              <a:spcBef>
                <a:spcPts val="0"/>
              </a:spcBef>
              <a:buClr>
                <a:schemeClr val="accent2"/>
              </a:buClr>
              <a:buSzPct val="100000"/>
              <a:buFont typeface="Wingdings" pitchFamily="2" charset="2"/>
              <a:buChar char="q"/>
            </a:pPr>
            <a:endParaRPr lang="en-US" sz="800" b="0" dirty="0">
              <a:solidFill>
                <a:schemeClr val="tx1"/>
              </a:solidFill>
            </a:endParaRPr>
          </a:p>
          <a:p>
            <a:pPr marL="984250">
              <a:spcBef>
                <a:spcPts val="0"/>
              </a:spcBef>
              <a:buClr>
                <a:schemeClr val="accent2"/>
              </a:buClr>
              <a:buSzPct val="100000"/>
              <a:buFont typeface="Arial" panose="020B0604020202020204" pitchFamily="34" charset="0"/>
              <a:buChar char="•"/>
            </a:pPr>
            <a:r>
              <a:rPr lang="en-US" sz="2400" dirty="0">
                <a:solidFill>
                  <a:schemeClr val="tx1"/>
                </a:solidFill>
              </a:rPr>
              <a:t>Our microbiome</a:t>
            </a:r>
          </a:p>
          <a:p>
            <a:pPr marL="984250">
              <a:spcBef>
                <a:spcPts val="0"/>
              </a:spcBef>
              <a:buClr>
                <a:schemeClr val="accent2"/>
              </a:buClr>
              <a:buSzPct val="100000"/>
              <a:buFont typeface="Arial" panose="020B0604020202020204" pitchFamily="34" charset="0"/>
              <a:buChar char="•"/>
            </a:pPr>
            <a:r>
              <a:rPr lang="en-US" sz="2400" dirty="0">
                <a:solidFill>
                  <a:schemeClr val="tx1"/>
                </a:solidFill>
              </a:rPr>
              <a:t>Immune system</a:t>
            </a:r>
          </a:p>
          <a:p>
            <a:pPr marL="984250">
              <a:spcBef>
                <a:spcPts val="0"/>
              </a:spcBef>
              <a:buClr>
                <a:schemeClr val="accent2"/>
              </a:buClr>
              <a:buSzPct val="100000"/>
              <a:buFont typeface="Arial" panose="020B0604020202020204" pitchFamily="34" charset="0"/>
              <a:buChar char="•"/>
            </a:pPr>
            <a:r>
              <a:rPr lang="en-US" sz="2400" dirty="0">
                <a:solidFill>
                  <a:schemeClr val="tx1"/>
                </a:solidFill>
              </a:rPr>
              <a:t>All tissues </a:t>
            </a:r>
            <a:endParaRPr lang="en-US" sz="2400" b="0" dirty="0">
              <a:solidFill>
                <a:schemeClr val="tx1"/>
              </a:solidFill>
            </a:endParaRPr>
          </a:p>
          <a:p>
            <a:pPr marL="0" indent="0">
              <a:spcBef>
                <a:spcPts val="0"/>
              </a:spcBef>
              <a:buClr>
                <a:schemeClr val="accent2"/>
              </a:buClr>
              <a:buSzPct val="100000"/>
              <a:buNone/>
            </a:pPr>
            <a:endParaRPr lang="en-US" sz="1000" dirty="0">
              <a:solidFill>
                <a:schemeClr val="tx1"/>
              </a:solidFill>
            </a:endParaRPr>
          </a:p>
          <a:p>
            <a:pPr>
              <a:spcBef>
                <a:spcPts val="0"/>
              </a:spcBef>
              <a:buClr>
                <a:schemeClr val="accent2"/>
              </a:buClr>
              <a:buSzPct val="100000"/>
              <a:buFont typeface="Wingdings" pitchFamily="2" charset="2"/>
              <a:buChar char="q"/>
            </a:pPr>
            <a:r>
              <a:rPr lang="en-US" sz="2800" dirty="0">
                <a:solidFill>
                  <a:schemeClr val="tx1"/>
                </a:solidFill>
              </a:rPr>
              <a:t> </a:t>
            </a:r>
            <a:r>
              <a:rPr lang="en-US" sz="2600" dirty="0">
                <a:solidFill>
                  <a:schemeClr val="tx1"/>
                </a:solidFill>
              </a:rPr>
              <a:t>Translate air monitoring data into a medically-based IAQ Health Index</a:t>
            </a:r>
          </a:p>
          <a:p>
            <a:pPr>
              <a:spcBef>
                <a:spcPts val="0"/>
              </a:spcBef>
              <a:buClr>
                <a:schemeClr val="accent2"/>
              </a:buClr>
              <a:buSzPct val="100000"/>
              <a:buFont typeface="Wingdings" pitchFamily="2" charset="2"/>
              <a:buChar char="q"/>
            </a:pPr>
            <a:endParaRPr lang="en-US" sz="1000" dirty="0">
              <a:solidFill>
                <a:schemeClr val="tx1"/>
              </a:solidFill>
            </a:endParaRPr>
          </a:p>
          <a:p>
            <a:pPr>
              <a:spcBef>
                <a:spcPts val="0"/>
              </a:spcBef>
              <a:buClr>
                <a:schemeClr val="accent2"/>
              </a:buClr>
              <a:buSzPct val="100000"/>
              <a:buFont typeface="Wingdings" pitchFamily="2" charset="2"/>
              <a:buChar char="q"/>
            </a:pPr>
            <a:r>
              <a:rPr lang="en-US" sz="2600" dirty="0">
                <a:solidFill>
                  <a:schemeClr val="tx1"/>
                </a:solidFill>
              </a:rPr>
              <a:t> Manage ventilation based on indoor and outdoor air quality</a:t>
            </a:r>
          </a:p>
          <a:p>
            <a:pPr>
              <a:spcBef>
                <a:spcPts val="0"/>
              </a:spcBef>
              <a:buClr>
                <a:schemeClr val="accent2"/>
              </a:buClr>
              <a:buSzPct val="100000"/>
              <a:buFont typeface="Wingdings" pitchFamily="2" charset="2"/>
              <a:buChar char="q"/>
            </a:pPr>
            <a:endParaRPr lang="en-US" sz="1000" dirty="0">
              <a:solidFill>
                <a:schemeClr val="tx1"/>
              </a:solidFill>
            </a:endParaRPr>
          </a:p>
          <a:p>
            <a:pPr>
              <a:spcBef>
                <a:spcPts val="600"/>
              </a:spcBef>
              <a:spcAft>
                <a:spcPts val="600"/>
              </a:spcAft>
              <a:buClr>
                <a:schemeClr val="accent2"/>
              </a:buClr>
              <a:buSzPct val="100000"/>
              <a:buFont typeface="Wingdings" pitchFamily="2" charset="2"/>
              <a:buChar char="q"/>
            </a:pPr>
            <a:r>
              <a:rPr lang="en-US" sz="2800" dirty="0">
                <a:solidFill>
                  <a:schemeClr val="tx1"/>
                </a:solidFill>
              </a:rPr>
              <a:t> </a:t>
            </a:r>
            <a:r>
              <a:rPr lang="en-US" sz="2600" dirty="0">
                <a:solidFill>
                  <a:schemeClr val="tx1"/>
                </a:solidFill>
              </a:rPr>
              <a:t>The Return-On-Investment of IAQ that supports healthy and productive occupants</a:t>
            </a:r>
          </a:p>
          <a:p>
            <a:pPr marL="0" indent="0">
              <a:lnSpc>
                <a:spcPct val="110000"/>
              </a:lnSpc>
              <a:spcBef>
                <a:spcPts val="600"/>
              </a:spcBef>
              <a:spcAft>
                <a:spcPts val="1200"/>
              </a:spcAft>
              <a:buClr>
                <a:schemeClr val="accent2"/>
              </a:buClr>
              <a:buSzPct val="100000"/>
              <a:buNone/>
            </a:pPr>
            <a:r>
              <a:rPr lang="en-US" sz="2400" dirty="0">
                <a:solidFill>
                  <a:schemeClr val="tx1"/>
                </a:solidFill>
              </a:rPr>
              <a:t> </a:t>
            </a:r>
          </a:p>
          <a:p>
            <a:pPr marL="514350" indent="-514350">
              <a:lnSpc>
                <a:spcPct val="110000"/>
              </a:lnSpc>
              <a:spcBef>
                <a:spcPts val="600"/>
              </a:spcBef>
              <a:spcAft>
                <a:spcPts val="1200"/>
              </a:spcAft>
              <a:buClr>
                <a:schemeClr val="accent2"/>
              </a:buClr>
              <a:buSzPct val="100000"/>
              <a:buFont typeface="+mj-lt"/>
              <a:buAutoNum type="arabicPeriod"/>
            </a:pPr>
            <a:endParaRPr lang="en-US" sz="2800" b="0" dirty="0">
              <a:solidFill>
                <a:schemeClr val="tx1"/>
              </a:solidFill>
            </a:endParaRPr>
          </a:p>
          <a:p>
            <a:pPr marL="514350" indent="-514350">
              <a:lnSpc>
                <a:spcPct val="110000"/>
              </a:lnSpc>
              <a:spcBef>
                <a:spcPts val="600"/>
              </a:spcBef>
              <a:spcAft>
                <a:spcPts val="1200"/>
              </a:spcAft>
              <a:buClr>
                <a:schemeClr val="accent2"/>
              </a:buClr>
              <a:buSzPct val="100000"/>
              <a:buFont typeface="+mj-lt"/>
              <a:buAutoNum type="arabicPeriod"/>
            </a:pPr>
            <a:endParaRPr lang="en-US" sz="2800" dirty="0">
              <a:solidFill>
                <a:schemeClr val="tx1"/>
              </a:solidFill>
            </a:endParaRPr>
          </a:p>
          <a:p>
            <a:pPr marL="0" indent="0">
              <a:spcBef>
                <a:spcPts val="600"/>
              </a:spcBef>
              <a:spcAft>
                <a:spcPts val="1200"/>
              </a:spcAft>
              <a:buClr>
                <a:schemeClr val="accent2"/>
              </a:buClr>
              <a:buSzPct val="100000"/>
              <a:buNone/>
            </a:pPr>
            <a:br>
              <a:rPr lang="en-US" sz="2400" dirty="0">
                <a:solidFill>
                  <a:schemeClr val="tx1"/>
                </a:solidFill>
              </a:rPr>
            </a:br>
            <a:endParaRPr lang="en-US" sz="2400" dirty="0">
              <a:solidFill>
                <a:schemeClr val="tx1"/>
              </a:solidFill>
            </a:endParaRPr>
          </a:p>
          <a:p>
            <a:pPr>
              <a:spcBef>
                <a:spcPts val="600"/>
              </a:spcBef>
              <a:spcAft>
                <a:spcPts val="1200"/>
              </a:spcAft>
              <a:buClr>
                <a:schemeClr val="accent2"/>
              </a:buClr>
              <a:buSzPct val="100000"/>
            </a:pPr>
            <a:endParaRPr lang="en-US" dirty="0">
              <a:solidFill>
                <a:schemeClr val="tx1"/>
              </a:solidFill>
            </a:endParaRPr>
          </a:p>
        </p:txBody>
      </p:sp>
      <p:sp>
        <p:nvSpPr>
          <p:cNvPr id="4" name="Title 1">
            <a:extLst>
              <a:ext uri="{FF2B5EF4-FFF2-40B4-BE49-F238E27FC236}">
                <a16:creationId xmlns:a16="http://schemas.microsoft.com/office/drawing/2014/main" id="{F99F5C3C-3E6C-C50E-6860-04C87AD01D63}"/>
              </a:ext>
            </a:extLst>
          </p:cNvPr>
          <p:cNvSpPr txBox="1">
            <a:spLocks/>
          </p:cNvSpPr>
          <p:nvPr/>
        </p:nvSpPr>
        <p:spPr>
          <a:xfrm>
            <a:off x="552143" y="115814"/>
            <a:ext cx="7965461" cy="994164"/>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rgbClr val="E72429"/>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12700"/>
            <a:r>
              <a:rPr lang="en-US" dirty="0">
                <a:solidFill>
                  <a:schemeClr val="bg1"/>
                </a:solidFill>
                <a:latin typeface="Franklin Gothic Book" panose="020B0503020102020204" pitchFamily="34" charset="0"/>
              </a:rPr>
              <a:t>Tonights’s presentation </a:t>
            </a:r>
          </a:p>
        </p:txBody>
      </p:sp>
    </p:spTree>
    <p:extLst>
      <p:ext uri="{BB962C8B-B14F-4D97-AF65-F5344CB8AC3E}">
        <p14:creationId xmlns:p14="http://schemas.microsoft.com/office/powerpoint/2010/main" val="6960211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58DFA5-B751-F901-9D9E-DECA45AC2CB9}"/>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4A74BC1-F44F-C472-533B-F7295ACB4C90}"/>
              </a:ext>
            </a:extLst>
          </p:cNvPr>
          <p:cNvSpPr>
            <a:spLocks noGrp="1"/>
          </p:cNvSpPr>
          <p:nvPr>
            <p:ph sz="half" idx="4294967295"/>
          </p:nvPr>
        </p:nvSpPr>
        <p:spPr>
          <a:xfrm>
            <a:off x="652797" y="1366678"/>
            <a:ext cx="11145688" cy="3192898"/>
          </a:xfrm>
        </p:spPr>
        <p:txBody>
          <a:bodyPr>
            <a:noAutofit/>
          </a:bodyPr>
          <a:lstStyle/>
          <a:p>
            <a:pPr>
              <a:spcBef>
                <a:spcPts val="0"/>
              </a:spcBef>
              <a:buClr>
                <a:schemeClr val="accent2"/>
              </a:buClr>
              <a:buSzPct val="108000"/>
              <a:buFont typeface="Wingdings" pitchFamily="2" charset="2"/>
              <a:buChar char="Ø"/>
            </a:pPr>
            <a:r>
              <a:rPr lang="en-US" sz="2800" b="0" dirty="0">
                <a:solidFill>
                  <a:schemeClr val="tx1"/>
                </a:solidFill>
              </a:rPr>
              <a:t> </a:t>
            </a:r>
            <a:r>
              <a:rPr lang="en-US" sz="2600" b="0" dirty="0">
                <a:solidFill>
                  <a:schemeClr val="tx1"/>
                </a:solidFill>
              </a:rPr>
              <a:t>My background</a:t>
            </a:r>
          </a:p>
          <a:p>
            <a:pPr>
              <a:spcBef>
                <a:spcPts val="0"/>
              </a:spcBef>
              <a:buClr>
                <a:schemeClr val="accent2"/>
              </a:buClr>
              <a:buSzPct val="100000"/>
              <a:buFont typeface="Wingdings" pitchFamily="2" charset="2"/>
              <a:buChar char="q"/>
            </a:pPr>
            <a:endParaRPr lang="en-US" sz="1000" b="0" dirty="0">
              <a:solidFill>
                <a:schemeClr val="tx1"/>
              </a:solidFill>
            </a:endParaRPr>
          </a:p>
          <a:p>
            <a:pPr>
              <a:spcBef>
                <a:spcPts val="0"/>
              </a:spcBef>
              <a:buClr>
                <a:schemeClr val="accent2"/>
              </a:buClr>
              <a:buSzPct val="100000"/>
              <a:buFont typeface="Wingdings" pitchFamily="2" charset="2"/>
              <a:buChar char="q"/>
            </a:pPr>
            <a:r>
              <a:rPr lang="en-US" sz="2800" b="0" dirty="0">
                <a:solidFill>
                  <a:schemeClr val="tx1"/>
                </a:solidFill>
              </a:rPr>
              <a:t> </a:t>
            </a:r>
            <a:r>
              <a:rPr lang="en-US" sz="2600" b="0" dirty="0">
                <a:solidFill>
                  <a:schemeClr val="bg1">
                    <a:lumMod val="75000"/>
                  </a:schemeClr>
                </a:solidFill>
              </a:rPr>
              <a:t>Understand 3 dimensions of IAQ’s impact on our health and thinking:</a:t>
            </a:r>
          </a:p>
          <a:p>
            <a:pPr>
              <a:spcBef>
                <a:spcPts val="0"/>
              </a:spcBef>
              <a:buClr>
                <a:schemeClr val="accent2"/>
              </a:buClr>
              <a:buSzPct val="100000"/>
              <a:buFont typeface="Wingdings" pitchFamily="2" charset="2"/>
              <a:buChar char="q"/>
            </a:pPr>
            <a:endParaRPr lang="en-US" sz="800" b="0" dirty="0">
              <a:solidFill>
                <a:schemeClr val="bg1">
                  <a:lumMod val="75000"/>
                </a:schemeClr>
              </a:solidFill>
            </a:endParaRPr>
          </a:p>
          <a:p>
            <a:pPr marL="984250">
              <a:spcBef>
                <a:spcPts val="0"/>
              </a:spcBef>
              <a:buClr>
                <a:schemeClr val="accent2"/>
              </a:buClr>
              <a:buSzPct val="100000"/>
              <a:buFont typeface="Arial" panose="020B0604020202020204" pitchFamily="34" charset="0"/>
              <a:buChar char="•"/>
            </a:pPr>
            <a:r>
              <a:rPr lang="en-US" sz="2400" dirty="0">
                <a:solidFill>
                  <a:schemeClr val="bg1">
                    <a:lumMod val="75000"/>
                  </a:schemeClr>
                </a:solidFill>
              </a:rPr>
              <a:t>Our microbiome</a:t>
            </a:r>
          </a:p>
          <a:p>
            <a:pPr marL="984250">
              <a:spcBef>
                <a:spcPts val="0"/>
              </a:spcBef>
              <a:buClr>
                <a:schemeClr val="accent2"/>
              </a:buClr>
              <a:buSzPct val="100000"/>
              <a:buFont typeface="Arial" panose="020B0604020202020204" pitchFamily="34" charset="0"/>
              <a:buChar char="•"/>
            </a:pPr>
            <a:r>
              <a:rPr lang="en-US" sz="2400" dirty="0">
                <a:solidFill>
                  <a:schemeClr val="bg1">
                    <a:lumMod val="75000"/>
                  </a:schemeClr>
                </a:solidFill>
              </a:rPr>
              <a:t>Immune system</a:t>
            </a:r>
          </a:p>
          <a:p>
            <a:pPr marL="984250">
              <a:spcBef>
                <a:spcPts val="0"/>
              </a:spcBef>
              <a:buClr>
                <a:schemeClr val="accent2"/>
              </a:buClr>
              <a:buSzPct val="100000"/>
              <a:buFont typeface="Arial" panose="020B0604020202020204" pitchFamily="34" charset="0"/>
              <a:buChar char="•"/>
            </a:pPr>
            <a:r>
              <a:rPr lang="en-US" sz="2400" dirty="0">
                <a:solidFill>
                  <a:schemeClr val="bg1">
                    <a:lumMod val="75000"/>
                  </a:schemeClr>
                </a:solidFill>
              </a:rPr>
              <a:t>All tissues </a:t>
            </a:r>
            <a:endParaRPr lang="en-US" sz="2400" b="0" dirty="0">
              <a:solidFill>
                <a:schemeClr val="bg1">
                  <a:lumMod val="75000"/>
                </a:schemeClr>
              </a:solidFill>
            </a:endParaRPr>
          </a:p>
          <a:p>
            <a:pPr>
              <a:spcBef>
                <a:spcPts val="0"/>
              </a:spcBef>
              <a:buClr>
                <a:schemeClr val="accent2"/>
              </a:buClr>
              <a:buSzPct val="100000"/>
              <a:buFont typeface="Wingdings" pitchFamily="2" charset="2"/>
              <a:buChar char="q"/>
            </a:pPr>
            <a:endParaRPr lang="en-US" sz="1000" dirty="0">
              <a:solidFill>
                <a:schemeClr val="bg1">
                  <a:lumMod val="75000"/>
                </a:schemeClr>
              </a:solidFill>
            </a:endParaRPr>
          </a:p>
          <a:p>
            <a:pPr>
              <a:spcBef>
                <a:spcPts val="0"/>
              </a:spcBef>
              <a:buClr>
                <a:schemeClr val="accent2"/>
              </a:buClr>
              <a:buSzPct val="100000"/>
              <a:buFont typeface="Wingdings" pitchFamily="2" charset="2"/>
              <a:buChar char="q"/>
            </a:pPr>
            <a:r>
              <a:rPr lang="en-US" sz="2800" dirty="0">
                <a:solidFill>
                  <a:schemeClr val="bg1">
                    <a:lumMod val="75000"/>
                  </a:schemeClr>
                </a:solidFill>
              </a:rPr>
              <a:t> </a:t>
            </a:r>
            <a:r>
              <a:rPr lang="en-US" sz="2600" dirty="0">
                <a:solidFill>
                  <a:schemeClr val="bg1">
                    <a:lumMod val="75000"/>
                  </a:schemeClr>
                </a:solidFill>
              </a:rPr>
              <a:t>Translate air monitoring data into a medically-based IAQ Health Index</a:t>
            </a:r>
          </a:p>
          <a:p>
            <a:pPr>
              <a:spcBef>
                <a:spcPts val="0"/>
              </a:spcBef>
              <a:buClr>
                <a:schemeClr val="accent2"/>
              </a:buClr>
              <a:buSzPct val="100000"/>
              <a:buFont typeface="Wingdings" pitchFamily="2" charset="2"/>
              <a:buChar char="q"/>
            </a:pPr>
            <a:endParaRPr lang="en-US" sz="1000" dirty="0">
              <a:solidFill>
                <a:schemeClr val="bg1">
                  <a:lumMod val="75000"/>
                </a:schemeClr>
              </a:solidFill>
            </a:endParaRPr>
          </a:p>
          <a:p>
            <a:pPr>
              <a:spcBef>
                <a:spcPts val="0"/>
              </a:spcBef>
              <a:buClr>
                <a:schemeClr val="accent2"/>
              </a:buClr>
              <a:buSzPct val="100000"/>
              <a:buFont typeface="Wingdings" pitchFamily="2" charset="2"/>
              <a:buChar char="q"/>
            </a:pPr>
            <a:r>
              <a:rPr lang="en-US" sz="2800" dirty="0">
                <a:solidFill>
                  <a:schemeClr val="bg1">
                    <a:lumMod val="75000"/>
                  </a:schemeClr>
                </a:solidFill>
              </a:rPr>
              <a:t> </a:t>
            </a:r>
            <a:r>
              <a:rPr lang="en-US" sz="2600" dirty="0">
                <a:solidFill>
                  <a:schemeClr val="bg1">
                    <a:lumMod val="75000"/>
                  </a:schemeClr>
                </a:solidFill>
              </a:rPr>
              <a:t>Manage ventilation based on indoor and outdoor air quality</a:t>
            </a:r>
          </a:p>
          <a:p>
            <a:pPr marL="0" indent="0">
              <a:spcBef>
                <a:spcPts val="0"/>
              </a:spcBef>
              <a:buClr>
                <a:schemeClr val="accent2"/>
              </a:buClr>
              <a:buSzPct val="100000"/>
              <a:buNone/>
            </a:pPr>
            <a:endParaRPr lang="en-US" sz="1000" dirty="0">
              <a:solidFill>
                <a:schemeClr val="bg1">
                  <a:lumMod val="75000"/>
                </a:schemeClr>
              </a:solidFill>
            </a:endParaRPr>
          </a:p>
          <a:p>
            <a:pPr>
              <a:spcBef>
                <a:spcPts val="600"/>
              </a:spcBef>
              <a:spcAft>
                <a:spcPts val="600"/>
              </a:spcAft>
              <a:buClr>
                <a:schemeClr val="accent2"/>
              </a:buClr>
              <a:buSzPct val="100000"/>
              <a:buFont typeface="Wingdings" pitchFamily="2" charset="2"/>
              <a:buChar char="q"/>
            </a:pPr>
            <a:r>
              <a:rPr lang="en-US" sz="2800" dirty="0">
                <a:solidFill>
                  <a:schemeClr val="bg1">
                    <a:lumMod val="75000"/>
                  </a:schemeClr>
                </a:solidFill>
              </a:rPr>
              <a:t> </a:t>
            </a:r>
            <a:r>
              <a:rPr lang="en-US" sz="2600" dirty="0">
                <a:solidFill>
                  <a:schemeClr val="bg1">
                    <a:lumMod val="75000"/>
                  </a:schemeClr>
                </a:solidFill>
              </a:rPr>
              <a:t>The Return-On-Investment of IAQ that supports healthy and productive occupants</a:t>
            </a:r>
          </a:p>
          <a:p>
            <a:pPr marL="0" indent="0">
              <a:lnSpc>
                <a:spcPct val="110000"/>
              </a:lnSpc>
              <a:spcBef>
                <a:spcPts val="600"/>
              </a:spcBef>
              <a:spcAft>
                <a:spcPts val="1200"/>
              </a:spcAft>
              <a:buClr>
                <a:schemeClr val="accent2"/>
              </a:buClr>
              <a:buSzPct val="100000"/>
              <a:buNone/>
            </a:pPr>
            <a:r>
              <a:rPr lang="en-US" sz="2400" dirty="0">
                <a:solidFill>
                  <a:schemeClr val="bg1">
                    <a:lumMod val="75000"/>
                  </a:schemeClr>
                </a:solidFill>
              </a:rPr>
              <a:t> </a:t>
            </a:r>
          </a:p>
          <a:p>
            <a:pPr marL="514350" indent="-514350">
              <a:lnSpc>
                <a:spcPct val="110000"/>
              </a:lnSpc>
              <a:spcBef>
                <a:spcPts val="600"/>
              </a:spcBef>
              <a:spcAft>
                <a:spcPts val="1200"/>
              </a:spcAft>
              <a:buClr>
                <a:schemeClr val="accent2"/>
              </a:buClr>
              <a:buSzPct val="100000"/>
              <a:buFont typeface="+mj-lt"/>
              <a:buAutoNum type="arabicPeriod"/>
            </a:pPr>
            <a:endParaRPr lang="en-US" sz="2800" b="0" dirty="0">
              <a:solidFill>
                <a:schemeClr val="tx1"/>
              </a:solidFill>
            </a:endParaRPr>
          </a:p>
          <a:p>
            <a:pPr marL="514350" indent="-514350">
              <a:lnSpc>
                <a:spcPct val="110000"/>
              </a:lnSpc>
              <a:spcBef>
                <a:spcPts val="600"/>
              </a:spcBef>
              <a:spcAft>
                <a:spcPts val="1200"/>
              </a:spcAft>
              <a:buClr>
                <a:schemeClr val="accent2"/>
              </a:buClr>
              <a:buSzPct val="100000"/>
              <a:buFont typeface="+mj-lt"/>
              <a:buAutoNum type="arabicPeriod"/>
            </a:pPr>
            <a:endParaRPr lang="en-US" sz="2800" dirty="0">
              <a:solidFill>
                <a:schemeClr val="tx1"/>
              </a:solidFill>
            </a:endParaRPr>
          </a:p>
          <a:p>
            <a:pPr marL="0" indent="0">
              <a:spcBef>
                <a:spcPts val="600"/>
              </a:spcBef>
              <a:spcAft>
                <a:spcPts val="1200"/>
              </a:spcAft>
              <a:buClr>
                <a:schemeClr val="accent2"/>
              </a:buClr>
              <a:buSzPct val="100000"/>
              <a:buNone/>
            </a:pPr>
            <a:br>
              <a:rPr lang="en-US" sz="2400" dirty="0">
                <a:solidFill>
                  <a:schemeClr val="tx1"/>
                </a:solidFill>
              </a:rPr>
            </a:br>
            <a:endParaRPr lang="en-US" sz="2400" dirty="0">
              <a:solidFill>
                <a:schemeClr val="tx1"/>
              </a:solidFill>
            </a:endParaRPr>
          </a:p>
          <a:p>
            <a:pPr>
              <a:spcBef>
                <a:spcPts val="600"/>
              </a:spcBef>
              <a:spcAft>
                <a:spcPts val="1200"/>
              </a:spcAft>
              <a:buClr>
                <a:schemeClr val="accent2"/>
              </a:buClr>
              <a:buSzPct val="100000"/>
            </a:pPr>
            <a:endParaRPr lang="en-US" dirty="0">
              <a:solidFill>
                <a:schemeClr val="tx1"/>
              </a:solidFill>
            </a:endParaRPr>
          </a:p>
        </p:txBody>
      </p:sp>
      <p:sp>
        <p:nvSpPr>
          <p:cNvPr id="2" name="Title 1">
            <a:extLst>
              <a:ext uri="{FF2B5EF4-FFF2-40B4-BE49-F238E27FC236}">
                <a16:creationId xmlns:a16="http://schemas.microsoft.com/office/drawing/2014/main" id="{2B4DDF3D-EFCF-4C44-3CC6-AFD2B648847E}"/>
              </a:ext>
            </a:extLst>
          </p:cNvPr>
          <p:cNvSpPr txBox="1">
            <a:spLocks/>
          </p:cNvSpPr>
          <p:nvPr/>
        </p:nvSpPr>
        <p:spPr>
          <a:xfrm>
            <a:off x="552143" y="115814"/>
            <a:ext cx="7965461" cy="994164"/>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rgbClr val="E72429"/>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12700"/>
            <a:r>
              <a:rPr lang="en-US" dirty="0">
                <a:solidFill>
                  <a:schemeClr val="bg1"/>
                </a:solidFill>
                <a:latin typeface="Franklin Gothic Book" panose="020B0503020102020204" pitchFamily="34" charset="0"/>
              </a:rPr>
              <a:t>Today’s presentation </a:t>
            </a:r>
          </a:p>
        </p:txBody>
      </p:sp>
    </p:spTree>
    <p:extLst>
      <p:ext uri="{BB962C8B-B14F-4D97-AF65-F5344CB8AC3E}">
        <p14:creationId xmlns:p14="http://schemas.microsoft.com/office/powerpoint/2010/main" val="28083172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A5AB5A-C0D6-1B84-2C0E-0AB546ED008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882E65A-F099-6886-2478-E04752B0A34B}"/>
              </a:ext>
            </a:extLst>
          </p:cNvPr>
          <p:cNvSpPr>
            <a:spLocks noGrp="1"/>
          </p:cNvSpPr>
          <p:nvPr>
            <p:ph type="title"/>
          </p:nvPr>
        </p:nvSpPr>
        <p:spPr>
          <a:xfrm>
            <a:off x="542864" y="118515"/>
            <a:ext cx="10732194" cy="660400"/>
          </a:xfrm>
        </p:spPr>
        <p:txBody>
          <a:bodyPr vert="horz" lIns="91440" tIns="45720" rIns="91440" bIns="45720" rtlCol="0" anchor="t">
            <a:noAutofit/>
          </a:bodyPr>
          <a:lstStyle/>
          <a:p>
            <a:r>
              <a:rPr lang="en-US" dirty="0">
                <a:latin typeface="Franklin Gothic Book" panose="020B0503020102020204" pitchFamily="34" charset="0"/>
                <a:cs typeface="Arial" panose="020B0604020202020204" pitchFamily="34" charset="0"/>
              </a:rPr>
              <a:t>My journey to you, starting in Papua New Guinea</a:t>
            </a:r>
            <a:br>
              <a:rPr lang="en-US" dirty="0">
                <a:latin typeface="Franklin Gothic Book" panose="020B0503020102020204" pitchFamily="34" charset="0"/>
                <a:cs typeface="Arial" panose="020B0604020202020204" pitchFamily="34" charset="0"/>
              </a:rPr>
            </a:br>
            <a:endParaRPr lang="en-US" dirty="0">
              <a:latin typeface="Franklin Gothic Book" panose="020B0503020102020204" pitchFamily="34" charset="0"/>
            </a:endParaRPr>
          </a:p>
        </p:txBody>
      </p:sp>
      <p:pic>
        <p:nvPicPr>
          <p:cNvPr id="2" name="Picture 1">
            <a:extLst>
              <a:ext uri="{FF2B5EF4-FFF2-40B4-BE49-F238E27FC236}">
                <a16:creationId xmlns:a16="http://schemas.microsoft.com/office/drawing/2014/main" id="{C863D96C-F318-AC3F-8B0E-99774D439723}"/>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373038" y="1289765"/>
            <a:ext cx="5970679" cy="4920996"/>
          </a:xfrm>
          <a:prstGeom prst="rect">
            <a:avLst/>
          </a:prstGeom>
          <a:noFill/>
          <a:ln w="127000" cap="sq">
            <a:noFill/>
            <a:miter lim="800000"/>
          </a:ln>
          <a:effectLst>
            <a:outerShdw blurRad="279400" dir="2700000" algn="tl" rotWithShape="0">
              <a:prstClr val="black">
                <a:alpha val="12000"/>
              </a:prstClr>
            </a:outerShdw>
          </a:effectLst>
        </p:spPr>
      </p:pic>
      <p:pic>
        <p:nvPicPr>
          <p:cNvPr id="3" name="Picture 2">
            <a:extLst>
              <a:ext uri="{FF2B5EF4-FFF2-40B4-BE49-F238E27FC236}">
                <a16:creationId xmlns:a16="http://schemas.microsoft.com/office/drawing/2014/main" id="{C9D67405-8E6D-AF67-8D92-1F5C8FFBDAF2}"/>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7107010" y="970212"/>
            <a:ext cx="4711952" cy="5560103"/>
          </a:xfrm>
          <a:prstGeom prst="rect">
            <a:avLst/>
          </a:prstGeom>
          <a:noFill/>
          <a:ln w="127000" cap="sq">
            <a:noFill/>
            <a:miter lim="800000"/>
          </a:ln>
          <a:effectLst>
            <a:outerShdw blurRad="279400" dir="2700000" algn="tl" rotWithShape="0">
              <a:prstClr val="black">
                <a:alpha val="12000"/>
              </a:prstClr>
            </a:outerShdw>
          </a:effectLst>
        </p:spPr>
      </p:pic>
    </p:spTree>
    <p:extLst>
      <p:ext uri="{BB962C8B-B14F-4D97-AF65-F5344CB8AC3E}">
        <p14:creationId xmlns:p14="http://schemas.microsoft.com/office/powerpoint/2010/main" val="13562131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7893EC-5457-8E25-5DAA-2294A1701C1C}"/>
            </a:ext>
          </a:extLst>
        </p:cNvPr>
        <p:cNvGrpSpPr/>
        <p:nvPr/>
      </p:nvGrpSpPr>
      <p:grpSpPr>
        <a:xfrm>
          <a:off x="0" y="0"/>
          <a:ext cx="0" cy="0"/>
          <a:chOff x="0" y="0"/>
          <a:chExt cx="0" cy="0"/>
        </a:xfrm>
      </p:grpSpPr>
      <p:pic>
        <p:nvPicPr>
          <p:cNvPr id="10" name="Picture 9">
            <a:extLst>
              <a:ext uri="{FF2B5EF4-FFF2-40B4-BE49-F238E27FC236}">
                <a16:creationId xmlns:a16="http://schemas.microsoft.com/office/drawing/2014/main" id="{46557AA8-C168-E4CD-311B-BD51EB9863F5}"/>
              </a:ext>
            </a:extLst>
          </p:cNvPr>
          <p:cNvPicPr>
            <a:picLocks noChangeAspect="1"/>
          </p:cNvPicPr>
          <p:nvPr/>
        </p:nvPicPr>
        <p:blipFill rotWithShape="1">
          <a:blip r:embed="rId2" cstate="hqprint">
            <a:extLst>
              <a:ext uri="{28A0092B-C50C-407E-A947-70E740481C1C}">
                <a14:useLocalDpi xmlns:a14="http://schemas.microsoft.com/office/drawing/2010/main"/>
              </a:ext>
            </a:extLst>
          </a:blip>
          <a:srcRect/>
          <a:stretch/>
        </p:blipFill>
        <p:spPr>
          <a:xfrm>
            <a:off x="5142763" y="1028168"/>
            <a:ext cx="6871816" cy="5697573"/>
          </a:xfrm>
          <a:prstGeom prst="rect">
            <a:avLst/>
          </a:prstGeom>
        </p:spPr>
      </p:pic>
      <p:pic>
        <p:nvPicPr>
          <p:cNvPr id="11" name="Picture 10">
            <a:extLst>
              <a:ext uri="{FF2B5EF4-FFF2-40B4-BE49-F238E27FC236}">
                <a16:creationId xmlns:a16="http://schemas.microsoft.com/office/drawing/2014/main" id="{BEB4DA15-5168-98F8-1325-0EA703766010}"/>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540987" y="1029379"/>
            <a:ext cx="4191941" cy="4474081"/>
          </a:xfrm>
          <a:prstGeom prst="rect">
            <a:avLst/>
          </a:prstGeom>
          <a:solidFill>
            <a:schemeClr val="bg1">
              <a:lumMod val="95000"/>
            </a:schemeClr>
          </a:solidFill>
          <a:ln w="127000" cap="sq">
            <a:solidFill>
              <a:schemeClr val="bg1"/>
            </a:solidFill>
            <a:miter lim="800000"/>
          </a:ln>
          <a:effectLst>
            <a:outerShdw blurRad="279400" dir="2700000" algn="tl" rotWithShape="0">
              <a:prstClr val="black">
                <a:alpha val="12000"/>
              </a:prstClr>
            </a:outerShdw>
          </a:effectLst>
        </p:spPr>
      </p:pic>
      <p:sp>
        <p:nvSpPr>
          <p:cNvPr id="13" name="TextBox 12">
            <a:extLst>
              <a:ext uri="{FF2B5EF4-FFF2-40B4-BE49-F238E27FC236}">
                <a16:creationId xmlns:a16="http://schemas.microsoft.com/office/drawing/2014/main" id="{EA87AD80-D9FD-F39B-9445-6845F0758921}"/>
              </a:ext>
            </a:extLst>
          </p:cNvPr>
          <p:cNvSpPr txBox="1"/>
          <p:nvPr/>
        </p:nvSpPr>
        <p:spPr>
          <a:xfrm>
            <a:off x="828957" y="5681034"/>
            <a:ext cx="3374553" cy="83099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Franklin Gothic Book" panose="020B0503020102020204" pitchFamily="34" charset="0"/>
                <a:ea typeface="+mn-ea"/>
                <a:cs typeface="Arial" panose="020B0604020202020204" pitchFamily="34" charset="0"/>
                <a:sym typeface="Calibri"/>
              </a:rPr>
              <a:t>Wewak General Hospital, Papua New Guinea</a:t>
            </a:r>
          </a:p>
        </p:txBody>
      </p:sp>
      <p:sp>
        <p:nvSpPr>
          <p:cNvPr id="5" name="Title 3">
            <a:extLst>
              <a:ext uri="{FF2B5EF4-FFF2-40B4-BE49-F238E27FC236}">
                <a16:creationId xmlns:a16="http://schemas.microsoft.com/office/drawing/2014/main" id="{AE7C1F81-2B4F-DDAE-EC3D-D7F20110B8AB}"/>
              </a:ext>
            </a:extLst>
          </p:cNvPr>
          <p:cNvSpPr>
            <a:spLocks noGrp="1"/>
          </p:cNvSpPr>
          <p:nvPr>
            <p:ph type="title"/>
          </p:nvPr>
        </p:nvSpPr>
        <p:spPr>
          <a:xfrm>
            <a:off x="540987" y="132259"/>
            <a:ext cx="9495366" cy="660400"/>
          </a:xfrm>
        </p:spPr>
        <p:txBody>
          <a:bodyPr vert="horz" lIns="91440" tIns="45720" rIns="91440" bIns="45720" rtlCol="0" anchor="t">
            <a:normAutofit/>
          </a:bodyPr>
          <a:lstStyle/>
          <a:p>
            <a:r>
              <a:rPr lang="en-US" dirty="0">
                <a:latin typeface="Franklin Gothic Book" panose="020B0503020102020204" pitchFamily="34" charset="0"/>
                <a:sym typeface="Arial"/>
              </a:rPr>
              <a:t>Surfaces looked dirty, yet patients did well</a:t>
            </a:r>
            <a:endParaRPr lang="en-US" dirty="0">
              <a:latin typeface="Franklin Gothic Book" panose="020B0503020102020204" pitchFamily="34" charset="0"/>
            </a:endParaRPr>
          </a:p>
        </p:txBody>
      </p:sp>
    </p:spTree>
    <p:extLst>
      <p:ext uri="{BB962C8B-B14F-4D97-AF65-F5344CB8AC3E}">
        <p14:creationId xmlns:p14="http://schemas.microsoft.com/office/powerpoint/2010/main" val="10839879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0156DF-D8F4-0C0E-E160-63D282B0642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D391FCC-A44B-71D8-DB26-23117E899760}"/>
              </a:ext>
            </a:extLst>
          </p:cNvPr>
          <p:cNvSpPr>
            <a:spLocks noGrp="1"/>
          </p:cNvSpPr>
          <p:nvPr>
            <p:ph type="title"/>
          </p:nvPr>
        </p:nvSpPr>
        <p:spPr>
          <a:xfrm>
            <a:off x="209231" y="102694"/>
            <a:ext cx="12663621" cy="660400"/>
          </a:xfrm>
        </p:spPr>
        <p:txBody>
          <a:bodyPr vert="horz" lIns="91440" tIns="45720" rIns="91440" bIns="45720" rtlCol="0" anchor="t">
            <a:normAutofit/>
          </a:bodyPr>
          <a:lstStyle/>
          <a:p>
            <a:r>
              <a:rPr lang="en-US" dirty="0">
                <a:latin typeface="Franklin Gothic Book" panose="020B0503020102020204" pitchFamily="34" charset="0"/>
                <a:sym typeface="Arial"/>
              </a:rPr>
              <a:t>Yet in the US, hospital infections are a leading cause of death</a:t>
            </a:r>
            <a:endParaRPr lang="en-US" dirty="0">
              <a:latin typeface="Franklin Gothic Book" panose="020B0503020102020204" pitchFamily="34" charset="0"/>
            </a:endParaRPr>
          </a:p>
        </p:txBody>
      </p:sp>
      <p:pic>
        <p:nvPicPr>
          <p:cNvPr id="2" name="Picture 1">
            <a:extLst>
              <a:ext uri="{FF2B5EF4-FFF2-40B4-BE49-F238E27FC236}">
                <a16:creationId xmlns:a16="http://schemas.microsoft.com/office/drawing/2014/main" id="{A914320C-DDE0-8373-CE7D-A91390C1659C}"/>
              </a:ext>
            </a:extLst>
          </p:cNvPr>
          <p:cNvPicPr>
            <a:picLocks noChangeAspect="1"/>
          </p:cNvPicPr>
          <p:nvPr/>
        </p:nvPicPr>
        <p:blipFill rotWithShape="1">
          <a:blip r:embed="rId2" cstate="hqprint">
            <a:extLst>
              <a:ext uri="{BEBA8EAE-BF5A-486C-A8C5-ECC9F3942E4B}">
                <a14:imgProps xmlns:a14="http://schemas.microsoft.com/office/drawing/2010/main">
                  <a14:imgLayer r:embed="rId3">
                    <a14:imgEffect>
                      <a14:brightnessContrast bright="40000" contrast="-40000"/>
                    </a14:imgEffect>
                  </a14:imgLayer>
                </a14:imgProps>
              </a:ext>
              <a:ext uri="{28A0092B-C50C-407E-A947-70E740481C1C}">
                <a14:useLocalDpi xmlns:a14="http://schemas.microsoft.com/office/drawing/2010/main"/>
              </a:ext>
            </a:extLst>
          </a:blip>
          <a:srcRect/>
          <a:stretch/>
        </p:blipFill>
        <p:spPr>
          <a:xfrm>
            <a:off x="6444653" y="950977"/>
            <a:ext cx="2404199" cy="5900348"/>
          </a:xfrm>
          <a:prstGeom prst="rect">
            <a:avLst/>
          </a:prstGeom>
        </p:spPr>
      </p:pic>
      <p:pic>
        <p:nvPicPr>
          <p:cNvPr id="3" name="Picture 2">
            <a:extLst>
              <a:ext uri="{FF2B5EF4-FFF2-40B4-BE49-F238E27FC236}">
                <a16:creationId xmlns:a16="http://schemas.microsoft.com/office/drawing/2014/main" id="{73B0DB06-7F23-7159-E875-EE0629E33B92}"/>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8912157" y="2550123"/>
            <a:ext cx="3217518" cy="2131605"/>
          </a:xfrm>
          <a:prstGeom prst="rect">
            <a:avLst/>
          </a:prstGeom>
        </p:spPr>
      </p:pic>
      <p:pic>
        <p:nvPicPr>
          <p:cNvPr id="5" name="Picture 15" descr="EMMC_Patient Room_2-new.jpg">
            <a:extLst>
              <a:ext uri="{FF2B5EF4-FFF2-40B4-BE49-F238E27FC236}">
                <a16:creationId xmlns:a16="http://schemas.microsoft.com/office/drawing/2014/main" id="{28D08BAB-3B55-87F5-A391-283C3DE724F8}"/>
              </a:ext>
            </a:extLst>
          </p:cNvPr>
          <p:cNvPicPr>
            <a:picLocks noChangeAspect="1"/>
          </p:cNvPicPr>
          <p:nvPr/>
        </p:nvPicPr>
        <p:blipFill>
          <a:blip r:embed="rId5" cstate="email">
            <a:extLst>
              <a:ext uri="{28A0092B-C50C-407E-A947-70E740481C1C}">
                <a14:useLocalDpi xmlns:a14="http://schemas.microsoft.com/office/drawing/2010/main"/>
              </a:ext>
            </a:extLst>
          </a:blip>
          <a:srcRect/>
          <a:stretch>
            <a:fillRect/>
          </a:stretch>
        </p:blipFill>
        <p:spPr bwMode="auto">
          <a:xfrm>
            <a:off x="62326" y="1563991"/>
            <a:ext cx="6319022" cy="4141865"/>
          </a:xfrm>
          <a:prstGeom prst="rect">
            <a:avLst/>
          </a:prstGeom>
        </p:spPr>
      </p:pic>
      <p:grpSp>
        <p:nvGrpSpPr>
          <p:cNvPr id="16" name="Group 15">
            <a:extLst>
              <a:ext uri="{FF2B5EF4-FFF2-40B4-BE49-F238E27FC236}">
                <a16:creationId xmlns:a16="http://schemas.microsoft.com/office/drawing/2014/main" id="{8B0354BD-AD4D-06B7-9411-AD677E022156}"/>
              </a:ext>
            </a:extLst>
          </p:cNvPr>
          <p:cNvGrpSpPr/>
          <p:nvPr/>
        </p:nvGrpSpPr>
        <p:grpSpPr>
          <a:xfrm>
            <a:off x="0" y="835461"/>
            <a:ext cx="12192000" cy="6131379"/>
            <a:chOff x="0" y="726620"/>
            <a:chExt cx="12192000" cy="6131379"/>
          </a:xfrm>
        </p:grpSpPr>
        <p:sp>
          <p:nvSpPr>
            <p:cNvPr id="15" name="Rectangle 14">
              <a:extLst>
                <a:ext uri="{FF2B5EF4-FFF2-40B4-BE49-F238E27FC236}">
                  <a16:creationId xmlns:a16="http://schemas.microsoft.com/office/drawing/2014/main" id="{A2FB01A7-8A97-F512-FB29-1FC62E5A2D70}"/>
                </a:ext>
              </a:extLst>
            </p:cNvPr>
            <p:cNvSpPr/>
            <p:nvPr/>
          </p:nvSpPr>
          <p:spPr>
            <a:xfrm>
              <a:off x="0" y="726620"/>
              <a:ext cx="12192000" cy="613137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 name="Group 6">
              <a:extLst>
                <a:ext uri="{FF2B5EF4-FFF2-40B4-BE49-F238E27FC236}">
                  <a16:creationId xmlns:a16="http://schemas.microsoft.com/office/drawing/2014/main" id="{8670CBF4-AA1E-559D-5111-4996BF0C803E}"/>
                </a:ext>
              </a:extLst>
            </p:cNvPr>
            <p:cNvGrpSpPr/>
            <p:nvPr/>
          </p:nvGrpSpPr>
          <p:grpSpPr>
            <a:xfrm>
              <a:off x="821031" y="1438765"/>
              <a:ext cx="11306089" cy="4809608"/>
              <a:chOff x="-50930" y="1272237"/>
              <a:chExt cx="11306089" cy="4809608"/>
            </a:xfrm>
          </p:grpSpPr>
          <p:pic>
            <p:nvPicPr>
              <p:cNvPr id="8" name="Picture 7">
                <a:extLst>
                  <a:ext uri="{FF2B5EF4-FFF2-40B4-BE49-F238E27FC236}">
                    <a16:creationId xmlns:a16="http://schemas.microsoft.com/office/drawing/2014/main" id="{3C3B6F9B-D8CD-D6A6-BC7B-59A0CB31302A}"/>
                  </a:ext>
                </a:extLst>
              </p:cNvPr>
              <p:cNvPicPr>
                <a:picLocks noChangeAspect="1"/>
              </p:cNvPicPr>
              <p:nvPr/>
            </p:nvPicPr>
            <p:blipFill rotWithShape="1">
              <a:blip r:embed="rId6" cstate="hqprint">
                <a:extLst>
                  <a:ext uri="{BEBA8EAE-BF5A-486C-A8C5-ECC9F3942E4B}">
                    <a14:imgProps xmlns:a14="http://schemas.microsoft.com/office/drawing/2010/main">
                      <a14:imgLayer r:embed="rId7">
                        <a14:imgEffect>
                          <a14:sharpenSoften amount="25000"/>
                        </a14:imgEffect>
                        <a14:imgEffect>
                          <a14:saturation sat="200000"/>
                        </a14:imgEffect>
                      </a14:imgLayer>
                    </a14:imgProps>
                  </a:ext>
                  <a:ext uri="{28A0092B-C50C-407E-A947-70E740481C1C}">
                    <a14:useLocalDpi xmlns:a14="http://schemas.microsoft.com/office/drawing/2010/main"/>
                  </a:ext>
                </a:extLst>
              </a:blip>
              <a:srcRect/>
              <a:stretch/>
            </p:blipFill>
            <p:spPr>
              <a:xfrm>
                <a:off x="-50930" y="1272237"/>
                <a:ext cx="6090282" cy="3972238"/>
              </a:xfrm>
              <a:prstGeom prst="rect">
                <a:avLst/>
              </a:prstGeom>
            </p:spPr>
          </p:pic>
          <p:sp>
            <p:nvSpPr>
              <p:cNvPr id="9" name="Rectangle 8">
                <a:extLst>
                  <a:ext uri="{FF2B5EF4-FFF2-40B4-BE49-F238E27FC236}">
                    <a16:creationId xmlns:a16="http://schemas.microsoft.com/office/drawing/2014/main" id="{1C690456-A3D4-EEE8-B891-2AEE613FE1D0}"/>
                  </a:ext>
                </a:extLst>
              </p:cNvPr>
              <p:cNvSpPr/>
              <p:nvPr/>
            </p:nvSpPr>
            <p:spPr>
              <a:xfrm>
                <a:off x="6298222" y="2754640"/>
                <a:ext cx="4956937" cy="1862048"/>
              </a:xfrm>
              <a:prstGeom prst="rect">
                <a:avLst/>
              </a:prstGeom>
            </p:spPr>
            <p:txBody>
              <a:bodyPr wrap="square">
                <a:spAutoFit/>
              </a:bodyPr>
              <a:lstStyle/>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2300" i="0" u="none" strike="noStrike" kern="1200" cap="none" spc="0" normalizeH="0" baseline="0" noProof="0" dirty="0">
                    <a:ln>
                      <a:noFill/>
                    </a:ln>
                    <a:solidFill>
                      <a:srgbClr val="000000"/>
                    </a:solidFill>
                    <a:effectLst/>
                    <a:uLnTx/>
                    <a:uFillTx/>
                    <a:ea typeface="+mn-ea"/>
                    <a:cs typeface="Arial" panose="020B0604020202020204" pitchFamily="34" charset="0"/>
                    <a:sym typeface="Calibri"/>
                  </a:rPr>
                  <a:t>Harvard Medical School </a:t>
                </a:r>
              </a:p>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2300" i="0" u="none" strike="noStrike" kern="1200" cap="none" spc="0" normalizeH="0" baseline="0" noProof="0" dirty="0">
                    <a:ln>
                      <a:noFill/>
                    </a:ln>
                    <a:solidFill>
                      <a:srgbClr val="000000"/>
                    </a:solidFill>
                    <a:effectLst/>
                    <a:uLnTx/>
                    <a:uFillTx/>
                    <a:ea typeface="+mn-ea"/>
                    <a:cs typeface="Arial" panose="020B0604020202020204" pitchFamily="34" charset="0"/>
                    <a:sym typeface="Calibri"/>
                  </a:rPr>
                  <a:t>Chief-of-Surgery, M. Judah Folkman, M.D. working with medical student </a:t>
                </a:r>
              </a:p>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2300" i="0" u="none" strike="noStrike" kern="1200" cap="none" spc="0" normalizeH="0" baseline="0" noProof="0" dirty="0">
                    <a:ln>
                      <a:noFill/>
                    </a:ln>
                    <a:solidFill>
                      <a:srgbClr val="000000"/>
                    </a:solidFill>
                    <a:effectLst/>
                    <a:uLnTx/>
                    <a:uFillTx/>
                    <a:ea typeface="+mn-ea"/>
                    <a:cs typeface="Arial" panose="020B0604020202020204" pitchFamily="34" charset="0"/>
                    <a:sym typeface="Calibri"/>
                  </a:rPr>
                  <a:t>Stephanie Taylor</a:t>
                </a:r>
              </a:p>
            </p:txBody>
          </p:sp>
          <p:sp>
            <p:nvSpPr>
              <p:cNvPr id="14" name="Rectangle 13">
                <a:extLst>
                  <a:ext uri="{FF2B5EF4-FFF2-40B4-BE49-F238E27FC236}">
                    <a16:creationId xmlns:a16="http://schemas.microsoft.com/office/drawing/2014/main" id="{C2731EDE-2492-ABF1-CD44-D1F39B4BF134}"/>
                  </a:ext>
                </a:extLst>
              </p:cNvPr>
              <p:cNvSpPr/>
              <p:nvPr/>
            </p:nvSpPr>
            <p:spPr>
              <a:xfrm>
                <a:off x="-50930" y="5252707"/>
                <a:ext cx="6107401" cy="829138"/>
              </a:xfrm>
              <a:prstGeom prst="rect">
                <a:avLst/>
              </a:prstGeom>
              <a:solidFill>
                <a:srgbClr val="F8362F"/>
              </a:solidFill>
              <a:ln w="31750">
                <a:noFill/>
              </a:ln>
            </p:spPr>
            <p:txBody>
              <a:bodyPr wrap="square">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1" u="none" strike="noStrike" kern="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“Never under-estimate the role of the </a:t>
                </a:r>
                <a:r>
                  <a:rPr kumimoji="0" lang="en-US" sz="2400" b="0" i="1" u="none" strike="noStrike" kern="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environment!”</a:t>
                </a:r>
                <a:endParaRPr kumimoji="0" lang="en-US" sz="2400" b="0" i="1"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grpSp>
    </p:spTree>
    <p:extLst>
      <p:ext uri="{BB962C8B-B14F-4D97-AF65-F5344CB8AC3E}">
        <p14:creationId xmlns:p14="http://schemas.microsoft.com/office/powerpoint/2010/main" val="2620414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3" name="Tabelle 2">
            <a:extLst>
              <a:ext uri="{FF2B5EF4-FFF2-40B4-BE49-F238E27FC236}">
                <a16:creationId xmlns:a16="http://schemas.microsoft.com/office/drawing/2014/main" id="{AC59A3C1-2000-4477-9BFD-60FB456BF24B}"/>
              </a:ext>
            </a:extLst>
          </p:cNvPr>
          <p:cNvGraphicFramePr>
            <a:graphicFrameLocks noGrp="1"/>
          </p:cNvGraphicFramePr>
          <p:nvPr>
            <p:extLst>
              <p:ext uri="{D42A27DB-BD31-4B8C-83A1-F6EECF244321}">
                <p14:modId xmlns:p14="http://schemas.microsoft.com/office/powerpoint/2010/main" val="1463462162"/>
              </p:ext>
            </p:extLst>
          </p:nvPr>
        </p:nvGraphicFramePr>
        <p:xfrm>
          <a:off x="0" y="924474"/>
          <a:ext cx="12192001" cy="1866900"/>
        </p:xfrm>
        <a:graphic>
          <a:graphicData uri="http://schemas.openxmlformats.org/drawingml/2006/table">
            <a:tbl>
              <a:tblPr firstRow="1" bandRow="1">
                <a:tableStyleId>{2D5ABB26-0587-4C30-8999-92F81FD0307C}</a:tableStyleId>
              </a:tblPr>
              <a:tblGrid>
                <a:gridCol w="1466717">
                  <a:extLst>
                    <a:ext uri="{9D8B030D-6E8A-4147-A177-3AD203B41FA5}">
                      <a16:colId xmlns:a16="http://schemas.microsoft.com/office/drawing/2014/main" val="3805668772"/>
                    </a:ext>
                  </a:extLst>
                </a:gridCol>
                <a:gridCol w="3155226">
                  <a:extLst>
                    <a:ext uri="{9D8B030D-6E8A-4147-A177-3AD203B41FA5}">
                      <a16:colId xmlns:a16="http://schemas.microsoft.com/office/drawing/2014/main" val="2056241156"/>
                    </a:ext>
                  </a:extLst>
                </a:gridCol>
                <a:gridCol w="3785276">
                  <a:extLst>
                    <a:ext uri="{9D8B030D-6E8A-4147-A177-3AD203B41FA5}">
                      <a16:colId xmlns:a16="http://schemas.microsoft.com/office/drawing/2014/main" val="109010693"/>
                    </a:ext>
                  </a:extLst>
                </a:gridCol>
                <a:gridCol w="3784782">
                  <a:extLst>
                    <a:ext uri="{9D8B030D-6E8A-4147-A177-3AD203B41FA5}">
                      <a16:colId xmlns:a16="http://schemas.microsoft.com/office/drawing/2014/main" val="580290274"/>
                    </a:ext>
                  </a:extLst>
                </a:gridCol>
              </a:tblGrid>
              <a:tr h="1719062">
                <a:tc>
                  <a:txBody>
                    <a:bodyPr/>
                    <a:lstStyle/>
                    <a:p>
                      <a:pPr algn="ctr"/>
                      <a:r>
                        <a:rPr lang="en-GB" sz="1800" b="1" noProof="0" dirty="0">
                          <a:latin typeface="Roboto" panose="02000000000000000000"/>
                        </a:rPr>
                        <a:t>Housing:</a:t>
                      </a:r>
                    </a:p>
                  </a:txBody>
                  <a:tcPr marL="68580" marR="68580" marT="34290" marB="34290" anchor="ctr">
                    <a:lnL w="12700" cap="flat" cmpd="sng" algn="ctr">
                      <a:noFill/>
                      <a:prstDash val="solid"/>
                      <a:round/>
                      <a:headEnd type="none" w="med" len="med"/>
                      <a:tailEnd type="none" w="med" len="med"/>
                    </a:lnL>
                    <a:solidFill>
                      <a:schemeClr val="bg1">
                        <a:lumMod val="95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800" b="1" kern="1200" noProof="0" dirty="0">
                        <a:solidFill>
                          <a:schemeClr val="tx1"/>
                        </a:solidFill>
                        <a:latin typeface="Roboto" panose="0200000000000000000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b="1" kern="1200" noProof="0" dirty="0">
                          <a:solidFill>
                            <a:schemeClr val="tx1"/>
                          </a:solidFill>
                          <a:latin typeface="Roboto" panose="02000000000000000000"/>
                          <a:ea typeface="+mn-ea"/>
                          <a:cs typeface="+mn-cs"/>
                        </a:rPr>
                        <a:t>800 BC - 500 AC</a:t>
                      </a:r>
                    </a:p>
                    <a:p>
                      <a:pPr algn="ctr"/>
                      <a:endParaRPr lang="en-GB" sz="800" baseline="0" noProof="0" dirty="0">
                        <a:latin typeface="Roboto" panose="02000000000000000000"/>
                      </a:endParaRPr>
                    </a:p>
                    <a:p>
                      <a:pPr algn="ctr"/>
                      <a:r>
                        <a:rPr lang="en-GB" sz="1800" baseline="0" noProof="0" dirty="0">
                          <a:latin typeface="Roboto" panose="02000000000000000000"/>
                        </a:rPr>
                        <a:t>simple sanitation,</a:t>
                      </a:r>
                    </a:p>
                    <a:p>
                      <a:pPr algn="ctr"/>
                      <a:r>
                        <a:rPr lang="en-GB" sz="1800" baseline="0" noProof="0" dirty="0">
                          <a:latin typeface="Roboto" panose="02000000000000000000"/>
                        </a:rPr>
                        <a:t> in rural villages</a:t>
                      </a:r>
                      <a:endParaRPr lang="en-GB" sz="1800" noProof="0" dirty="0">
                        <a:latin typeface="Roboto" panose="02000000000000000000"/>
                      </a:endParaRPr>
                    </a:p>
                    <a:p>
                      <a:pPr algn="ctr"/>
                      <a:endParaRPr lang="en-GB" sz="1800" noProof="0" dirty="0">
                        <a:latin typeface="Roboto" panose="02000000000000000000"/>
                      </a:endParaRPr>
                    </a:p>
                    <a:p>
                      <a:pPr algn="ctr"/>
                      <a:endParaRPr lang="en-GB" sz="1800" noProof="0" dirty="0">
                        <a:latin typeface="Roboto" panose="02000000000000000000"/>
                      </a:endParaRPr>
                    </a:p>
                  </a:txBody>
                  <a:tcPr marL="68580" marR="68580" marT="34290" marB="34290" anchor="ctr">
                    <a:lnT>
                      <a:noFill/>
                    </a:lnT>
                    <a:solidFill>
                      <a:schemeClr val="bg1">
                        <a:lumMod val="95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800" b="1" noProof="0" dirty="0">
                        <a:latin typeface="Roboto" panose="0200000000000000000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b="1" noProof="0" dirty="0">
                          <a:latin typeface="Roboto" panose="02000000000000000000"/>
                        </a:rPr>
                        <a:t>1900</a:t>
                      </a:r>
                      <a:r>
                        <a:rPr lang="en-GB" sz="2000" b="1" baseline="0" noProof="0" dirty="0">
                          <a:latin typeface="Roboto" panose="02000000000000000000"/>
                        </a:rPr>
                        <a:t> AC</a:t>
                      </a:r>
                      <a:endParaRPr lang="en-GB" sz="2000" b="1" noProof="0" dirty="0">
                        <a:latin typeface="Roboto" panose="02000000000000000000"/>
                      </a:endParaRPr>
                    </a:p>
                    <a:p>
                      <a:pPr algn="ctr"/>
                      <a:endParaRPr lang="en-GB" sz="800" b="0" noProof="0" dirty="0">
                        <a:latin typeface="Roboto" panose="02000000000000000000"/>
                      </a:endParaRPr>
                    </a:p>
                    <a:p>
                      <a:pPr algn="ctr"/>
                      <a:r>
                        <a:rPr lang="en-GB" sz="1800" b="0" noProof="0" dirty="0">
                          <a:latin typeface="Roboto" panose="02000000000000000000"/>
                        </a:rPr>
                        <a:t>central sewage &amp; water systems,</a:t>
                      </a:r>
                    </a:p>
                    <a:p>
                      <a:pPr algn="ctr"/>
                      <a:r>
                        <a:rPr lang="en-GB" sz="1800" b="0" noProof="0" dirty="0">
                          <a:latin typeface="Roboto" panose="02000000000000000000"/>
                        </a:rPr>
                        <a:t>heating, electricity,</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0" baseline="0" noProof="0" dirty="0">
                          <a:latin typeface="Roboto" panose="02000000000000000000"/>
                        </a:rPr>
                        <a:t>antibiotics &amp; vaccines</a:t>
                      </a:r>
                      <a:endParaRPr lang="en-GB" sz="1800" b="0" noProof="0" dirty="0">
                        <a:latin typeface="Roboto" panose="02000000000000000000"/>
                      </a:endParaRPr>
                    </a:p>
                    <a:p>
                      <a:pPr algn="ctr"/>
                      <a:endParaRPr lang="en-GB" sz="1800" b="0" noProof="0" dirty="0">
                        <a:latin typeface="Roboto" panose="02000000000000000000"/>
                      </a:endParaRPr>
                    </a:p>
                  </a:txBody>
                  <a:tcPr marL="68580" marR="68580" marT="34290" marB="34290" anchor="ctr">
                    <a:solidFill>
                      <a:schemeClr val="bg1">
                        <a:lumMod val="95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800" b="1" noProof="0" dirty="0">
                        <a:latin typeface="Roboto" panose="0200000000000000000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b="1" noProof="0" dirty="0">
                          <a:latin typeface="Roboto" panose="02000000000000000000"/>
                        </a:rPr>
                        <a:t>2026</a:t>
                      </a:r>
                    </a:p>
                    <a:p>
                      <a:pPr algn="ctr"/>
                      <a:endParaRPr lang="en-GB" sz="800" noProof="0" dirty="0">
                        <a:latin typeface="Roboto" panose="02000000000000000000"/>
                      </a:endParaRPr>
                    </a:p>
                    <a:p>
                      <a:pPr algn="ctr"/>
                      <a:r>
                        <a:rPr lang="en-GB" sz="1800" noProof="0" dirty="0">
                          <a:latin typeface="Roboto" panose="02000000000000000000"/>
                        </a:rPr>
                        <a:t>post-industrial</a:t>
                      </a:r>
                      <a:r>
                        <a:rPr lang="en-GB" sz="1800" baseline="0" noProof="0" dirty="0">
                          <a:latin typeface="Roboto" panose="02000000000000000000"/>
                        </a:rPr>
                        <a:t> </a:t>
                      </a:r>
                    </a:p>
                    <a:p>
                      <a:pPr algn="ctr"/>
                      <a:r>
                        <a:rPr lang="en-GB" sz="1800" b="0" baseline="0" noProof="0" dirty="0">
                          <a:latin typeface="Roboto" panose="02000000000000000000"/>
                        </a:rPr>
                        <a:t>cities, </a:t>
                      </a:r>
                      <a:r>
                        <a:rPr lang="en-GB" sz="1800" b="0" noProof="0" dirty="0">
                          <a:latin typeface="Roboto" panose="02000000000000000000"/>
                        </a:rPr>
                        <a:t>tighter buildings, dryer and warmer indoor air </a:t>
                      </a:r>
                    </a:p>
                    <a:p>
                      <a:pPr algn="ctr"/>
                      <a:endParaRPr lang="en-GB" sz="1800" b="0" noProof="0" dirty="0">
                        <a:latin typeface="Roboto" panose="02000000000000000000"/>
                      </a:endParaRPr>
                    </a:p>
                  </a:txBody>
                  <a:tcPr marL="68580" marR="68580" marT="34290" marB="34290" anchor="ctr">
                    <a:lnR w="12700" cap="flat" cmpd="sng" algn="ctr">
                      <a:noFill/>
                      <a:prstDash val="solid"/>
                      <a:round/>
                      <a:headEnd type="none" w="med" len="med"/>
                      <a:tailEnd type="none" w="med" len="med"/>
                    </a:lnR>
                    <a:solidFill>
                      <a:schemeClr val="bg1">
                        <a:lumMod val="95000"/>
                      </a:schemeClr>
                    </a:solidFill>
                  </a:tcPr>
                </a:tc>
                <a:extLst>
                  <a:ext uri="{0D108BD9-81ED-4DB2-BD59-A6C34878D82A}">
                    <a16:rowId xmlns:a16="http://schemas.microsoft.com/office/drawing/2014/main" val="3246491198"/>
                  </a:ext>
                </a:extLst>
              </a:tr>
            </a:tbl>
          </a:graphicData>
        </a:graphic>
      </p:graphicFrame>
      <p:graphicFrame>
        <p:nvGraphicFramePr>
          <p:cNvPr id="38" name="Tabelle 2">
            <a:extLst>
              <a:ext uri="{FF2B5EF4-FFF2-40B4-BE49-F238E27FC236}">
                <a16:creationId xmlns:a16="http://schemas.microsoft.com/office/drawing/2014/main" id="{7443EAA7-32E3-AD47-96CF-C3295CC5C6C6}"/>
              </a:ext>
            </a:extLst>
          </p:cNvPr>
          <p:cNvGraphicFramePr>
            <a:graphicFrameLocks noGrp="1"/>
          </p:cNvGraphicFramePr>
          <p:nvPr/>
        </p:nvGraphicFramePr>
        <p:xfrm>
          <a:off x="15117" y="5649954"/>
          <a:ext cx="12176883" cy="1135607"/>
        </p:xfrm>
        <a:graphic>
          <a:graphicData uri="http://schemas.openxmlformats.org/drawingml/2006/table">
            <a:tbl>
              <a:tblPr firstRow="1" bandRow="1">
                <a:tableStyleId>{2D5ABB26-0587-4C30-8999-92F81FD0307C}</a:tableStyleId>
              </a:tblPr>
              <a:tblGrid>
                <a:gridCol w="1782619">
                  <a:extLst>
                    <a:ext uri="{9D8B030D-6E8A-4147-A177-3AD203B41FA5}">
                      <a16:colId xmlns:a16="http://schemas.microsoft.com/office/drawing/2014/main" val="3805668772"/>
                    </a:ext>
                  </a:extLst>
                </a:gridCol>
                <a:gridCol w="2833593">
                  <a:extLst>
                    <a:ext uri="{9D8B030D-6E8A-4147-A177-3AD203B41FA5}">
                      <a16:colId xmlns:a16="http://schemas.microsoft.com/office/drawing/2014/main" val="2056241156"/>
                    </a:ext>
                  </a:extLst>
                </a:gridCol>
                <a:gridCol w="3780582">
                  <a:extLst>
                    <a:ext uri="{9D8B030D-6E8A-4147-A177-3AD203B41FA5}">
                      <a16:colId xmlns:a16="http://schemas.microsoft.com/office/drawing/2014/main" val="109010693"/>
                    </a:ext>
                  </a:extLst>
                </a:gridCol>
                <a:gridCol w="3780089">
                  <a:extLst>
                    <a:ext uri="{9D8B030D-6E8A-4147-A177-3AD203B41FA5}">
                      <a16:colId xmlns:a16="http://schemas.microsoft.com/office/drawing/2014/main" val="580290274"/>
                    </a:ext>
                  </a:extLst>
                </a:gridCol>
              </a:tblGrid>
              <a:tr h="1135607">
                <a:tc>
                  <a:txBody>
                    <a:bodyPr/>
                    <a:lstStyle/>
                    <a:p>
                      <a:pPr algn="ctr"/>
                      <a:r>
                        <a:rPr lang="en-GB" sz="1800" b="1" noProof="0" dirty="0">
                          <a:latin typeface="Roboto" panose="02000000000000000000"/>
                        </a:rPr>
                        <a:t>Infectious</a:t>
                      </a:r>
                      <a:r>
                        <a:rPr lang="en-GB" sz="1800" b="1" baseline="0" noProof="0" dirty="0">
                          <a:latin typeface="Roboto" panose="02000000000000000000"/>
                        </a:rPr>
                        <a:t> </a:t>
                      </a:r>
                      <a:r>
                        <a:rPr lang="en-GB" sz="1800" b="1" noProof="0" dirty="0">
                          <a:latin typeface="Roboto" panose="02000000000000000000"/>
                        </a:rPr>
                        <a:t>diseases:</a:t>
                      </a:r>
                      <a:endParaRPr lang="en-GB" sz="1400" b="1" noProof="0" dirty="0">
                        <a:latin typeface="Roboto" panose="02000000000000000000"/>
                      </a:endParaRPr>
                    </a:p>
                  </a:txBody>
                  <a:tcPr marL="68580" marR="68580" marT="34290" marB="34290" anchor="ctr">
                    <a:lnL w="12700" cap="flat" cmpd="sng" algn="ctr">
                      <a:noFill/>
                      <a:prstDash val="solid"/>
                      <a:round/>
                      <a:headEnd type="none" w="med" len="med"/>
                      <a:tailEnd type="none" w="med" len="med"/>
                    </a:lnL>
                    <a:lnB w="12700" cap="flat" cmpd="sng" algn="ctr">
                      <a:noFill/>
                      <a:prstDash val="solid"/>
                      <a:round/>
                      <a:headEnd type="none" w="med" len="med"/>
                      <a:tailEnd type="none" w="med" len="med"/>
                    </a:lnB>
                    <a:solidFill>
                      <a:schemeClr val="accent1">
                        <a:lumMod val="60000"/>
                        <a:lumOff val="40000"/>
                        <a:alpha val="20000"/>
                      </a:schemeClr>
                    </a:solidFill>
                  </a:tcPr>
                </a:tc>
                <a:tc>
                  <a:txBody>
                    <a:bodyPr/>
                    <a:lstStyle/>
                    <a:p>
                      <a:pPr algn="ctr"/>
                      <a:r>
                        <a:rPr lang="en-GB" sz="1800" b="0" noProof="0" dirty="0">
                          <a:latin typeface="Roboto" panose="02000000000000000000"/>
                        </a:rPr>
                        <a:t>Parasites,</a:t>
                      </a:r>
                      <a:endParaRPr lang="en-GB" sz="1800" b="0" baseline="0" noProof="0" dirty="0">
                        <a:latin typeface="Roboto" panose="02000000000000000000"/>
                      </a:endParaRPr>
                    </a:p>
                    <a:p>
                      <a:pPr algn="ctr"/>
                      <a:r>
                        <a:rPr lang="en-GB" sz="1800" b="0" baseline="0" noProof="0" dirty="0">
                          <a:latin typeface="Roboto" panose="02000000000000000000"/>
                        </a:rPr>
                        <a:t>zoonotic infections</a:t>
                      </a:r>
                    </a:p>
                  </a:txBody>
                  <a:tcPr marL="68580" marR="68580" marT="34290" marB="34290" anchor="ctr">
                    <a:lnT>
                      <a:noFill/>
                    </a:lnT>
                    <a:lnB w="12700" cap="flat" cmpd="sng" algn="ctr">
                      <a:noFill/>
                      <a:prstDash val="solid"/>
                      <a:round/>
                      <a:headEnd type="none" w="med" len="med"/>
                      <a:tailEnd type="none" w="med" len="med"/>
                    </a:lnB>
                    <a:solidFill>
                      <a:schemeClr val="accent1">
                        <a:lumMod val="60000"/>
                        <a:lumOff val="40000"/>
                        <a:alpha val="2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0" baseline="0" noProof="0" dirty="0">
                          <a:latin typeface="Roboto" panose="02000000000000000000"/>
                        </a:rPr>
                        <a:t>Small pox, measles,</a:t>
                      </a:r>
                    </a:p>
                    <a:p>
                      <a:pPr algn="ctr"/>
                      <a:r>
                        <a:rPr lang="en-GB" sz="1800" b="0" noProof="0" dirty="0">
                          <a:latin typeface="Roboto" panose="02000000000000000000"/>
                        </a:rPr>
                        <a:t>1</a:t>
                      </a:r>
                      <a:r>
                        <a:rPr lang="en-GB" sz="1800" b="0" baseline="30000" noProof="0" dirty="0">
                          <a:latin typeface="Roboto" panose="02000000000000000000"/>
                        </a:rPr>
                        <a:t>st</a:t>
                      </a:r>
                      <a:r>
                        <a:rPr lang="en-GB" sz="1800" b="0" noProof="0" dirty="0">
                          <a:latin typeface="Roboto" panose="02000000000000000000"/>
                        </a:rPr>
                        <a:t> pandemic</a:t>
                      </a:r>
                      <a:r>
                        <a:rPr lang="en-GB" sz="1800" b="0" baseline="0" noProof="0" dirty="0">
                          <a:latin typeface="Roboto" panose="02000000000000000000"/>
                        </a:rPr>
                        <a:t> </a:t>
                      </a:r>
                      <a:endParaRPr lang="en-GB" sz="1800" b="0" noProof="0" dirty="0">
                        <a:latin typeface="Roboto" panose="02000000000000000000"/>
                      </a:endParaRPr>
                    </a:p>
                    <a:p>
                      <a:pPr algn="ctr"/>
                      <a:r>
                        <a:rPr lang="en-GB" sz="1800" b="0" noProof="0" dirty="0">
                          <a:latin typeface="Roboto" panose="02000000000000000000"/>
                        </a:rPr>
                        <a:t>“Spanish flu”</a:t>
                      </a:r>
                    </a:p>
                  </a:txBody>
                  <a:tcPr marL="68580" marR="68580" marT="34290" marB="34290" anchor="ctr">
                    <a:lnB w="12700" cap="flat" cmpd="sng" algn="ctr">
                      <a:noFill/>
                      <a:prstDash val="solid"/>
                      <a:round/>
                      <a:headEnd type="none" w="med" len="med"/>
                      <a:tailEnd type="none" w="med" len="med"/>
                    </a:lnB>
                    <a:solidFill>
                      <a:schemeClr val="accent1">
                        <a:lumMod val="60000"/>
                        <a:lumOff val="40000"/>
                        <a:alpha val="20000"/>
                      </a:schemeClr>
                    </a:solidFill>
                  </a:tcPr>
                </a:tc>
                <a:tc>
                  <a:txBody>
                    <a:bodyPr/>
                    <a:lstStyle/>
                    <a:p>
                      <a:pPr marL="0" algn="ctr" defTabSz="914400" rtl="0" eaLnBrk="1" latinLnBrk="0" hangingPunct="1">
                        <a:lnSpc>
                          <a:spcPct val="100000"/>
                        </a:lnSpc>
                      </a:pPr>
                      <a:r>
                        <a:rPr lang="en-GB" sz="1800" b="0" kern="1200" baseline="0" noProof="0" dirty="0">
                          <a:solidFill>
                            <a:schemeClr val="tx1"/>
                          </a:solidFill>
                          <a:latin typeface="Roboto" panose="02000000000000000000"/>
                          <a:ea typeface="+mn-ea"/>
                          <a:cs typeface="+mn-cs"/>
                        </a:rPr>
                        <a:t>Increasing viral spillovers,</a:t>
                      </a:r>
                    </a:p>
                    <a:p>
                      <a:pPr marL="0" algn="ctr" defTabSz="914400" rtl="0" eaLnBrk="1" latinLnBrk="0" hangingPunct="1">
                        <a:lnSpc>
                          <a:spcPct val="100000"/>
                        </a:lnSpc>
                      </a:pPr>
                      <a:r>
                        <a:rPr lang="en-GB" sz="1800" b="0" baseline="0" noProof="0" dirty="0">
                          <a:latin typeface="Roboto" panose="02000000000000000000"/>
                        </a:rPr>
                        <a:t>anti-resistant bacteria, </a:t>
                      </a:r>
                    </a:p>
                    <a:p>
                      <a:pPr marL="0" algn="ctr" defTabSz="914400" rtl="0" eaLnBrk="1" latinLnBrk="0" hangingPunct="1">
                        <a:lnSpc>
                          <a:spcPct val="100000"/>
                        </a:lnSpc>
                      </a:pPr>
                      <a:r>
                        <a:rPr lang="en-GB" sz="1800" b="0" baseline="0" noProof="0" dirty="0">
                          <a:latin typeface="Roboto" panose="02000000000000000000"/>
                        </a:rPr>
                        <a:t>new fungal species</a:t>
                      </a:r>
                    </a:p>
                  </a:txBody>
                  <a:tcPr marL="68580" marR="68580" marT="34290" marB="34290" anchor="ctr">
                    <a:lnR w="12700" cap="flat" cmpd="sng" algn="ctr">
                      <a:noFill/>
                      <a:prstDash val="solid"/>
                      <a:round/>
                      <a:headEnd type="none" w="med" len="med"/>
                      <a:tailEnd type="none" w="med" len="med"/>
                    </a:lnR>
                    <a:lnB w="12700" cap="flat" cmpd="sng" algn="ctr">
                      <a:noFill/>
                      <a:prstDash val="solid"/>
                      <a:round/>
                      <a:headEnd type="none" w="med" len="med"/>
                      <a:tailEnd type="none" w="med" len="med"/>
                    </a:lnB>
                    <a:solidFill>
                      <a:schemeClr val="accent1">
                        <a:lumMod val="60000"/>
                        <a:lumOff val="40000"/>
                        <a:alpha val="20000"/>
                      </a:schemeClr>
                    </a:solidFill>
                  </a:tcPr>
                </a:tc>
                <a:extLst>
                  <a:ext uri="{0D108BD9-81ED-4DB2-BD59-A6C34878D82A}">
                    <a16:rowId xmlns:a16="http://schemas.microsoft.com/office/drawing/2014/main" val="1593045802"/>
                  </a:ext>
                </a:extLst>
              </a:tr>
            </a:tbl>
          </a:graphicData>
        </a:graphic>
      </p:graphicFrame>
      <p:sp>
        <p:nvSpPr>
          <p:cNvPr id="2" name="Rectangle 1">
            <a:extLst>
              <a:ext uri="{FF2B5EF4-FFF2-40B4-BE49-F238E27FC236}">
                <a16:creationId xmlns:a16="http://schemas.microsoft.com/office/drawing/2014/main" id="{EC4C40B8-318A-BCEA-C225-C2CFBE536D58}"/>
              </a:ext>
            </a:extLst>
          </p:cNvPr>
          <p:cNvSpPr/>
          <p:nvPr/>
        </p:nvSpPr>
        <p:spPr>
          <a:xfrm>
            <a:off x="1" y="2791374"/>
            <a:ext cx="12192000" cy="3027263"/>
          </a:xfrm>
          <a:prstGeom prst="rect">
            <a:avLst/>
          </a:prstGeom>
          <a:solidFill>
            <a:srgbClr val="E9EFF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9" name="image32.jpeg" descr="image32.jpeg">
            <a:extLst>
              <a:ext uri="{FF2B5EF4-FFF2-40B4-BE49-F238E27FC236}">
                <a16:creationId xmlns:a16="http://schemas.microsoft.com/office/drawing/2014/main" id="{854FBDCB-8F81-AE43-B4F2-772D2F57C8F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8720573" y="2556439"/>
            <a:ext cx="3208904" cy="3161857"/>
          </a:xfrm>
          <a:prstGeom prst="ellipse">
            <a:avLst/>
          </a:prstGeom>
        </p:spPr>
      </p:pic>
      <p:grpSp>
        <p:nvGrpSpPr>
          <p:cNvPr id="31" name="Grafik 4">
            <a:extLst>
              <a:ext uri="{FF2B5EF4-FFF2-40B4-BE49-F238E27FC236}">
                <a16:creationId xmlns:a16="http://schemas.microsoft.com/office/drawing/2014/main" id="{7F771286-2F10-6B42-96B6-B0679AFF2BA9}"/>
              </a:ext>
            </a:extLst>
          </p:cNvPr>
          <p:cNvGrpSpPr/>
          <p:nvPr/>
        </p:nvGrpSpPr>
        <p:grpSpPr>
          <a:xfrm>
            <a:off x="1782980" y="3800797"/>
            <a:ext cx="2015783" cy="1464892"/>
            <a:chOff x="-1" y="-3"/>
            <a:chExt cx="5173334" cy="4370670"/>
          </a:xfrm>
        </p:grpSpPr>
        <p:sp>
          <p:nvSpPr>
            <p:cNvPr id="32" name="Rectangle">
              <a:extLst>
                <a:ext uri="{FF2B5EF4-FFF2-40B4-BE49-F238E27FC236}">
                  <a16:creationId xmlns:a16="http://schemas.microsoft.com/office/drawing/2014/main" id="{421E06B9-AD9C-0E49-9D83-76C31BFB2AA3}"/>
                </a:ext>
              </a:extLst>
            </p:cNvPr>
            <p:cNvSpPr/>
            <p:nvPr/>
          </p:nvSpPr>
          <p:spPr>
            <a:xfrm>
              <a:off x="0" y="-1"/>
              <a:ext cx="5173333" cy="4370667"/>
            </a:xfrm>
            <a:prstGeom prst="rect">
              <a:avLst/>
            </a:prstGeom>
            <a:blipFill rotWithShape="1">
              <a:blip r:embed="rId4" cstate="screen">
                <a:extLst>
                  <a:ext uri="{28A0092B-C50C-407E-A947-70E740481C1C}">
                    <a14:useLocalDpi xmlns:a14="http://schemas.microsoft.com/office/drawing/2010/main"/>
                  </a:ext>
                </a:extLst>
              </a:blip>
              <a:srcRect/>
              <a:stretch>
                <a:fillRect/>
              </a:stretch>
            </a:blipFill>
            <a:ln w="12700" cap="flat">
              <a:noFill/>
              <a:miter lim="400000"/>
            </a:ln>
            <a:effectLst/>
          </p:spPr>
          <p:txBody>
            <a:bodyPr wrap="square" lIns="34289" tIns="34289" rIns="34289" bIns="34289" numCol="1" anchor="ctr">
              <a:noAutofit/>
            </a:bodyPr>
            <a:lstStyle/>
            <a:p>
              <a:pPr marL="0" marR="0" lvl="0" indent="0" algn="l" defTabSz="685800" rtl="0" eaLnBrk="1" fontAlgn="auto" latinLnBrk="0" hangingPunct="0">
                <a:lnSpc>
                  <a:spcPct val="100000"/>
                </a:lnSpc>
                <a:spcBef>
                  <a:spcPts val="0"/>
                </a:spcBef>
                <a:spcAft>
                  <a:spcPts val="0"/>
                </a:spcAft>
                <a:buClrTx/>
                <a:buSzTx/>
                <a:buFontTx/>
                <a:buNone/>
                <a:tabLst/>
                <a:defRPr>
                  <a:latin typeface="Gill Sans MT"/>
                  <a:ea typeface="Gill Sans MT"/>
                  <a:cs typeface="Gill Sans MT"/>
                  <a:sym typeface="Gill Sans MT"/>
                </a:defRPr>
              </a:pPr>
              <a:endParaRPr kumimoji="0" sz="1350" b="0" i="0" u="none" strike="noStrike" kern="0" cap="none" spc="0" normalizeH="0" baseline="0" noProof="0">
                <a:ln>
                  <a:noFill/>
                </a:ln>
                <a:solidFill>
                  <a:srgbClr val="000000"/>
                </a:solidFill>
                <a:effectLst/>
                <a:uLnTx/>
                <a:uFillTx/>
                <a:latin typeface="Gill Sans MT"/>
                <a:sym typeface="Gill Sans MT"/>
              </a:endParaRPr>
            </a:p>
          </p:txBody>
        </p:sp>
        <p:sp>
          <p:nvSpPr>
            <p:cNvPr id="34" name="Rectangle">
              <a:extLst>
                <a:ext uri="{FF2B5EF4-FFF2-40B4-BE49-F238E27FC236}">
                  <a16:creationId xmlns:a16="http://schemas.microsoft.com/office/drawing/2014/main" id="{E6A6E755-2C77-C84E-940B-15BDF0A074C3}"/>
                </a:ext>
              </a:extLst>
            </p:cNvPr>
            <p:cNvSpPr/>
            <p:nvPr/>
          </p:nvSpPr>
          <p:spPr>
            <a:xfrm>
              <a:off x="-1" y="-3"/>
              <a:ext cx="5163886" cy="4370670"/>
            </a:xfrm>
            <a:prstGeom prst="rect">
              <a:avLst/>
            </a:prstGeom>
            <a:solidFill>
              <a:schemeClr val="bg1"/>
            </a:solidFill>
            <a:ln w="12700" cap="flat">
              <a:noFill/>
              <a:miter lim="400000"/>
            </a:ln>
            <a:effectLst/>
          </p:spPr>
          <p:txBody>
            <a:bodyPr wrap="square" lIns="34289" tIns="34289" rIns="34289" bIns="34289" numCol="1" anchor="ctr">
              <a:noAutofit/>
            </a:bodyPr>
            <a:lstStyle/>
            <a:p>
              <a:pPr marL="0" marR="0" lvl="0" indent="0" algn="l" defTabSz="685800" rtl="0" eaLnBrk="1" fontAlgn="auto" latinLnBrk="0" hangingPunct="0">
                <a:lnSpc>
                  <a:spcPct val="100000"/>
                </a:lnSpc>
                <a:spcBef>
                  <a:spcPts val="0"/>
                </a:spcBef>
                <a:spcAft>
                  <a:spcPts val="0"/>
                </a:spcAft>
                <a:buClrTx/>
                <a:buSzTx/>
                <a:buFontTx/>
                <a:buNone/>
                <a:tabLst/>
                <a:defRPr>
                  <a:latin typeface="Gill Sans MT"/>
                  <a:ea typeface="Gill Sans MT"/>
                  <a:cs typeface="Gill Sans MT"/>
                  <a:sym typeface="Gill Sans MT"/>
                </a:defRPr>
              </a:pPr>
              <a:endParaRPr kumimoji="0" sz="1350" b="0" i="0" u="none" strike="noStrike" kern="0" cap="none" spc="0" normalizeH="0" baseline="0" noProof="0" dirty="0">
                <a:ln>
                  <a:noFill/>
                </a:ln>
                <a:solidFill>
                  <a:srgbClr val="000000"/>
                </a:solidFill>
                <a:effectLst/>
                <a:uLnTx/>
                <a:uFillTx/>
                <a:latin typeface="Gill Sans MT"/>
                <a:sym typeface="Gill Sans MT"/>
              </a:endParaRPr>
            </a:p>
          </p:txBody>
        </p:sp>
      </p:grpSp>
      <p:pic>
        <p:nvPicPr>
          <p:cNvPr id="36" name="Picture 2" descr="Picture">
            <a:extLst>
              <a:ext uri="{FF2B5EF4-FFF2-40B4-BE49-F238E27FC236}">
                <a16:creationId xmlns:a16="http://schemas.microsoft.com/office/drawing/2014/main" id="{90F6760B-9D80-C348-ADB6-F4C65D4C230A}"/>
              </a:ext>
            </a:extLst>
          </p:cNvPr>
          <p:cNvPicPr>
            <a:picLocks noChangeAspect="1" noChangeArrowheads="1"/>
          </p:cNvPicPr>
          <p:nvPr/>
        </p:nvPicPr>
        <p:blipFill rotWithShape="1">
          <a:blip r:embed="rId5" cstate="hqprint">
            <a:extLst>
              <a:ext uri="{28A0092B-C50C-407E-A947-70E740481C1C}">
                <a14:useLocalDpi xmlns:a14="http://schemas.microsoft.com/office/drawing/2010/main"/>
              </a:ext>
            </a:extLst>
          </a:blip>
          <a:srcRect b="-575"/>
          <a:stretch/>
        </p:blipFill>
        <p:spPr bwMode="auto">
          <a:xfrm>
            <a:off x="1334991" y="2573657"/>
            <a:ext cx="3210482" cy="3027263"/>
          </a:xfrm>
          <a:prstGeom prst="ellipse">
            <a:avLst/>
          </a:prstGeom>
          <a:noFill/>
          <a:extLst>
            <a:ext uri="{909E8E84-426E-40DD-AFC4-6F175D3DCCD1}">
              <a14:hiddenFill xmlns:a14="http://schemas.microsoft.com/office/drawing/2010/main">
                <a:solidFill>
                  <a:srgbClr val="FFFFFF"/>
                </a:solidFill>
              </a14:hiddenFill>
            </a:ext>
          </a:extLst>
        </p:spPr>
      </p:pic>
      <p:pic>
        <p:nvPicPr>
          <p:cNvPr id="37" name="Picture 2" descr="https://s3-us-west-2.amazonaws.com/oliosite-assets/uploads/imgs/industry.jpg">
            <a:extLst>
              <a:ext uri="{FF2B5EF4-FFF2-40B4-BE49-F238E27FC236}">
                <a16:creationId xmlns:a16="http://schemas.microsoft.com/office/drawing/2014/main" id="{B023CF90-8CA3-0444-9A24-49F6FFB65899}"/>
              </a:ext>
            </a:extLst>
          </p:cNvPr>
          <p:cNvPicPr>
            <a:picLocks noChangeAspect="1" noChangeArrowheads="1"/>
          </p:cNvPicPr>
          <p:nvPr/>
        </p:nvPicPr>
        <p:blipFill rotWithShape="1">
          <a:blip r:embed="rId6" cstate="screen">
            <a:extLst>
              <a:ext uri="{28A0092B-C50C-407E-A947-70E740481C1C}">
                <a14:useLocalDpi xmlns:a14="http://schemas.microsoft.com/office/drawing/2010/main"/>
              </a:ext>
            </a:extLst>
          </a:blip>
          <a:srcRect/>
          <a:stretch/>
        </p:blipFill>
        <p:spPr bwMode="auto">
          <a:xfrm>
            <a:off x="4993462" y="2618563"/>
            <a:ext cx="3210481" cy="2924904"/>
          </a:xfrm>
          <a:prstGeom prst="ellipse">
            <a:avLst/>
          </a:prstGeom>
          <a:noFill/>
          <a:extLst>
            <a:ext uri="{909E8E84-426E-40DD-AFC4-6F175D3DCCD1}">
              <a14:hiddenFill xmlns:a14="http://schemas.microsoft.com/office/drawing/2010/main">
                <a:solidFill>
                  <a:srgbClr val="FFFFFF"/>
                </a:solidFill>
              </a14:hiddenFill>
            </a:ext>
          </a:extLst>
        </p:spPr>
      </p:pic>
      <p:grpSp>
        <p:nvGrpSpPr>
          <p:cNvPr id="44" name="Group 43">
            <a:extLst>
              <a:ext uri="{FF2B5EF4-FFF2-40B4-BE49-F238E27FC236}">
                <a16:creationId xmlns:a16="http://schemas.microsoft.com/office/drawing/2014/main" id="{A0A89E3E-E155-489D-A102-B74647F40B3D}"/>
              </a:ext>
            </a:extLst>
          </p:cNvPr>
          <p:cNvGrpSpPr/>
          <p:nvPr/>
        </p:nvGrpSpPr>
        <p:grpSpPr>
          <a:xfrm>
            <a:off x="0" y="2976141"/>
            <a:ext cx="11696648" cy="2874863"/>
            <a:chOff x="224385" y="3294044"/>
            <a:chExt cx="11696648" cy="3441718"/>
          </a:xfrm>
        </p:grpSpPr>
        <p:sp>
          <p:nvSpPr>
            <p:cNvPr id="45" name="Freihandform 5">
              <a:extLst>
                <a:ext uri="{FF2B5EF4-FFF2-40B4-BE49-F238E27FC236}">
                  <a16:creationId xmlns:a16="http://schemas.microsoft.com/office/drawing/2014/main" id="{B5D4F906-DAAF-4A2A-8FF2-50B60DB3BB90}"/>
                </a:ext>
              </a:extLst>
            </p:cNvPr>
            <p:cNvSpPr/>
            <p:nvPr/>
          </p:nvSpPr>
          <p:spPr>
            <a:xfrm>
              <a:off x="224385" y="3294044"/>
              <a:ext cx="11696648" cy="3149784"/>
            </a:xfrm>
            <a:custGeom>
              <a:avLst/>
              <a:gdLst>
                <a:gd name="connsiteX0" fmla="*/ 0 w 10639425"/>
                <a:gd name="connsiteY0" fmla="*/ 2114550 h 2114879"/>
                <a:gd name="connsiteX1" fmla="*/ 7791450 w 10639425"/>
                <a:gd name="connsiteY1" fmla="*/ 1971675 h 2114879"/>
                <a:gd name="connsiteX2" fmla="*/ 10058400 w 10639425"/>
                <a:gd name="connsiteY2" fmla="*/ 1238250 h 2114879"/>
                <a:gd name="connsiteX3" fmla="*/ 10639425 w 10639425"/>
                <a:gd name="connsiteY3" fmla="*/ 0 h 2114879"/>
                <a:gd name="connsiteX0" fmla="*/ 0 w 10639425"/>
                <a:gd name="connsiteY0" fmla="*/ 2114550 h 2114559"/>
                <a:gd name="connsiteX1" fmla="*/ 7768014 w 10639425"/>
                <a:gd name="connsiteY1" fmla="*/ 1761872 h 2114559"/>
                <a:gd name="connsiteX2" fmla="*/ 10058400 w 10639425"/>
                <a:gd name="connsiteY2" fmla="*/ 1238250 h 2114559"/>
                <a:gd name="connsiteX3" fmla="*/ 10639425 w 10639425"/>
                <a:gd name="connsiteY3" fmla="*/ 0 h 2114559"/>
                <a:gd name="connsiteX0" fmla="*/ 0 w 10639425"/>
                <a:gd name="connsiteY0" fmla="*/ 2114550 h 2114559"/>
                <a:gd name="connsiteX1" fmla="*/ 7768014 w 10639425"/>
                <a:gd name="connsiteY1" fmla="*/ 1761872 h 2114559"/>
                <a:gd name="connsiteX2" fmla="*/ 9999808 w 10639425"/>
                <a:gd name="connsiteY2" fmla="*/ 1115865 h 2114559"/>
                <a:gd name="connsiteX3" fmla="*/ 10639425 w 10639425"/>
                <a:gd name="connsiteY3" fmla="*/ 0 h 2114559"/>
                <a:gd name="connsiteX0" fmla="*/ 0 w 10639425"/>
                <a:gd name="connsiteY0" fmla="*/ 2114550 h 2114558"/>
                <a:gd name="connsiteX1" fmla="*/ 6373526 w 10639425"/>
                <a:gd name="connsiteY1" fmla="*/ 1726905 h 2114558"/>
                <a:gd name="connsiteX2" fmla="*/ 9999808 w 10639425"/>
                <a:gd name="connsiteY2" fmla="*/ 1115865 h 2114558"/>
                <a:gd name="connsiteX3" fmla="*/ 10639425 w 10639425"/>
                <a:gd name="connsiteY3" fmla="*/ 0 h 2114558"/>
                <a:gd name="connsiteX0" fmla="*/ 0 w 10639425"/>
                <a:gd name="connsiteY0" fmla="*/ 2114550 h 2114558"/>
                <a:gd name="connsiteX1" fmla="*/ 6373526 w 10639425"/>
                <a:gd name="connsiteY1" fmla="*/ 1726905 h 2114558"/>
                <a:gd name="connsiteX2" fmla="*/ 9941216 w 10639425"/>
                <a:gd name="connsiteY2" fmla="*/ 1045931 h 2114558"/>
                <a:gd name="connsiteX3" fmla="*/ 10639425 w 10639425"/>
                <a:gd name="connsiteY3" fmla="*/ 0 h 2114558"/>
                <a:gd name="connsiteX0" fmla="*/ 0 w 10615988"/>
                <a:gd name="connsiteY0" fmla="*/ 2324354 h 2324362"/>
                <a:gd name="connsiteX1" fmla="*/ 6373526 w 10615988"/>
                <a:gd name="connsiteY1" fmla="*/ 1936709 h 2324362"/>
                <a:gd name="connsiteX2" fmla="*/ 9941216 w 10615988"/>
                <a:gd name="connsiteY2" fmla="*/ 1255735 h 2324362"/>
                <a:gd name="connsiteX3" fmla="*/ 10615988 w 10615988"/>
                <a:gd name="connsiteY3" fmla="*/ 0 h 2324362"/>
                <a:gd name="connsiteX0" fmla="*/ 0 w 10615988"/>
                <a:gd name="connsiteY0" fmla="*/ 2324354 h 2324362"/>
                <a:gd name="connsiteX1" fmla="*/ 6373526 w 10615988"/>
                <a:gd name="connsiteY1" fmla="*/ 1936709 h 2324362"/>
                <a:gd name="connsiteX2" fmla="*/ 9191239 w 10615988"/>
                <a:gd name="connsiteY2" fmla="*/ 1308186 h 2324362"/>
                <a:gd name="connsiteX3" fmla="*/ 10615988 w 10615988"/>
                <a:gd name="connsiteY3" fmla="*/ 0 h 2324362"/>
                <a:gd name="connsiteX0" fmla="*/ 0 w 10592551"/>
                <a:gd name="connsiteY0" fmla="*/ 2866346 h 2866354"/>
                <a:gd name="connsiteX1" fmla="*/ 6373526 w 10592551"/>
                <a:gd name="connsiteY1" fmla="*/ 2478701 h 2866354"/>
                <a:gd name="connsiteX2" fmla="*/ 9191239 w 10592551"/>
                <a:gd name="connsiteY2" fmla="*/ 1850178 h 2866354"/>
                <a:gd name="connsiteX3" fmla="*/ 10592551 w 10592551"/>
                <a:gd name="connsiteY3" fmla="*/ 0 h 2866354"/>
                <a:gd name="connsiteX0" fmla="*/ 0 w 10592551"/>
                <a:gd name="connsiteY0" fmla="*/ 2866346 h 2866387"/>
                <a:gd name="connsiteX1" fmla="*/ 6467273 w 10592551"/>
                <a:gd name="connsiteY1" fmla="*/ 2653538 h 2866387"/>
                <a:gd name="connsiteX2" fmla="*/ 9191239 w 10592551"/>
                <a:gd name="connsiteY2" fmla="*/ 1850178 h 2866387"/>
                <a:gd name="connsiteX3" fmla="*/ 10592551 w 10592551"/>
                <a:gd name="connsiteY3" fmla="*/ 0 h 2866387"/>
                <a:gd name="connsiteX0" fmla="*/ 0 w 10592551"/>
                <a:gd name="connsiteY0" fmla="*/ 3775495 h 3775535"/>
                <a:gd name="connsiteX1" fmla="*/ 6467273 w 10592551"/>
                <a:gd name="connsiteY1" fmla="*/ 3562687 h 3775535"/>
                <a:gd name="connsiteX2" fmla="*/ 9191239 w 10592551"/>
                <a:gd name="connsiteY2" fmla="*/ 2759327 h 3775535"/>
                <a:gd name="connsiteX3" fmla="*/ 10592551 w 10592551"/>
                <a:gd name="connsiteY3" fmla="*/ 0 h 3775535"/>
                <a:gd name="connsiteX0" fmla="*/ 0 w 10592551"/>
                <a:gd name="connsiteY0" fmla="*/ 3775495 h 3775519"/>
                <a:gd name="connsiteX1" fmla="*/ 6467273 w 10592551"/>
                <a:gd name="connsiteY1" fmla="*/ 3562687 h 3775519"/>
                <a:gd name="connsiteX2" fmla="*/ 9249831 w 10592551"/>
                <a:gd name="connsiteY2" fmla="*/ 2916679 h 3775519"/>
                <a:gd name="connsiteX3" fmla="*/ 10592551 w 10592551"/>
                <a:gd name="connsiteY3" fmla="*/ 0 h 3775519"/>
                <a:gd name="connsiteX0" fmla="*/ 0 w 10592551"/>
                <a:gd name="connsiteY0" fmla="*/ 3775495 h 3775529"/>
                <a:gd name="connsiteX1" fmla="*/ 6467273 w 10592551"/>
                <a:gd name="connsiteY1" fmla="*/ 3562687 h 3775529"/>
                <a:gd name="connsiteX2" fmla="*/ 9135996 w 10592551"/>
                <a:gd name="connsiteY2" fmla="*/ 2806373 h 3775529"/>
                <a:gd name="connsiteX3" fmla="*/ 10592551 w 10592551"/>
                <a:gd name="connsiteY3" fmla="*/ 0 h 3775529"/>
                <a:gd name="connsiteX0" fmla="*/ 0 w 10592551"/>
                <a:gd name="connsiteY0" fmla="*/ 3775495 h 3775580"/>
                <a:gd name="connsiteX1" fmla="*/ 6467273 w 10592551"/>
                <a:gd name="connsiteY1" fmla="*/ 3562687 h 3775580"/>
                <a:gd name="connsiteX2" fmla="*/ 8971567 w 10592551"/>
                <a:gd name="connsiteY2" fmla="*/ 2601517 h 3775580"/>
                <a:gd name="connsiteX3" fmla="*/ 10592551 w 10592551"/>
                <a:gd name="connsiteY3" fmla="*/ 0 h 3775580"/>
                <a:gd name="connsiteX0" fmla="*/ 0 w 10592551"/>
                <a:gd name="connsiteY0" fmla="*/ 3775495 h 3806286"/>
                <a:gd name="connsiteX1" fmla="*/ 6530516 w 10592551"/>
                <a:gd name="connsiteY1" fmla="*/ 3688752 h 3806286"/>
                <a:gd name="connsiteX2" fmla="*/ 8971567 w 10592551"/>
                <a:gd name="connsiteY2" fmla="*/ 2601517 h 3806286"/>
                <a:gd name="connsiteX3" fmla="*/ 10592551 w 10592551"/>
                <a:gd name="connsiteY3" fmla="*/ 0 h 3806286"/>
                <a:gd name="connsiteX0" fmla="*/ 0 w 10592551"/>
                <a:gd name="connsiteY0" fmla="*/ 3775495 h 3810446"/>
                <a:gd name="connsiteX1" fmla="*/ 6530516 w 10592551"/>
                <a:gd name="connsiteY1" fmla="*/ 3688752 h 3810446"/>
                <a:gd name="connsiteX2" fmla="*/ 8908325 w 10592551"/>
                <a:gd name="connsiteY2" fmla="*/ 2538486 h 3810446"/>
                <a:gd name="connsiteX3" fmla="*/ 10592551 w 10592551"/>
                <a:gd name="connsiteY3" fmla="*/ 0 h 3810446"/>
                <a:gd name="connsiteX0" fmla="*/ 0 w 10251044"/>
                <a:gd name="connsiteY0" fmla="*/ 3948834 h 3983787"/>
                <a:gd name="connsiteX1" fmla="*/ 6530516 w 10251044"/>
                <a:gd name="connsiteY1" fmla="*/ 3862091 h 3983787"/>
                <a:gd name="connsiteX2" fmla="*/ 8908325 w 10251044"/>
                <a:gd name="connsiteY2" fmla="*/ 2711825 h 3983787"/>
                <a:gd name="connsiteX3" fmla="*/ 10251044 w 10251044"/>
                <a:gd name="connsiteY3" fmla="*/ 0 h 3983787"/>
              </a:gdLst>
              <a:ahLst/>
              <a:cxnLst>
                <a:cxn ang="0">
                  <a:pos x="connsiteX0" y="connsiteY0"/>
                </a:cxn>
                <a:cxn ang="0">
                  <a:pos x="connsiteX1" y="connsiteY1"/>
                </a:cxn>
                <a:cxn ang="0">
                  <a:pos x="connsiteX2" y="connsiteY2"/>
                </a:cxn>
                <a:cxn ang="0">
                  <a:pos x="connsiteX3" y="connsiteY3"/>
                </a:cxn>
              </a:cxnLst>
              <a:rect l="l" t="t" r="r" b="b"/>
              <a:pathLst>
                <a:path w="10251044" h="3983787">
                  <a:moveTo>
                    <a:pt x="0" y="3948834"/>
                  </a:moveTo>
                  <a:cubicBezTo>
                    <a:pt x="3057525" y="3950421"/>
                    <a:pt x="5045795" y="4068259"/>
                    <a:pt x="6530516" y="3862091"/>
                  </a:cubicBezTo>
                  <a:cubicBezTo>
                    <a:pt x="8015237" y="3655923"/>
                    <a:pt x="8433663" y="3040437"/>
                    <a:pt x="8908325" y="2711825"/>
                  </a:cubicBezTo>
                  <a:cubicBezTo>
                    <a:pt x="9382987" y="2383213"/>
                    <a:pt x="10197862" y="454819"/>
                    <a:pt x="10251044" y="0"/>
                  </a:cubicBezTo>
                </a:path>
              </a:pathLst>
            </a:custGeom>
            <a:noFill/>
            <a:ln w="473075" cmpd="sng">
              <a:solidFill>
                <a:srgbClr val="FF0000"/>
              </a:solidFill>
              <a:prstDash val="solid"/>
              <a:tailEnd type="triangle"/>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de-CH" sz="1350" b="0" i="0" u="none" strike="noStrike" kern="1200" cap="none" spc="0" normalizeH="0" baseline="0" noProof="0" dirty="0">
                <a:ln>
                  <a:noFill/>
                </a:ln>
                <a:solidFill>
                  <a:srgbClr val="92D050"/>
                </a:solidFill>
                <a:effectLst/>
                <a:uLnTx/>
                <a:uFillTx/>
                <a:latin typeface="Calibri" panose="020F0502020204030204"/>
                <a:ea typeface="+mn-ea"/>
                <a:cs typeface="Calibri"/>
                <a:sym typeface="Helvetica"/>
              </a:endParaRPr>
            </a:p>
          </p:txBody>
        </p:sp>
        <p:sp>
          <p:nvSpPr>
            <p:cNvPr id="46" name="TextBox 45">
              <a:extLst>
                <a:ext uri="{FF2B5EF4-FFF2-40B4-BE49-F238E27FC236}">
                  <a16:creationId xmlns:a16="http://schemas.microsoft.com/office/drawing/2014/main" id="{18BE8021-A8E4-4014-8D9F-2E7A085B0B9F}"/>
                </a:ext>
              </a:extLst>
            </p:cNvPr>
            <p:cNvSpPr txBox="1"/>
            <p:nvPr/>
          </p:nvSpPr>
          <p:spPr>
            <a:xfrm>
              <a:off x="1168183" y="6109375"/>
              <a:ext cx="6404057" cy="626387"/>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Roboto" panose="02000000000000000000"/>
                  <a:ea typeface="+mn-ea"/>
                  <a:cs typeface="+mn-cs"/>
                </a:rPr>
                <a:t>Infectious &amp; inflammatory diseases</a:t>
              </a:r>
            </a:p>
          </p:txBody>
        </p:sp>
      </p:grpSp>
      <p:sp>
        <p:nvSpPr>
          <p:cNvPr id="5" name="TextBox 4">
            <a:extLst>
              <a:ext uri="{FF2B5EF4-FFF2-40B4-BE49-F238E27FC236}">
                <a16:creationId xmlns:a16="http://schemas.microsoft.com/office/drawing/2014/main" id="{CD030E08-97E1-4454-CF2A-3F45145EE1AF}"/>
              </a:ext>
            </a:extLst>
          </p:cNvPr>
          <p:cNvSpPr txBox="1"/>
          <p:nvPr/>
        </p:nvSpPr>
        <p:spPr>
          <a:xfrm>
            <a:off x="339013" y="204277"/>
            <a:ext cx="11513974" cy="480131"/>
          </a:xfrm>
          <a:prstGeom prst="rect">
            <a:avLst/>
          </a:prstGeom>
        </p:spPr>
        <p:txBody>
          <a:bodyPr vert="horz" lIns="91440" tIns="45720" rIns="91440" bIns="45720" rtlCol="0">
            <a:noAutofit/>
          </a:bodyPr>
          <a:lstStyle>
            <a:defPPr>
              <a:defRPr lang="en-US"/>
            </a:defPPr>
            <a:lvl1pPr marR="0" lvl="0" indent="0" fontAlgn="auto">
              <a:lnSpc>
                <a:spcPct val="90000"/>
              </a:lnSpc>
              <a:spcBef>
                <a:spcPts val="1000"/>
              </a:spcBef>
              <a:spcAft>
                <a:spcPts val="0"/>
              </a:spcAft>
              <a:buClrTx/>
              <a:buSzTx/>
              <a:buFont typeface="Arial" panose="020B0604020202020204" pitchFamily="34" charset="0"/>
              <a:buNone/>
              <a:tabLst/>
              <a:defRPr kumimoji="0" sz="2800" i="0" u="none" strike="noStrike" cap="none" spc="0" normalizeH="0" baseline="0">
                <a:ln>
                  <a:noFill/>
                </a:ln>
                <a:solidFill>
                  <a:schemeClr val="bg1"/>
                </a:solidFill>
                <a:effectLst/>
                <a:uLnTx/>
                <a:uFillTx/>
                <a:latin typeface="Franklin Gothic Medium" panose="020B0603020102020204" pitchFamily="34" charset="0"/>
                <a:cs typeface="Arial" panose="020B0604020202020204" pitchFamily="34" charset="0"/>
              </a:defRPr>
            </a:lvl1pPr>
            <a:lvl2pPr marL="685800" indent="-228600">
              <a:lnSpc>
                <a:spcPct val="90000"/>
              </a:lnSpc>
              <a:spcBef>
                <a:spcPts val="500"/>
              </a:spcBef>
              <a:buFont typeface="Arial" panose="020B0604020202020204" pitchFamily="34" charset="0"/>
              <a:buChar char="•"/>
              <a:defRPr sz="2400">
                <a:solidFill>
                  <a:schemeClr val="tx1">
                    <a:lumMod val="75000"/>
                    <a:lumOff val="25000"/>
                  </a:schemeClr>
                </a:solidFill>
              </a:defRPr>
            </a:lvl2pPr>
            <a:lvl3pPr marL="1143000" indent="-228600">
              <a:lnSpc>
                <a:spcPct val="90000"/>
              </a:lnSpc>
              <a:spcBef>
                <a:spcPts val="500"/>
              </a:spcBef>
              <a:buFont typeface="Arial" panose="020B0604020202020204" pitchFamily="34" charset="0"/>
              <a:buChar char="•"/>
              <a:defRPr sz="2000">
                <a:solidFill>
                  <a:schemeClr val="tx1">
                    <a:lumMod val="75000"/>
                    <a:lumOff val="25000"/>
                  </a:schemeClr>
                </a:solidFill>
              </a:defRPr>
            </a:lvl3pPr>
            <a:lvl4pPr marL="1600200" indent="-228600">
              <a:lnSpc>
                <a:spcPct val="90000"/>
              </a:lnSpc>
              <a:spcBef>
                <a:spcPts val="500"/>
              </a:spcBef>
              <a:buFont typeface="Arial" panose="020B0604020202020204" pitchFamily="34" charset="0"/>
              <a:buChar char="•"/>
              <a:defRPr>
                <a:solidFill>
                  <a:schemeClr val="tx1">
                    <a:lumMod val="75000"/>
                    <a:lumOff val="25000"/>
                  </a:schemeClr>
                </a:solidFill>
              </a:defRPr>
            </a:lvl4pPr>
            <a:lvl5pPr marL="2057400" indent="-228600">
              <a:lnSpc>
                <a:spcPct val="90000"/>
              </a:lnSpc>
              <a:spcBef>
                <a:spcPts val="500"/>
              </a:spcBef>
              <a:buFont typeface="Arial" panose="020B0604020202020204" pitchFamily="34" charset="0"/>
              <a:buChar char="•"/>
              <a:defRPr>
                <a:solidFill>
                  <a:schemeClr val="tx1">
                    <a:lumMod val="75000"/>
                    <a:lumOff val="25000"/>
                  </a:schemeClr>
                </a:solidFill>
              </a:defRP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3200" b="0" i="0" u="none" strike="noStrike" kern="1200" cap="none" spc="0" normalizeH="0" baseline="0" noProof="0" dirty="0">
                <a:ln>
                  <a:noFill/>
                </a:ln>
                <a:solidFill>
                  <a:prstClr val="white"/>
                </a:solidFill>
                <a:effectLst/>
                <a:uLnTx/>
                <a:uFillTx/>
                <a:latin typeface="Trebuchet MS" panose="020B0703020202090204" pitchFamily="34" charset="0"/>
                <a:ea typeface="+mn-ea"/>
                <a:cs typeface="Arial" panose="020B0604020202020204" pitchFamily="34" charset="0"/>
              </a:rPr>
              <a:t>The history of human shelters and disease evolution  </a:t>
            </a:r>
          </a:p>
        </p:txBody>
      </p:sp>
      <p:sp>
        <p:nvSpPr>
          <p:cNvPr id="3" name="Rounded Rectangle 2">
            <a:extLst>
              <a:ext uri="{FF2B5EF4-FFF2-40B4-BE49-F238E27FC236}">
                <a16:creationId xmlns:a16="http://schemas.microsoft.com/office/drawing/2014/main" id="{2872A4B4-12C0-02CE-A187-63503CA91A7F}"/>
              </a:ext>
            </a:extLst>
          </p:cNvPr>
          <p:cNvSpPr/>
          <p:nvPr/>
        </p:nvSpPr>
        <p:spPr>
          <a:xfrm>
            <a:off x="790073" y="2167213"/>
            <a:ext cx="9828082" cy="1530396"/>
          </a:xfrm>
          <a:prstGeom prst="roundRect">
            <a:avLst>
              <a:gd name="adj" fmla="val 16667"/>
            </a:avLst>
          </a:prstGeom>
          <a:solidFill>
            <a:srgbClr val="FFFFFF"/>
          </a:solidFill>
          <a:ln w="73025" cap="flat">
            <a:solidFill>
              <a:srgbClr val="FF0000"/>
            </a:solidFill>
            <a:prstDash val="solid"/>
            <a:miter lim="800000"/>
          </a:ln>
          <a:effectLst/>
        </p:spPr>
        <p:txBody>
          <a:bodyPr wrap="square" lIns="45718" tIns="45718" rIns="45718" bIns="45718" numCol="1" anchor="ctr">
            <a:noAutofit/>
          </a:bodyPr>
          <a:lstStyle/>
          <a:p>
            <a:pPr marL="0" marR="0" lvl="0" indent="0" algn="ctr" defTabSz="914377" rtl="0" eaLnBrk="1" fontAlgn="auto" latinLnBrk="0" hangingPunct="0">
              <a:lnSpc>
                <a:spcPct val="100000"/>
              </a:lnSpc>
              <a:spcBef>
                <a:spcPts val="0"/>
              </a:spcBef>
              <a:spcAft>
                <a:spcPts val="0"/>
              </a:spcAft>
              <a:buClrTx/>
              <a:buSzTx/>
              <a:buFontTx/>
              <a:buNone/>
              <a:tabLst/>
              <a:defRPr>
                <a:ln w="9525" cap="flat">
                  <a:solidFill>
                    <a:srgbClr val="C00000"/>
                  </a:solidFill>
                  <a:prstDash val="solid"/>
                  <a:round/>
                </a:ln>
                <a:solidFill>
                  <a:srgbClr val="C00000"/>
                </a:solidFill>
                <a:latin typeface="Arial"/>
                <a:ea typeface="Arial"/>
                <a:cs typeface="Arial"/>
                <a:sym typeface="Arial"/>
              </a:defRPr>
            </a:pPr>
            <a:endParaRPr kumimoji="0" sz="1800" b="0" i="0" u="none" strike="noStrike" kern="0" cap="none" spc="0" normalizeH="0" baseline="0" noProof="0">
              <a:ln w="9525" cap="flat">
                <a:solidFill>
                  <a:srgbClr val="C00000"/>
                </a:solidFill>
                <a:prstDash val="solid"/>
                <a:round/>
              </a:ln>
              <a:solidFill>
                <a:srgbClr val="C00000"/>
              </a:solidFill>
              <a:effectLst/>
              <a:uLnTx/>
              <a:uFillTx/>
              <a:latin typeface="Arial"/>
              <a:cs typeface="Arial"/>
              <a:sym typeface="Arial"/>
            </a:endParaRPr>
          </a:p>
        </p:txBody>
      </p:sp>
      <p:sp>
        <p:nvSpPr>
          <p:cNvPr id="4" name="Rectangle 1026">
            <a:extLst>
              <a:ext uri="{FF2B5EF4-FFF2-40B4-BE49-F238E27FC236}">
                <a16:creationId xmlns:a16="http://schemas.microsoft.com/office/drawing/2014/main" id="{C33409FB-2696-9DD7-3DF8-FA1B82F8EC1C}"/>
              </a:ext>
            </a:extLst>
          </p:cNvPr>
          <p:cNvSpPr txBox="1"/>
          <p:nvPr/>
        </p:nvSpPr>
        <p:spPr>
          <a:xfrm>
            <a:off x="1635503" y="2431454"/>
            <a:ext cx="8775520" cy="1006425"/>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numCol="1" anchor="t">
            <a:spAutoFit/>
          </a:bodyPr>
          <a:lstStyle/>
          <a:p>
            <a:pPr marL="0" marR="0" lvl="0" indent="0" algn="l" defTabSz="685767" rtl="0" eaLnBrk="1" fontAlgn="auto" latinLnBrk="0" hangingPunct="0">
              <a:lnSpc>
                <a:spcPct val="90000"/>
              </a:lnSpc>
              <a:spcBef>
                <a:spcPts val="1900"/>
              </a:spcBef>
              <a:spcAft>
                <a:spcPts val="0"/>
              </a:spcAft>
              <a:buClrTx/>
              <a:buSzTx/>
              <a:buFontTx/>
              <a:buNone/>
              <a:tabLst/>
              <a:defRPr sz="3300" b="1">
                <a:solidFill>
                  <a:srgbClr val="058633"/>
                </a:solidFill>
                <a:latin typeface="Arial"/>
                <a:ea typeface="Arial"/>
                <a:cs typeface="Arial"/>
                <a:sym typeface="Arial"/>
              </a:defRPr>
            </a:pPr>
            <a:r>
              <a:rPr kumimoji="0" sz="3300" b="1" i="0" u="none" strike="noStrike" kern="0" cap="none" spc="0" normalizeH="0" baseline="0" noProof="0" dirty="0">
                <a:ln>
                  <a:noFill/>
                </a:ln>
                <a:solidFill>
                  <a:srgbClr val="FF0000"/>
                </a:solidFill>
                <a:effectLst/>
                <a:uLnTx/>
                <a:uFillTx/>
                <a:latin typeface="Arial"/>
                <a:cs typeface="Arial"/>
                <a:sym typeface="Arial"/>
              </a:rPr>
              <a:t>“We shape our buildings, then they kill us</a:t>
            </a:r>
            <a:r>
              <a:rPr kumimoji="0" sz="3300" b="0" i="0" u="none" strike="noStrike" kern="0" cap="none" spc="0" normalizeH="0" baseline="0" noProof="0" dirty="0">
                <a:ln>
                  <a:noFill/>
                </a:ln>
                <a:solidFill>
                  <a:srgbClr val="FF0000"/>
                </a:solidFill>
                <a:effectLst/>
                <a:uLnTx/>
                <a:uFillTx/>
                <a:latin typeface="Arial"/>
                <a:cs typeface="Arial"/>
                <a:sym typeface="Arial"/>
              </a:rPr>
              <a:t>!”  -  Dr. </a:t>
            </a:r>
            <a:r>
              <a:rPr kumimoji="0" sz="3300" b="0" i="0" u="none" strike="noStrike" kern="0" cap="none" spc="0" normalizeH="0" baseline="0" noProof="0" dirty="0" err="1">
                <a:ln>
                  <a:noFill/>
                </a:ln>
                <a:solidFill>
                  <a:srgbClr val="FF0000"/>
                </a:solidFill>
                <a:effectLst/>
                <a:uLnTx/>
                <a:uFillTx/>
                <a:latin typeface="Arial"/>
                <a:cs typeface="Arial"/>
                <a:sym typeface="Arial"/>
              </a:rPr>
              <a:t>Dickerman</a:t>
            </a:r>
            <a:endParaRPr kumimoji="0" sz="3300" b="0" i="0" u="none" strike="noStrike" kern="0" cap="none" spc="0" normalizeH="0" baseline="0" noProof="0" dirty="0">
              <a:ln>
                <a:noFill/>
              </a:ln>
              <a:solidFill>
                <a:srgbClr val="FF0000"/>
              </a:solidFill>
              <a:effectLst/>
              <a:uLnTx/>
              <a:uFillTx/>
              <a:latin typeface="Arial"/>
              <a:cs typeface="Arial"/>
              <a:sym typeface="Arial"/>
            </a:endParaRPr>
          </a:p>
        </p:txBody>
      </p:sp>
    </p:spTree>
    <p:extLst>
      <p:ext uri="{BB962C8B-B14F-4D97-AF65-F5344CB8AC3E}">
        <p14:creationId xmlns:p14="http://schemas.microsoft.com/office/powerpoint/2010/main" val="355366910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134262-CE66-F62B-DED5-4042786E2BB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DFAE4B6-5932-1EE7-F247-C1B800B86756}"/>
              </a:ext>
            </a:extLst>
          </p:cNvPr>
          <p:cNvSpPr>
            <a:spLocks noGrp="1"/>
          </p:cNvSpPr>
          <p:nvPr>
            <p:ph type="title"/>
          </p:nvPr>
        </p:nvSpPr>
        <p:spPr>
          <a:xfrm>
            <a:off x="677334" y="91621"/>
            <a:ext cx="11354950" cy="660400"/>
          </a:xfrm>
        </p:spPr>
        <p:txBody>
          <a:bodyPr vert="horz" lIns="91440" tIns="45720" rIns="91440" bIns="45720" rtlCol="0" anchor="t">
            <a:normAutofit/>
          </a:bodyPr>
          <a:lstStyle/>
          <a:p>
            <a:r>
              <a:rPr lang="en-US" dirty="0">
                <a:latin typeface="Franklin Gothic Book" panose="020B0503020102020204" pitchFamily="34" charset="0"/>
                <a:cs typeface="Arial" panose="020B0604020202020204" pitchFamily="34" charset="0"/>
              </a:rPr>
              <a:t>Together we must unite building science &amp; medicine</a:t>
            </a:r>
            <a:endParaRPr lang="en-US" dirty="0">
              <a:latin typeface="Franklin Gothic Book" panose="020B0503020102020204" pitchFamily="34" charset="0"/>
            </a:endParaRPr>
          </a:p>
        </p:txBody>
      </p:sp>
      <p:grpSp>
        <p:nvGrpSpPr>
          <p:cNvPr id="2" name="Group 1">
            <a:extLst>
              <a:ext uri="{FF2B5EF4-FFF2-40B4-BE49-F238E27FC236}">
                <a16:creationId xmlns:a16="http://schemas.microsoft.com/office/drawing/2014/main" id="{8C832A09-48EB-8ADB-8908-D015D35C132D}"/>
              </a:ext>
            </a:extLst>
          </p:cNvPr>
          <p:cNvGrpSpPr/>
          <p:nvPr/>
        </p:nvGrpSpPr>
        <p:grpSpPr>
          <a:xfrm>
            <a:off x="-37689" y="1092838"/>
            <a:ext cx="4621968" cy="5010878"/>
            <a:chOff x="93649" y="1092838"/>
            <a:chExt cx="4621968" cy="5010878"/>
          </a:xfrm>
        </p:grpSpPr>
        <p:grpSp>
          <p:nvGrpSpPr>
            <p:cNvPr id="3" name="Group 2">
              <a:extLst>
                <a:ext uri="{FF2B5EF4-FFF2-40B4-BE49-F238E27FC236}">
                  <a16:creationId xmlns:a16="http://schemas.microsoft.com/office/drawing/2014/main" id="{37562B54-8005-B55A-403D-A580953F8931}"/>
                </a:ext>
              </a:extLst>
            </p:cNvPr>
            <p:cNvGrpSpPr/>
            <p:nvPr/>
          </p:nvGrpSpPr>
          <p:grpSpPr>
            <a:xfrm>
              <a:off x="837946" y="1092838"/>
              <a:ext cx="2620078" cy="2951655"/>
              <a:chOff x="515007" y="1002261"/>
              <a:chExt cx="3191858" cy="4930024"/>
            </a:xfrm>
          </p:grpSpPr>
          <p:pic>
            <p:nvPicPr>
              <p:cNvPr id="7" name="Picture 6">
                <a:extLst>
                  <a:ext uri="{FF2B5EF4-FFF2-40B4-BE49-F238E27FC236}">
                    <a16:creationId xmlns:a16="http://schemas.microsoft.com/office/drawing/2014/main" id="{F915C5C3-810D-1023-79D1-9F10DB9BACC7}"/>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r="48058"/>
              <a:stretch/>
            </p:blipFill>
            <p:spPr>
              <a:xfrm>
                <a:off x="515007" y="1002261"/>
                <a:ext cx="1770993" cy="4930024"/>
              </a:xfrm>
              <a:prstGeom prst="rect">
                <a:avLst/>
              </a:prstGeom>
            </p:spPr>
          </p:pic>
          <p:pic>
            <p:nvPicPr>
              <p:cNvPr id="8" name="Picture 7">
                <a:extLst>
                  <a:ext uri="{FF2B5EF4-FFF2-40B4-BE49-F238E27FC236}">
                    <a16:creationId xmlns:a16="http://schemas.microsoft.com/office/drawing/2014/main" id="{C509D30B-4A28-198A-1947-CE921E9B5500}"/>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r="48058"/>
              <a:stretch/>
            </p:blipFill>
            <p:spPr>
              <a:xfrm flipH="1">
                <a:off x="2046514" y="1002261"/>
                <a:ext cx="1660351" cy="4930024"/>
              </a:xfrm>
              <a:prstGeom prst="rect">
                <a:avLst/>
              </a:prstGeom>
            </p:spPr>
          </p:pic>
        </p:grpSp>
        <p:sp>
          <p:nvSpPr>
            <p:cNvPr id="5" name="Building professionals…">
              <a:extLst>
                <a:ext uri="{FF2B5EF4-FFF2-40B4-BE49-F238E27FC236}">
                  <a16:creationId xmlns:a16="http://schemas.microsoft.com/office/drawing/2014/main" id="{42B00E45-3BB6-80C6-7511-8EB98442EC6A}"/>
                </a:ext>
              </a:extLst>
            </p:cNvPr>
            <p:cNvSpPr txBox="1"/>
            <p:nvPr/>
          </p:nvSpPr>
          <p:spPr>
            <a:xfrm>
              <a:off x="93649" y="4180115"/>
              <a:ext cx="4621968" cy="192360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tIns="45719" rIns="45719" bIns="45719" numCol="1" anchor="t">
              <a:spAutoFit/>
            </a:bodyPr>
            <a:lstStyle/>
            <a:p>
              <a:pPr marL="0" marR="0" lvl="0" indent="0" algn="ctr" defTabSz="914400" rtl="0" eaLnBrk="1" fontAlgn="auto" latinLnBrk="0" hangingPunct="0">
                <a:lnSpc>
                  <a:spcPct val="100000"/>
                </a:lnSpc>
                <a:spcBef>
                  <a:spcPts val="0"/>
                </a:spcBef>
                <a:spcAft>
                  <a:spcPts val="0"/>
                </a:spcAft>
                <a:buClrTx/>
                <a:buSzTx/>
                <a:buFontTx/>
                <a:buNone/>
                <a:tabLst/>
                <a:defRPr sz="2200" b="1">
                  <a:solidFill>
                    <a:srgbClr val="FFFFFF"/>
                  </a:solidFill>
                  <a:latin typeface="Arial"/>
                  <a:ea typeface="Arial"/>
                  <a:cs typeface="Arial"/>
                  <a:sym typeface="Arial"/>
                </a:defRPr>
              </a:pPr>
              <a:r>
                <a:rPr kumimoji="0" sz="2200" b="1" i="0" u="sng" strike="noStrike" kern="0" cap="none" spc="0" normalizeH="0" baseline="0" noProof="0" dirty="0">
                  <a:ln>
                    <a:noFill/>
                  </a:ln>
                  <a:solidFill>
                    <a:srgbClr val="002060"/>
                  </a:solidFill>
                  <a:effectLst/>
                  <a:uLnTx/>
                  <a:uFillTx/>
                  <a:latin typeface="Franklin Gothic Book" panose="020B0503020102020204" pitchFamily="34" charset="0"/>
                  <a:cs typeface="Arial"/>
                  <a:sym typeface="Arial"/>
                </a:rPr>
                <a:t>Building </a:t>
              </a:r>
              <a:r>
                <a:rPr kumimoji="0" lang="en-US" sz="2200" b="1" i="0" u="sng" strike="noStrike" kern="0" cap="none" spc="0" normalizeH="0" baseline="0" noProof="0" dirty="0">
                  <a:ln>
                    <a:noFill/>
                  </a:ln>
                  <a:solidFill>
                    <a:srgbClr val="002060"/>
                  </a:solidFill>
                  <a:effectLst/>
                  <a:uLnTx/>
                  <a:uFillTx/>
                  <a:latin typeface="Franklin Gothic Book" panose="020B0503020102020204" pitchFamily="34" charset="0"/>
                  <a:cs typeface="Arial"/>
                  <a:sym typeface="Arial"/>
                </a:rPr>
                <a:t>Management</a:t>
              </a:r>
              <a:endParaRPr kumimoji="0" lang="en-US" sz="2200" b="1" i="0" u="sng" strike="noStrike" kern="0" cap="none" spc="0" normalizeH="0" baseline="0" noProof="0" dirty="0">
                <a:ln>
                  <a:noFill/>
                </a:ln>
                <a:solidFill>
                  <a:srgbClr val="002060"/>
                </a:solidFill>
                <a:effectLst/>
                <a:uLnTx/>
                <a:uFillTx/>
                <a:latin typeface="Franklin Gothic Book" panose="020B0503020102020204" pitchFamily="34" charset="0"/>
                <a:cs typeface="Calibri"/>
                <a:sym typeface="Helvetica"/>
              </a:endParaRPr>
            </a:p>
            <a:p>
              <a:pPr marL="0" marR="0" lvl="0" indent="0" algn="ctr" defTabSz="914400" rtl="0" eaLnBrk="1" fontAlgn="auto" latinLnBrk="0" hangingPunct="0">
                <a:lnSpc>
                  <a:spcPct val="100000"/>
                </a:lnSpc>
                <a:spcBef>
                  <a:spcPts val="0"/>
                </a:spcBef>
                <a:spcAft>
                  <a:spcPts val="0"/>
                </a:spcAft>
                <a:buClrTx/>
                <a:buSzTx/>
                <a:buFontTx/>
                <a:buNone/>
                <a:tabLst/>
                <a:defRPr sz="2200" b="1">
                  <a:solidFill>
                    <a:srgbClr val="FFFFFF"/>
                  </a:solidFill>
                  <a:latin typeface="Arial"/>
                  <a:ea typeface="Arial"/>
                  <a:cs typeface="Arial"/>
                  <a:sym typeface="Arial"/>
                </a:defRPr>
              </a:pPr>
              <a:endParaRPr kumimoji="0" sz="900" b="0" i="0" u="none" strike="noStrike" kern="0" cap="none" spc="0" normalizeH="0" baseline="0" noProof="0" dirty="0">
                <a:ln>
                  <a:noFill/>
                </a:ln>
                <a:solidFill>
                  <a:srgbClr val="002060"/>
                </a:solidFill>
                <a:effectLst/>
                <a:uLnTx/>
                <a:uFillTx/>
                <a:latin typeface="Franklin Gothic Book" panose="020B0503020102020204" pitchFamily="34" charset="0"/>
                <a:cs typeface="Calibri"/>
                <a:sym typeface="Helvetica"/>
              </a:endParaRPr>
            </a:p>
            <a:p>
              <a:pPr marL="553641" marR="0" lvl="1" indent="-96441" algn="l" defTabSz="914400" rtl="0" eaLnBrk="1" fontAlgn="auto" latinLnBrk="0" hangingPunct="0">
                <a:lnSpc>
                  <a:spcPct val="100000"/>
                </a:lnSpc>
                <a:spcBef>
                  <a:spcPts val="0"/>
                </a:spcBef>
                <a:spcAft>
                  <a:spcPts val="0"/>
                </a:spcAft>
                <a:buClrTx/>
                <a:buSzPct val="100000"/>
                <a:buFont typeface="Arial"/>
                <a:buChar char="•"/>
                <a:tabLst/>
                <a:defRPr sz="2200">
                  <a:solidFill>
                    <a:srgbClr val="FFFFFF"/>
                  </a:solidFill>
                  <a:latin typeface="Arial"/>
                  <a:ea typeface="Arial"/>
                  <a:cs typeface="Arial"/>
                  <a:sym typeface="Arial"/>
                </a:defRPr>
              </a:pPr>
              <a:r>
                <a:rPr kumimoji="0" lang="en-US" sz="2200" b="0" i="0" u="none" strike="noStrike" kern="0" cap="none" spc="0" normalizeH="0" baseline="0" noProof="0" dirty="0">
                  <a:ln>
                    <a:noFill/>
                  </a:ln>
                  <a:solidFill>
                    <a:srgbClr val="002060"/>
                  </a:solidFill>
                  <a:effectLst/>
                  <a:uLnTx/>
                  <a:uFillTx/>
                  <a:latin typeface="Franklin Gothic Book" panose="020B0503020102020204" pitchFamily="34" charset="0"/>
                  <a:cs typeface="Arial"/>
                  <a:sym typeface="Arial"/>
                </a:rPr>
                <a:t> </a:t>
              </a:r>
              <a:r>
                <a:rPr kumimoji="0" sz="2200" b="0" i="0" u="none" strike="noStrike" kern="0" cap="none" spc="0" normalizeH="0" baseline="0" noProof="0" dirty="0">
                  <a:ln>
                    <a:noFill/>
                  </a:ln>
                  <a:solidFill>
                    <a:srgbClr val="002060"/>
                  </a:solidFill>
                  <a:effectLst/>
                  <a:uLnTx/>
                  <a:uFillTx/>
                  <a:latin typeface="Franklin Gothic Book" panose="020B0503020102020204" pitchFamily="34" charset="0"/>
                  <a:cs typeface="Arial"/>
                  <a:sym typeface="Arial"/>
                </a:rPr>
                <a:t>Reduce energy use</a:t>
              </a:r>
              <a:endParaRPr kumimoji="0" sz="2200" b="0" i="0" u="none" strike="noStrike" kern="0" cap="none" spc="0" normalizeH="0" baseline="0" noProof="0" dirty="0">
                <a:ln>
                  <a:noFill/>
                </a:ln>
                <a:solidFill>
                  <a:srgbClr val="002060"/>
                </a:solidFill>
                <a:effectLst/>
                <a:uLnTx/>
                <a:uFillTx/>
                <a:latin typeface="Franklin Gothic Book" panose="020B0503020102020204" pitchFamily="34" charset="0"/>
                <a:cs typeface="Calibri"/>
                <a:sym typeface="Helvetica"/>
              </a:endParaRPr>
            </a:p>
            <a:p>
              <a:pPr marL="553641" marR="0" lvl="1" indent="-96441" algn="l" defTabSz="914400" rtl="0" eaLnBrk="1" fontAlgn="auto" latinLnBrk="0" hangingPunct="0">
                <a:lnSpc>
                  <a:spcPct val="100000"/>
                </a:lnSpc>
                <a:spcBef>
                  <a:spcPts val="0"/>
                </a:spcBef>
                <a:spcAft>
                  <a:spcPts val="0"/>
                </a:spcAft>
                <a:buClrTx/>
                <a:buSzPct val="100000"/>
                <a:buFont typeface="Arial"/>
                <a:buChar char="•"/>
                <a:tabLst/>
                <a:defRPr sz="2200">
                  <a:solidFill>
                    <a:srgbClr val="FFFFFF"/>
                  </a:solidFill>
                  <a:latin typeface="Arial"/>
                  <a:ea typeface="Arial"/>
                  <a:cs typeface="Arial"/>
                  <a:sym typeface="Arial"/>
                </a:defRPr>
              </a:pPr>
              <a:r>
                <a:rPr kumimoji="0" lang="en-US" sz="2200" b="0" i="0" u="none" strike="noStrike" kern="0" cap="none" spc="0" normalizeH="0" baseline="0" noProof="0" dirty="0">
                  <a:ln>
                    <a:noFill/>
                  </a:ln>
                  <a:solidFill>
                    <a:srgbClr val="002060"/>
                  </a:solidFill>
                  <a:effectLst/>
                  <a:uLnTx/>
                  <a:uFillTx/>
                  <a:latin typeface="Franklin Gothic Book" panose="020B0503020102020204" pitchFamily="34" charset="0"/>
                  <a:cs typeface="Arial"/>
                  <a:sym typeface="Arial"/>
                </a:rPr>
                <a:t> Avoid disasters</a:t>
              </a:r>
              <a:endParaRPr kumimoji="0" sz="2200" b="0" i="0" u="none" strike="noStrike" kern="0" cap="none" spc="0" normalizeH="0" baseline="0" noProof="0" dirty="0">
                <a:ln>
                  <a:noFill/>
                </a:ln>
                <a:solidFill>
                  <a:srgbClr val="002060"/>
                </a:solidFill>
                <a:effectLst/>
                <a:uLnTx/>
                <a:uFillTx/>
                <a:latin typeface="Franklin Gothic Book" panose="020B0503020102020204" pitchFamily="34" charset="0"/>
                <a:cs typeface="Calibri"/>
                <a:sym typeface="Helvetica"/>
              </a:endParaRPr>
            </a:p>
            <a:p>
              <a:pPr marL="553641" marR="0" lvl="1" indent="-96441" algn="l" defTabSz="914400" rtl="0" eaLnBrk="1" fontAlgn="auto" latinLnBrk="0" hangingPunct="0">
                <a:lnSpc>
                  <a:spcPct val="100000"/>
                </a:lnSpc>
                <a:spcBef>
                  <a:spcPts val="0"/>
                </a:spcBef>
                <a:spcAft>
                  <a:spcPts val="0"/>
                </a:spcAft>
                <a:buClrTx/>
                <a:buSzPct val="100000"/>
                <a:buFont typeface="Arial"/>
                <a:buChar char="•"/>
                <a:tabLst/>
                <a:defRPr sz="2200">
                  <a:solidFill>
                    <a:srgbClr val="FFFFFF"/>
                  </a:solidFill>
                  <a:latin typeface="Arial"/>
                  <a:ea typeface="Arial"/>
                  <a:cs typeface="Arial"/>
                  <a:sym typeface="Arial"/>
                </a:defRPr>
              </a:pPr>
              <a:r>
                <a:rPr kumimoji="0" lang="en-US" sz="2200" b="0" i="0" u="none" strike="noStrike" kern="0" cap="none" spc="0" normalizeH="0" baseline="0" noProof="0" dirty="0">
                  <a:ln>
                    <a:noFill/>
                  </a:ln>
                  <a:solidFill>
                    <a:srgbClr val="002060"/>
                  </a:solidFill>
                  <a:effectLst/>
                  <a:uLnTx/>
                  <a:uFillTx/>
                  <a:latin typeface="Franklin Gothic Book" panose="020B0503020102020204" pitchFamily="34" charset="0"/>
                  <a:cs typeface="Arial"/>
                  <a:sym typeface="Arial"/>
                </a:rPr>
                <a:t> </a:t>
              </a:r>
              <a:r>
                <a:rPr kumimoji="0" sz="2200" b="0" i="0" u="none" strike="noStrike" kern="0" cap="none" spc="0" normalizeH="0" baseline="0" noProof="0" dirty="0">
                  <a:ln>
                    <a:noFill/>
                  </a:ln>
                  <a:solidFill>
                    <a:srgbClr val="002060"/>
                  </a:solidFill>
                  <a:effectLst/>
                  <a:uLnTx/>
                  <a:uFillTx/>
                  <a:latin typeface="Franklin Gothic Book" panose="020B0503020102020204" pitchFamily="34" charset="0"/>
                  <a:cs typeface="Arial"/>
                  <a:sym typeface="Arial"/>
                </a:rPr>
                <a:t>Follow </a:t>
              </a:r>
              <a:r>
                <a:rPr kumimoji="0" lang="en-US" sz="2200" b="0" i="0" u="none" strike="noStrike" kern="0" cap="none" spc="0" normalizeH="0" baseline="0" noProof="0" dirty="0">
                  <a:ln>
                    <a:noFill/>
                  </a:ln>
                  <a:solidFill>
                    <a:srgbClr val="002060"/>
                  </a:solidFill>
                  <a:effectLst/>
                  <a:uLnTx/>
                  <a:uFillTx/>
                  <a:latin typeface="Franklin Gothic Book" panose="020B0503020102020204" pitchFamily="34" charset="0"/>
                  <a:cs typeface="Arial"/>
                  <a:sym typeface="Arial"/>
                </a:rPr>
                <a:t>best practices and</a:t>
              </a:r>
              <a:r>
                <a:rPr kumimoji="0" sz="2200" b="0" i="0" u="none" strike="noStrike" kern="0" cap="none" spc="0" normalizeH="0" baseline="0" noProof="0" dirty="0">
                  <a:ln>
                    <a:noFill/>
                  </a:ln>
                  <a:solidFill>
                    <a:srgbClr val="002060"/>
                  </a:solidFill>
                  <a:effectLst/>
                  <a:uLnTx/>
                  <a:uFillTx/>
                  <a:latin typeface="Franklin Gothic Book" panose="020B0503020102020204" pitchFamily="34" charset="0"/>
                  <a:cs typeface="Arial"/>
                  <a:sym typeface="Arial"/>
                </a:rPr>
                <a:t> </a:t>
              </a:r>
              <a:endParaRPr kumimoji="0" lang="en-US" sz="2200" b="0" i="0" u="none" strike="noStrike" kern="0" cap="none" spc="0" normalizeH="0" baseline="0" noProof="0" dirty="0">
                <a:ln>
                  <a:noFill/>
                </a:ln>
                <a:solidFill>
                  <a:srgbClr val="002060"/>
                </a:solidFill>
                <a:effectLst/>
                <a:uLnTx/>
                <a:uFillTx/>
                <a:latin typeface="Franklin Gothic Book" panose="020B0503020102020204" pitchFamily="34" charset="0"/>
                <a:cs typeface="Arial"/>
                <a:sym typeface="Arial"/>
              </a:endParaRPr>
            </a:p>
            <a:p>
              <a:pPr marL="577850" marR="0" lvl="1" indent="0" algn="l" defTabSz="914400" rtl="0" eaLnBrk="1" fontAlgn="auto" latinLnBrk="0" hangingPunct="0">
                <a:lnSpc>
                  <a:spcPct val="100000"/>
                </a:lnSpc>
                <a:spcBef>
                  <a:spcPts val="0"/>
                </a:spcBef>
                <a:spcAft>
                  <a:spcPts val="0"/>
                </a:spcAft>
                <a:buClrTx/>
                <a:buSzPct val="100000"/>
                <a:buFontTx/>
                <a:buNone/>
                <a:tabLst/>
                <a:defRPr sz="2200">
                  <a:solidFill>
                    <a:srgbClr val="FFFFFF"/>
                  </a:solidFill>
                  <a:latin typeface="Arial"/>
                  <a:ea typeface="Arial"/>
                  <a:cs typeface="Arial"/>
                  <a:sym typeface="Arial"/>
                </a:defRPr>
              </a:pPr>
              <a:r>
                <a:rPr kumimoji="0" lang="en-US" sz="2200" b="0" i="0" u="none" strike="noStrike" kern="0" cap="none" spc="0" normalizeH="0" baseline="0" noProof="0" dirty="0">
                  <a:ln>
                    <a:noFill/>
                  </a:ln>
                  <a:solidFill>
                    <a:srgbClr val="002060"/>
                  </a:solidFill>
                  <a:effectLst/>
                  <a:uLnTx/>
                  <a:uFillTx/>
                  <a:latin typeface="Franklin Gothic Book" panose="020B0503020102020204" pitchFamily="34" charset="0"/>
                  <a:cs typeface="Arial"/>
                  <a:sym typeface="Arial"/>
                </a:rPr>
                <a:t> </a:t>
              </a:r>
              <a:r>
                <a:rPr kumimoji="0" sz="2200" b="0" i="0" u="none" strike="noStrike" kern="0" cap="none" spc="0" normalizeH="0" baseline="0" noProof="0" dirty="0">
                  <a:ln>
                    <a:noFill/>
                  </a:ln>
                  <a:solidFill>
                    <a:srgbClr val="002060"/>
                  </a:solidFill>
                  <a:effectLst/>
                  <a:uLnTx/>
                  <a:uFillTx/>
                  <a:latin typeface="Franklin Gothic Book" panose="020B0503020102020204" pitchFamily="34" charset="0"/>
                  <a:cs typeface="Arial"/>
                  <a:sym typeface="Arial"/>
                </a:rPr>
                <a:t>codes</a:t>
              </a:r>
              <a:endParaRPr kumimoji="0" sz="2200" b="0" i="0" u="none" strike="noStrike" kern="0" cap="none" spc="0" normalizeH="0" baseline="0" noProof="0" dirty="0">
                <a:ln>
                  <a:noFill/>
                </a:ln>
                <a:solidFill>
                  <a:srgbClr val="002060"/>
                </a:solidFill>
                <a:effectLst/>
                <a:uLnTx/>
                <a:uFillTx/>
                <a:latin typeface="Franklin Gothic Book" panose="020B0503020102020204" pitchFamily="34" charset="0"/>
                <a:cs typeface="Calibri"/>
                <a:sym typeface="Helvetica"/>
              </a:endParaRPr>
            </a:p>
          </p:txBody>
        </p:sp>
      </p:grpSp>
      <p:grpSp>
        <p:nvGrpSpPr>
          <p:cNvPr id="9" name="Group 8">
            <a:extLst>
              <a:ext uri="{FF2B5EF4-FFF2-40B4-BE49-F238E27FC236}">
                <a16:creationId xmlns:a16="http://schemas.microsoft.com/office/drawing/2014/main" id="{54449A4D-C042-ECA2-8A86-3D7E28944B7D}"/>
              </a:ext>
            </a:extLst>
          </p:cNvPr>
          <p:cNvGrpSpPr/>
          <p:nvPr/>
        </p:nvGrpSpPr>
        <p:grpSpPr>
          <a:xfrm>
            <a:off x="8501511" y="966651"/>
            <a:ext cx="3530773" cy="4889661"/>
            <a:chOff x="8411679" y="1081504"/>
            <a:chExt cx="3530773" cy="4889661"/>
          </a:xfrm>
        </p:grpSpPr>
        <p:pic>
          <p:nvPicPr>
            <p:cNvPr id="10" name="Picture 9">
              <a:extLst>
                <a:ext uri="{FF2B5EF4-FFF2-40B4-BE49-F238E27FC236}">
                  <a16:creationId xmlns:a16="http://schemas.microsoft.com/office/drawing/2014/main" id="{D4EFF692-85DB-C47C-C2D4-3A3254B57831}"/>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l="53278"/>
            <a:stretch/>
          </p:blipFill>
          <p:spPr>
            <a:xfrm>
              <a:off x="10142221" y="1081504"/>
              <a:ext cx="1088430" cy="3147599"/>
            </a:xfrm>
            <a:prstGeom prst="rect">
              <a:avLst/>
            </a:prstGeom>
          </p:spPr>
        </p:pic>
        <p:pic>
          <p:nvPicPr>
            <p:cNvPr id="11" name="Picture 10">
              <a:extLst>
                <a:ext uri="{FF2B5EF4-FFF2-40B4-BE49-F238E27FC236}">
                  <a16:creationId xmlns:a16="http://schemas.microsoft.com/office/drawing/2014/main" id="{2E5B5F19-01B1-A00F-6539-C65D26794B97}"/>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l="53278"/>
            <a:stretch/>
          </p:blipFill>
          <p:spPr>
            <a:xfrm flipH="1">
              <a:off x="9053791" y="1081504"/>
              <a:ext cx="1088430" cy="3147599"/>
            </a:xfrm>
            <a:prstGeom prst="rect">
              <a:avLst/>
            </a:prstGeom>
          </p:spPr>
        </p:pic>
        <p:sp>
          <p:nvSpPr>
            <p:cNvPr id="12" name="Medical professionals…">
              <a:extLst>
                <a:ext uri="{FF2B5EF4-FFF2-40B4-BE49-F238E27FC236}">
                  <a16:creationId xmlns:a16="http://schemas.microsoft.com/office/drawing/2014/main" id="{0894E31F-86FB-A919-2AE2-0E1BEEB4B36B}"/>
                </a:ext>
              </a:extLst>
            </p:cNvPr>
            <p:cNvSpPr txBox="1"/>
            <p:nvPr/>
          </p:nvSpPr>
          <p:spPr>
            <a:xfrm>
              <a:off x="8411679" y="4386118"/>
              <a:ext cx="3530773" cy="1585047"/>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45719" tIns="45719" rIns="45719" bIns="45719" numCol="1" anchor="t">
              <a:spAutoFit/>
            </a:bodyPr>
            <a:lstStyle/>
            <a:p>
              <a:pPr marL="0" marR="0" lvl="0" indent="0" algn="ctr" defTabSz="914400" rtl="0" eaLnBrk="1" fontAlgn="auto" latinLnBrk="0" hangingPunct="0">
                <a:lnSpc>
                  <a:spcPct val="100000"/>
                </a:lnSpc>
                <a:spcBef>
                  <a:spcPts val="0"/>
                </a:spcBef>
                <a:spcAft>
                  <a:spcPts val="0"/>
                </a:spcAft>
                <a:buClrTx/>
                <a:buSzTx/>
                <a:buFontTx/>
                <a:buNone/>
                <a:tabLst/>
                <a:defRPr sz="2200" b="1">
                  <a:solidFill>
                    <a:srgbClr val="FFFFFF"/>
                  </a:solidFill>
                  <a:latin typeface="Arial"/>
                  <a:ea typeface="Arial"/>
                  <a:cs typeface="Arial"/>
                  <a:sym typeface="Arial"/>
                </a:defRPr>
              </a:pPr>
              <a:r>
                <a:rPr kumimoji="0" sz="2200" b="1" i="0" u="sng" strike="noStrike" kern="0" cap="none" spc="0" normalizeH="0" baseline="0" noProof="0" dirty="0">
                  <a:ln>
                    <a:noFill/>
                  </a:ln>
                  <a:solidFill>
                    <a:srgbClr val="002060"/>
                  </a:solidFill>
                  <a:effectLst/>
                  <a:uLnTx/>
                  <a:uFillTx/>
                  <a:latin typeface="Franklin Gothic Book" panose="020B0503020102020204" pitchFamily="34" charset="0"/>
                  <a:cs typeface="Arial"/>
                  <a:sym typeface="Arial"/>
                </a:rPr>
                <a:t>Medical </a:t>
              </a:r>
              <a:r>
                <a:rPr kumimoji="0" lang="en-US" sz="2200" b="1" i="0" u="sng" strike="noStrike" kern="0" cap="none" spc="0" normalizeH="0" baseline="0" noProof="0" dirty="0">
                  <a:ln>
                    <a:noFill/>
                  </a:ln>
                  <a:solidFill>
                    <a:srgbClr val="002060"/>
                  </a:solidFill>
                  <a:effectLst/>
                  <a:uLnTx/>
                  <a:uFillTx/>
                  <a:latin typeface="Franklin Gothic Book" panose="020B0503020102020204" pitchFamily="34" charset="0"/>
                  <a:cs typeface="Arial"/>
                  <a:sym typeface="Arial"/>
                </a:rPr>
                <a:t>Care</a:t>
              </a:r>
              <a:endParaRPr kumimoji="0" sz="2000" b="1" i="0" u="sng" strike="noStrike" kern="0" cap="none" spc="0" normalizeH="0" baseline="0" noProof="0" dirty="0">
                <a:ln>
                  <a:noFill/>
                </a:ln>
                <a:solidFill>
                  <a:srgbClr val="002060"/>
                </a:solidFill>
                <a:effectLst/>
                <a:uLnTx/>
                <a:uFillTx/>
                <a:latin typeface="Franklin Gothic Book" panose="020B0503020102020204" pitchFamily="34" charset="0"/>
                <a:cs typeface="Calibri"/>
                <a:sym typeface="Helvetica"/>
              </a:endParaRPr>
            </a:p>
            <a:p>
              <a:pPr marL="0" marR="0" lvl="0" indent="0" algn="ctr" defTabSz="914400" rtl="0" eaLnBrk="1" fontAlgn="auto" latinLnBrk="0" hangingPunct="0">
                <a:lnSpc>
                  <a:spcPct val="100000"/>
                </a:lnSpc>
                <a:spcBef>
                  <a:spcPts val="0"/>
                </a:spcBef>
                <a:spcAft>
                  <a:spcPts val="0"/>
                </a:spcAft>
                <a:buClrTx/>
                <a:buSzTx/>
                <a:buFontTx/>
                <a:buNone/>
                <a:tabLst/>
                <a:defRPr sz="2000">
                  <a:solidFill>
                    <a:srgbClr val="FFFFFF"/>
                  </a:solidFill>
                  <a:latin typeface="Arial"/>
                  <a:ea typeface="Arial"/>
                  <a:cs typeface="Arial"/>
                  <a:sym typeface="Arial"/>
                </a:defRPr>
              </a:pPr>
              <a:endParaRPr kumimoji="0" sz="900" b="0" i="0" u="none" strike="noStrike" kern="0" cap="none" spc="0" normalizeH="0" baseline="0" noProof="0" dirty="0">
                <a:ln>
                  <a:noFill/>
                </a:ln>
                <a:solidFill>
                  <a:srgbClr val="002060"/>
                </a:solidFill>
                <a:effectLst/>
                <a:uLnTx/>
                <a:uFillTx/>
                <a:latin typeface="Franklin Gothic Book" panose="020B0503020102020204" pitchFamily="34" charset="0"/>
                <a:cs typeface="Calibri"/>
                <a:sym typeface="Helvetica"/>
              </a:endParaRPr>
            </a:p>
            <a:p>
              <a:pPr marL="553641" marR="0" lvl="1" indent="-96441" algn="l" defTabSz="914400" rtl="0" eaLnBrk="1" fontAlgn="auto" latinLnBrk="0" hangingPunct="0">
                <a:lnSpc>
                  <a:spcPct val="100000"/>
                </a:lnSpc>
                <a:spcBef>
                  <a:spcPts val="0"/>
                </a:spcBef>
                <a:spcAft>
                  <a:spcPts val="0"/>
                </a:spcAft>
                <a:buClrTx/>
                <a:buSzPct val="100000"/>
                <a:buFont typeface="Arial"/>
                <a:buChar char="•"/>
                <a:tabLst/>
                <a:defRPr sz="2200">
                  <a:solidFill>
                    <a:srgbClr val="FFFFFF"/>
                  </a:solidFill>
                  <a:latin typeface="Arial"/>
                  <a:ea typeface="Arial"/>
                  <a:cs typeface="Arial"/>
                  <a:sym typeface="Arial"/>
                </a:defRPr>
              </a:pPr>
              <a:r>
                <a:rPr kumimoji="0" lang="en-US" sz="2200" b="0" i="0" u="none" strike="noStrike" kern="0" cap="none" spc="0" normalizeH="0" baseline="0" noProof="0" dirty="0">
                  <a:ln>
                    <a:noFill/>
                  </a:ln>
                  <a:solidFill>
                    <a:srgbClr val="002060"/>
                  </a:solidFill>
                  <a:effectLst/>
                  <a:uLnTx/>
                  <a:uFillTx/>
                  <a:latin typeface="Franklin Gothic Book" panose="020B0503020102020204" pitchFamily="34" charset="0"/>
                  <a:cs typeface="Arial"/>
                  <a:sym typeface="Arial"/>
                </a:rPr>
                <a:t> </a:t>
              </a:r>
              <a:r>
                <a:rPr kumimoji="0" sz="2200" b="0" i="0" u="none" strike="noStrike" kern="0" cap="none" spc="0" normalizeH="0" baseline="0" noProof="0" dirty="0">
                  <a:ln>
                    <a:noFill/>
                  </a:ln>
                  <a:solidFill>
                    <a:srgbClr val="002060"/>
                  </a:solidFill>
                  <a:effectLst/>
                  <a:uLnTx/>
                  <a:uFillTx/>
                  <a:latin typeface="Franklin Gothic Book" panose="020B0503020102020204" pitchFamily="34" charset="0"/>
                  <a:cs typeface="Arial"/>
                  <a:sym typeface="Arial"/>
                </a:rPr>
                <a:t>Heal patients</a:t>
              </a:r>
              <a:endParaRPr kumimoji="0" sz="2200" b="0" i="0" u="none" strike="noStrike" kern="0" cap="none" spc="0" normalizeH="0" baseline="0" noProof="0" dirty="0">
                <a:ln>
                  <a:noFill/>
                </a:ln>
                <a:solidFill>
                  <a:srgbClr val="002060"/>
                </a:solidFill>
                <a:effectLst/>
                <a:uLnTx/>
                <a:uFillTx/>
                <a:latin typeface="Franklin Gothic Book" panose="020B0503020102020204" pitchFamily="34" charset="0"/>
                <a:cs typeface="Calibri"/>
                <a:sym typeface="Helvetica"/>
              </a:endParaRPr>
            </a:p>
            <a:p>
              <a:pPr marL="553641" marR="0" lvl="1" indent="-96441" algn="l" defTabSz="914400" rtl="0" eaLnBrk="1" fontAlgn="auto" latinLnBrk="0" hangingPunct="0">
                <a:lnSpc>
                  <a:spcPct val="100000"/>
                </a:lnSpc>
                <a:spcBef>
                  <a:spcPts val="0"/>
                </a:spcBef>
                <a:spcAft>
                  <a:spcPts val="0"/>
                </a:spcAft>
                <a:buClrTx/>
                <a:buSzPct val="100000"/>
                <a:buFont typeface="Arial"/>
                <a:buChar char="•"/>
                <a:tabLst/>
                <a:defRPr sz="2200">
                  <a:solidFill>
                    <a:srgbClr val="FFFFFF"/>
                  </a:solidFill>
                  <a:latin typeface="Arial"/>
                  <a:ea typeface="Arial"/>
                  <a:cs typeface="Arial"/>
                  <a:sym typeface="Arial"/>
                </a:defRPr>
              </a:pPr>
              <a:r>
                <a:rPr kumimoji="0" lang="en-US" sz="2200" b="0" i="0" u="none" strike="noStrike" kern="0" cap="none" spc="0" normalizeH="0" baseline="0" noProof="0" dirty="0">
                  <a:ln>
                    <a:noFill/>
                  </a:ln>
                  <a:solidFill>
                    <a:srgbClr val="002060"/>
                  </a:solidFill>
                  <a:effectLst/>
                  <a:uLnTx/>
                  <a:uFillTx/>
                  <a:latin typeface="Franklin Gothic Book" panose="020B0503020102020204" pitchFamily="34" charset="0"/>
                  <a:cs typeface="Arial"/>
                  <a:sym typeface="Arial"/>
                </a:rPr>
                <a:t> </a:t>
              </a:r>
              <a:r>
                <a:rPr kumimoji="0" sz="2200" b="0" i="0" u="none" strike="noStrike" kern="0" cap="none" spc="0" normalizeH="0" baseline="0" noProof="0" dirty="0">
                  <a:ln>
                    <a:noFill/>
                  </a:ln>
                  <a:solidFill>
                    <a:srgbClr val="002060"/>
                  </a:solidFill>
                  <a:effectLst/>
                  <a:uLnTx/>
                  <a:uFillTx/>
                  <a:latin typeface="Franklin Gothic Book" panose="020B0503020102020204" pitchFamily="34" charset="0"/>
                  <a:cs typeface="Arial"/>
                  <a:sym typeface="Arial"/>
                </a:rPr>
                <a:t>Follow clinical protocols</a:t>
              </a:r>
              <a:endParaRPr kumimoji="0" sz="2200" b="0" i="0" u="none" strike="noStrike" kern="0" cap="none" spc="0" normalizeH="0" baseline="0" noProof="0" dirty="0">
                <a:ln>
                  <a:noFill/>
                </a:ln>
                <a:solidFill>
                  <a:srgbClr val="002060"/>
                </a:solidFill>
                <a:effectLst/>
                <a:uLnTx/>
                <a:uFillTx/>
                <a:latin typeface="Franklin Gothic Book" panose="020B0503020102020204" pitchFamily="34" charset="0"/>
                <a:cs typeface="Calibri"/>
                <a:sym typeface="Helvetica"/>
              </a:endParaRPr>
            </a:p>
            <a:p>
              <a:pPr marL="553641" marR="0" lvl="1" indent="-96441" algn="l" defTabSz="914400" rtl="0" eaLnBrk="1" fontAlgn="auto" latinLnBrk="0" hangingPunct="0">
                <a:lnSpc>
                  <a:spcPct val="100000"/>
                </a:lnSpc>
                <a:spcBef>
                  <a:spcPts val="0"/>
                </a:spcBef>
                <a:spcAft>
                  <a:spcPts val="0"/>
                </a:spcAft>
                <a:buClrTx/>
                <a:buSzPct val="100000"/>
                <a:buFont typeface="Arial"/>
                <a:buChar char="•"/>
                <a:tabLst/>
                <a:defRPr sz="2200">
                  <a:solidFill>
                    <a:srgbClr val="FFFFFF"/>
                  </a:solidFill>
                  <a:latin typeface="Arial"/>
                  <a:ea typeface="Arial"/>
                  <a:cs typeface="Arial"/>
                  <a:sym typeface="Arial"/>
                </a:defRPr>
              </a:pPr>
              <a:r>
                <a:rPr kumimoji="0" lang="en-US" sz="2200" b="0" i="0" u="none" strike="noStrike" kern="0" cap="none" spc="0" normalizeH="0" baseline="0" noProof="0" dirty="0">
                  <a:ln>
                    <a:noFill/>
                  </a:ln>
                  <a:solidFill>
                    <a:srgbClr val="002060"/>
                  </a:solidFill>
                  <a:effectLst/>
                  <a:uLnTx/>
                  <a:uFillTx/>
                  <a:latin typeface="Franklin Gothic Book" panose="020B0503020102020204" pitchFamily="34" charset="0"/>
                  <a:cs typeface="Arial"/>
                  <a:sym typeface="Arial"/>
                </a:rPr>
                <a:t> </a:t>
              </a:r>
              <a:r>
                <a:rPr kumimoji="0" sz="2200" b="0" i="0" u="none" strike="noStrike" kern="0" cap="none" spc="0" normalizeH="0" baseline="0" noProof="0" dirty="0">
                  <a:ln>
                    <a:noFill/>
                  </a:ln>
                  <a:solidFill>
                    <a:srgbClr val="002060"/>
                  </a:solidFill>
                  <a:effectLst/>
                  <a:uLnTx/>
                  <a:uFillTx/>
                  <a:latin typeface="Franklin Gothic Book" panose="020B0503020102020204" pitchFamily="34" charset="0"/>
                  <a:cs typeface="Arial"/>
                  <a:sym typeface="Arial"/>
                </a:rPr>
                <a:t>Avoid lawsuits</a:t>
              </a:r>
            </a:p>
          </p:txBody>
        </p:sp>
      </p:grpSp>
      <p:grpSp>
        <p:nvGrpSpPr>
          <p:cNvPr id="13" name="Group 12">
            <a:extLst>
              <a:ext uri="{FF2B5EF4-FFF2-40B4-BE49-F238E27FC236}">
                <a16:creationId xmlns:a16="http://schemas.microsoft.com/office/drawing/2014/main" id="{7B4C0C93-CF2B-BCF8-1DFA-834AEB88BA61}"/>
              </a:ext>
            </a:extLst>
          </p:cNvPr>
          <p:cNvGrpSpPr/>
          <p:nvPr/>
        </p:nvGrpSpPr>
        <p:grpSpPr>
          <a:xfrm>
            <a:off x="4000824" y="966651"/>
            <a:ext cx="4599355" cy="5224287"/>
            <a:chOff x="3858845" y="966651"/>
            <a:chExt cx="4599355" cy="5224287"/>
          </a:xfrm>
        </p:grpSpPr>
        <p:sp>
          <p:nvSpPr>
            <p:cNvPr id="14" name="Rectangle 13">
              <a:extLst>
                <a:ext uri="{FF2B5EF4-FFF2-40B4-BE49-F238E27FC236}">
                  <a16:creationId xmlns:a16="http://schemas.microsoft.com/office/drawing/2014/main" id="{699376F9-499C-A1EF-8BBC-0EABB997D138}"/>
                </a:ext>
              </a:extLst>
            </p:cNvPr>
            <p:cNvSpPr/>
            <p:nvPr/>
          </p:nvSpPr>
          <p:spPr>
            <a:xfrm>
              <a:off x="3858845" y="966651"/>
              <a:ext cx="4599355" cy="522428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3020102020204" pitchFamily="34" charset="0"/>
                <a:ea typeface="+mn-ea"/>
                <a:cs typeface="+mn-cs"/>
              </a:endParaRPr>
            </a:p>
          </p:txBody>
        </p:sp>
        <p:grpSp>
          <p:nvGrpSpPr>
            <p:cNvPr id="15" name="Group 14">
              <a:extLst>
                <a:ext uri="{FF2B5EF4-FFF2-40B4-BE49-F238E27FC236}">
                  <a16:creationId xmlns:a16="http://schemas.microsoft.com/office/drawing/2014/main" id="{222C9528-5CC4-E9F3-9A90-DB96492365EB}"/>
                </a:ext>
              </a:extLst>
            </p:cNvPr>
            <p:cNvGrpSpPr/>
            <p:nvPr/>
          </p:nvGrpSpPr>
          <p:grpSpPr>
            <a:xfrm>
              <a:off x="3965431" y="1063192"/>
              <a:ext cx="4092298" cy="4699135"/>
              <a:chOff x="3951285" y="1063192"/>
              <a:chExt cx="3955444" cy="4699135"/>
            </a:xfrm>
          </p:grpSpPr>
          <p:pic>
            <p:nvPicPr>
              <p:cNvPr id="16" name="Picture 15">
                <a:extLst>
                  <a:ext uri="{FF2B5EF4-FFF2-40B4-BE49-F238E27FC236}">
                    <a16:creationId xmlns:a16="http://schemas.microsoft.com/office/drawing/2014/main" id="{6DDD06FD-851D-87C7-33F4-870F26257C35}"/>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738003" y="1063192"/>
                <a:ext cx="2475180" cy="3217601"/>
              </a:xfrm>
              <a:prstGeom prst="rect">
                <a:avLst/>
              </a:prstGeom>
            </p:spPr>
          </p:pic>
          <p:sp>
            <p:nvSpPr>
              <p:cNvPr id="17" name="IMPROVE OCCUPANT HEALTH…">
                <a:extLst>
                  <a:ext uri="{FF2B5EF4-FFF2-40B4-BE49-F238E27FC236}">
                    <a16:creationId xmlns:a16="http://schemas.microsoft.com/office/drawing/2014/main" id="{F65B3B16-1755-8D30-7B6D-CC66110A9FF9}"/>
                  </a:ext>
                </a:extLst>
              </p:cNvPr>
              <p:cNvSpPr txBox="1"/>
              <p:nvPr/>
            </p:nvSpPr>
            <p:spPr>
              <a:xfrm>
                <a:off x="3951285" y="4377334"/>
                <a:ext cx="3955444" cy="1384993"/>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tIns="45719" rIns="45719" bIns="45719" numCol="1" anchor="t">
                <a:spAutoFit/>
              </a:bodyPr>
              <a:lstStyle/>
              <a:p>
                <a:pPr marL="0" marR="0" lvl="0" indent="0" algn="ctr" defTabSz="914400" rtl="0" eaLnBrk="1" fontAlgn="auto" latinLnBrk="0" hangingPunct="0">
                  <a:lnSpc>
                    <a:spcPct val="100000"/>
                  </a:lnSpc>
                  <a:spcBef>
                    <a:spcPts val="0"/>
                  </a:spcBef>
                  <a:spcAft>
                    <a:spcPts val="0"/>
                  </a:spcAft>
                  <a:buClrTx/>
                  <a:buSzTx/>
                  <a:buFontTx/>
                  <a:buNone/>
                  <a:tabLst/>
                  <a:defRPr sz="2200" b="1">
                    <a:solidFill>
                      <a:srgbClr val="21478D"/>
                    </a:solidFill>
                    <a:latin typeface="Arial"/>
                    <a:ea typeface="Arial"/>
                    <a:cs typeface="Arial"/>
                    <a:sym typeface="Arial"/>
                  </a:defRPr>
                </a:pPr>
                <a:r>
                  <a:rPr kumimoji="0" lang="en-US" sz="2200" b="1" i="0" u="none" strike="noStrike" kern="0" cap="none" spc="0" normalizeH="0" baseline="0" noProof="0" dirty="0">
                    <a:ln>
                      <a:noFill/>
                    </a:ln>
                    <a:solidFill>
                      <a:srgbClr val="21478D"/>
                    </a:solidFill>
                    <a:effectLst/>
                    <a:uLnTx/>
                    <a:uFillTx/>
                    <a:latin typeface="Franklin Gothic Book" panose="020B0503020102020204" pitchFamily="34" charset="0"/>
                    <a:cs typeface="Arial"/>
                    <a:sym typeface="Arial"/>
                  </a:rPr>
                  <a:t>Make occupant </a:t>
                </a:r>
                <a:r>
                  <a:rPr lang="en-US" sz="2200" b="1" kern="0" dirty="0">
                    <a:solidFill>
                      <a:srgbClr val="21478D"/>
                    </a:solidFill>
                    <a:latin typeface="Franklin Gothic Book" panose="020B0503020102020204" pitchFamily="34" charset="0"/>
                    <a:cs typeface="Arial"/>
                    <a:sym typeface="Arial"/>
                  </a:rPr>
                  <a:t>h</a:t>
                </a:r>
                <a:r>
                  <a:rPr kumimoji="0" lang="en-US" sz="2200" b="1" i="0" u="none" strike="noStrike" kern="0" cap="none" spc="0" normalizeH="0" baseline="0" noProof="0" dirty="0" err="1">
                    <a:ln>
                      <a:noFill/>
                    </a:ln>
                    <a:solidFill>
                      <a:srgbClr val="21478D"/>
                    </a:solidFill>
                    <a:effectLst/>
                    <a:uLnTx/>
                    <a:uFillTx/>
                    <a:latin typeface="Franklin Gothic Book" panose="020B0503020102020204" pitchFamily="34" charset="0"/>
                    <a:cs typeface="Arial"/>
                    <a:sym typeface="Arial"/>
                  </a:rPr>
                  <a:t>ealth</a:t>
                </a:r>
                <a:r>
                  <a:rPr kumimoji="0" lang="en-US" sz="2200" b="1" i="0" u="none" strike="noStrike" kern="0" cap="none" spc="0" normalizeH="0" baseline="0" noProof="0" dirty="0">
                    <a:ln>
                      <a:noFill/>
                    </a:ln>
                    <a:solidFill>
                      <a:srgbClr val="21478D"/>
                    </a:solidFill>
                    <a:effectLst/>
                    <a:uLnTx/>
                    <a:uFillTx/>
                    <a:latin typeface="Franklin Gothic Book" panose="020B0503020102020204" pitchFamily="34" charset="0"/>
                    <a:cs typeface="Arial"/>
                    <a:sym typeface="Arial"/>
                  </a:rPr>
                  <a:t> the </a:t>
                </a:r>
                <a:r>
                  <a:rPr kumimoji="0" lang="en-US" sz="2200" b="1" i="0" u="none" strike="noStrike" kern="0" cap="none" spc="0" normalizeH="0" baseline="0" noProof="0" dirty="0">
                    <a:ln>
                      <a:noFill/>
                    </a:ln>
                    <a:solidFill>
                      <a:srgbClr val="E72429"/>
                    </a:solidFill>
                    <a:effectLst/>
                    <a:uLnTx/>
                    <a:uFillTx/>
                    <a:latin typeface="Franklin Gothic Book" panose="020B0503020102020204" pitchFamily="34" charset="0"/>
                    <a:cs typeface="Arial"/>
                    <a:sym typeface="Arial"/>
                  </a:rPr>
                  <a:t>NORTH STAR </a:t>
                </a:r>
                <a:r>
                  <a:rPr kumimoji="0" lang="en-US" sz="2200" b="1" i="0" u="none" strike="noStrike" kern="0" cap="none" spc="0" normalizeH="0" baseline="0" noProof="0" dirty="0">
                    <a:ln>
                      <a:noFill/>
                    </a:ln>
                    <a:solidFill>
                      <a:srgbClr val="21478D"/>
                    </a:solidFill>
                    <a:effectLst/>
                    <a:uLnTx/>
                    <a:uFillTx/>
                    <a:latin typeface="Franklin Gothic Book" panose="020B0503020102020204" pitchFamily="34" charset="0"/>
                    <a:cs typeface="Arial"/>
                    <a:sym typeface="Arial"/>
                  </a:rPr>
                  <a:t>for IAQ management</a:t>
                </a:r>
                <a:endParaRPr kumimoji="0" sz="2200" b="1" i="0" u="none" strike="noStrike" kern="0" cap="none" spc="0" normalizeH="0" baseline="0" noProof="0" dirty="0">
                  <a:ln>
                    <a:noFill/>
                  </a:ln>
                  <a:solidFill>
                    <a:srgbClr val="FFFFFF"/>
                  </a:solidFill>
                  <a:effectLst/>
                  <a:uLnTx/>
                  <a:uFillTx/>
                  <a:latin typeface="Franklin Gothic Book" panose="020B0503020102020204" pitchFamily="34" charset="0"/>
                  <a:cs typeface="Calibri"/>
                  <a:sym typeface="Helvetica"/>
                </a:endParaRPr>
              </a:p>
              <a:p>
                <a:pPr marL="0" marR="0" lvl="0" indent="0" algn="ctr" defTabSz="914400" rtl="0" eaLnBrk="1" fontAlgn="auto" latinLnBrk="0" hangingPunct="0">
                  <a:lnSpc>
                    <a:spcPct val="100000"/>
                  </a:lnSpc>
                  <a:spcBef>
                    <a:spcPts val="0"/>
                  </a:spcBef>
                  <a:spcAft>
                    <a:spcPts val="0"/>
                  </a:spcAft>
                  <a:buClrTx/>
                  <a:buSzTx/>
                  <a:buFontTx/>
                  <a:buNone/>
                  <a:tabLst/>
                  <a:defRPr>
                    <a:solidFill>
                      <a:srgbClr val="21478D"/>
                    </a:solidFill>
                    <a:latin typeface="Arial"/>
                    <a:ea typeface="Arial"/>
                    <a:cs typeface="Arial"/>
                    <a:sym typeface="Arial"/>
                  </a:defRPr>
                </a:pPr>
                <a:endParaRPr kumimoji="0" sz="1800" b="0" i="0" u="none" strike="noStrike" kern="0" cap="none" spc="0" normalizeH="0" baseline="0" noProof="0" dirty="0">
                  <a:ln>
                    <a:noFill/>
                  </a:ln>
                  <a:solidFill>
                    <a:srgbClr val="FFFFFF"/>
                  </a:solidFill>
                  <a:effectLst/>
                  <a:uLnTx/>
                  <a:uFillTx/>
                  <a:latin typeface="Franklin Gothic Book" panose="020B0503020102020204" pitchFamily="34" charset="0"/>
                  <a:cs typeface="Calibri"/>
                  <a:sym typeface="Helvetica"/>
                </a:endParaRPr>
              </a:p>
            </p:txBody>
          </p:sp>
        </p:grpSp>
      </p:grpSp>
    </p:spTree>
    <p:extLst>
      <p:ext uri="{BB962C8B-B14F-4D97-AF65-F5344CB8AC3E}">
        <p14:creationId xmlns:p14="http://schemas.microsoft.com/office/powerpoint/2010/main" val="1617058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0" presetClass="path" presetSubtype="0" accel="50000" decel="50000" fill="hold" nodeType="clickEffect">
                                  <p:stCondLst>
                                    <p:cond delay="0"/>
                                  </p:stCondLst>
                                  <p:childTnLst>
                                    <p:animMotion origin="layout" path="M 1.66667E-6 0 L 0.30273 0 " pathEditMode="relative" rAng="0" ptsTypes="AA">
                                      <p:cBhvr>
                                        <p:cTn id="6" dur="2000" fill="hold"/>
                                        <p:tgtEl>
                                          <p:spTgt spid="2"/>
                                        </p:tgtEl>
                                        <p:attrNameLst>
                                          <p:attrName>ppt_x</p:attrName>
                                          <p:attrName>ppt_y</p:attrName>
                                        </p:attrNameLst>
                                      </p:cBhvr>
                                      <p:rCtr x="15130" y="0"/>
                                    </p:animMotion>
                                  </p:childTnLst>
                                </p:cTn>
                              </p:par>
                              <p:par>
                                <p:cTn id="7" presetID="0" presetClass="path" presetSubtype="0" accel="50000" decel="50000" fill="hold" nodeType="withEffect">
                                  <p:stCondLst>
                                    <p:cond delay="0"/>
                                  </p:stCondLst>
                                  <p:childTnLst>
                                    <p:animMotion origin="layout" path="M 2.70833E-6 -3.7037E-6 L -0.32253 0.01598 " pathEditMode="relative" rAng="0" ptsTypes="AA">
                                      <p:cBhvr>
                                        <p:cTn id="8" dur="2000" fill="hold"/>
                                        <p:tgtEl>
                                          <p:spTgt spid="9"/>
                                        </p:tgtEl>
                                        <p:attrNameLst>
                                          <p:attrName>ppt_x</p:attrName>
                                          <p:attrName>ppt_y</p:attrName>
                                        </p:attrNameLst>
                                      </p:cBhvr>
                                      <p:rCtr x="-16133" y="787"/>
                                    </p:animMotion>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3"/>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xit" presetSubtype="0" fill="hold" nodeType="clickEffect">
                                  <p:stCondLst>
                                    <p:cond delay="0"/>
                                  </p:stCondLst>
                                  <p:childTnLst>
                                    <p:set>
                                      <p:cBhvr>
                                        <p:cTn id="16" dur="1" fill="hold">
                                          <p:stCondLst>
                                            <p:cond delay="0"/>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0EE8B1-1A94-9D26-515D-1224BA65698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4E9C48-3C5A-81AC-5EF6-A762B156EC3D}"/>
              </a:ext>
            </a:extLst>
          </p:cNvPr>
          <p:cNvSpPr>
            <a:spLocks noGrp="1"/>
          </p:cNvSpPr>
          <p:nvPr>
            <p:ph sz="half" idx="4294967295"/>
          </p:nvPr>
        </p:nvSpPr>
        <p:spPr>
          <a:xfrm>
            <a:off x="759674" y="1366678"/>
            <a:ext cx="11145688" cy="3192898"/>
          </a:xfrm>
        </p:spPr>
        <p:txBody>
          <a:bodyPr>
            <a:noAutofit/>
          </a:bodyPr>
          <a:lstStyle/>
          <a:p>
            <a:pPr>
              <a:spcBef>
                <a:spcPts val="0"/>
              </a:spcBef>
              <a:buClr>
                <a:schemeClr val="accent2"/>
              </a:buClr>
              <a:buSzPct val="108000"/>
              <a:buFont typeface="Wingdings" pitchFamily="2" charset="2"/>
              <a:buChar char="Ø"/>
            </a:pPr>
            <a:r>
              <a:rPr lang="en-US" sz="2800" b="0" dirty="0">
                <a:solidFill>
                  <a:schemeClr val="tx1"/>
                </a:solidFill>
              </a:rPr>
              <a:t> </a:t>
            </a:r>
            <a:r>
              <a:rPr lang="en-US" sz="2800" dirty="0">
                <a:solidFill>
                  <a:schemeClr val="bg1">
                    <a:lumMod val="75000"/>
                  </a:schemeClr>
                </a:solidFill>
              </a:rPr>
              <a:t>My background</a:t>
            </a:r>
          </a:p>
          <a:p>
            <a:pPr>
              <a:spcBef>
                <a:spcPts val="0"/>
              </a:spcBef>
              <a:buClr>
                <a:schemeClr val="accent2"/>
              </a:buClr>
              <a:buSzPct val="100000"/>
              <a:buFont typeface="Wingdings" pitchFamily="2" charset="2"/>
              <a:buChar char="q"/>
            </a:pPr>
            <a:endParaRPr lang="en-US" sz="1000" b="0" dirty="0">
              <a:solidFill>
                <a:schemeClr val="tx1"/>
              </a:solidFill>
            </a:endParaRPr>
          </a:p>
          <a:p>
            <a:pPr>
              <a:spcBef>
                <a:spcPts val="0"/>
              </a:spcBef>
              <a:buClr>
                <a:schemeClr val="accent2"/>
              </a:buClr>
              <a:buSzPct val="108000"/>
              <a:buFont typeface="Wingdings" pitchFamily="2" charset="2"/>
              <a:buChar char="Ø"/>
            </a:pPr>
            <a:r>
              <a:rPr lang="en-US" sz="2800" dirty="0">
                <a:solidFill>
                  <a:schemeClr val="tx1"/>
                </a:solidFill>
              </a:rPr>
              <a:t> </a:t>
            </a:r>
            <a:r>
              <a:rPr lang="en-US" sz="2600" dirty="0">
                <a:solidFill>
                  <a:schemeClr val="tx1"/>
                </a:solidFill>
              </a:rPr>
              <a:t>Understand 3 dimensions of IAQ’s impact on our health and thinking:</a:t>
            </a:r>
          </a:p>
          <a:p>
            <a:pPr>
              <a:spcBef>
                <a:spcPts val="0"/>
              </a:spcBef>
              <a:buClr>
                <a:schemeClr val="accent2"/>
              </a:buClr>
              <a:buSzPct val="108000"/>
              <a:buFont typeface="Wingdings" pitchFamily="2" charset="2"/>
              <a:buChar char="Ø"/>
            </a:pPr>
            <a:endParaRPr lang="en-US" sz="800" dirty="0">
              <a:solidFill>
                <a:schemeClr val="tx1"/>
              </a:solidFill>
            </a:endParaRPr>
          </a:p>
          <a:p>
            <a:pPr marL="984250">
              <a:spcBef>
                <a:spcPts val="0"/>
              </a:spcBef>
              <a:buClr>
                <a:schemeClr val="accent2"/>
              </a:buClr>
              <a:buSzPct val="100000"/>
              <a:buFont typeface="Arial" panose="020B0604020202020204" pitchFamily="34" charset="0"/>
              <a:buChar char="•"/>
            </a:pPr>
            <a:r>
              <a:rPr lang="en-US" sz="2400" dirty="0">
                <a:solidFill>
                  <a:schemeClr val="tx1"/>
                </a:solidFill>
              </a:rPr>
              <a:t>Our microbiome</a:t>
            </a:r>
          </a:p>
          <a:p>
            <a:pPr marL="984250">
              <a:spcBef>
                <a:spcPts val="0"/>
              </a:spcBef>
              <a:buClr>
                <a:schemeClr val="accent2"/>
              </a:buClr>
              <a:buSzPct val="100000"/>
              <a:buFont typeface="Arial" panose="020B0604020202020204" pitchFamily="34" charset="0"/>
              <a:buChar char="•"/>
            </a:pPr>
            <a:r>
              <a:rPr lang="en-US" sz="2400" dirty="0">
                <a:solidFill>
                  <a:schemeClr val="tx1"/>
                </a:solidFill>
              </a:rPr>
              <a:t>Immune system</a:t>
            </a:r>
          </a:p>
          <a:p>
            <a:pPr marL="984250">
              <a:spcBef>
                <a:spcPts val="0"/>
              </a:spcBef>
              <a:buClr>
                <a:schemeClr val="accent2"/>
              </a:buClr>
              <a:buSzPct val="100000"/>
              <a:buFont typeface="Arial" panose="020B0604020202020204" pitchFamily="34" charset="0"/>
              <a:buChar char="•"/>
            </a:pPr>
            <a:r>
              <a:rPr lang="en-US" sz="2400" dirty="0">
                <a:solidFill>
                  <a:schemeClr val="tx1"/>
                </a:solidFill>
              </a:rPr>
              <a:t>All tissues </a:t>
            </a:r>
          </a:p>
          <a:p>
            <a:pPr>
              <a:spcBef>
                <a:spcPts val="0"/>
              </a:spcBef>
              <a:buClr>
                <a:schemeClr val="accent2"/>
              </a:buClr>
              <a:buSzPct val="100000"/>
              <a:buFont typeface="Wingdings" pitchFamily="2" charset="2"/>
              <a:buChar char="q"/>
            </a:pPr>
            <a:endParaRPr lang="en-US" sz="1000" dirty="0">
              <a:solidFill>
                <a:schemeClr val="bg1">
                  <a:lumMod val="75000"/>
                </a:schemeClr>
              </a:solidFill>
            </a:endParaRPr>
          </a:p>
          <a:p>
            <a:pPr>
              <a:spcBef>
                <a:spcPts val="0"/>
              </a:spcBef>
              <a:buClr>
                <a:schemeClr val="accent2"/>
              </a:buClr>
              <a:buSzPct val="100000"/>
              <a:buFont typeface="Wingdings" pitchFamily="2" charset="2"/>
              <a:buChar char="q"/>
            </a:pPr>
            <a:r>
              <a:rPr lang="en-US" sz="2800" dirty="0">
                <a:solidFill>
                  <a:schemeClr val="bg1">
                    <a:lumMod val="75000"/>
                  </a:schemeClr>
                </a:solidFill>
              </a:rPr>
              <a:t> </a:t>
            </a:r>
            <a:r>
              <a:rPr lang="en-US" sz="2600" dirty="0">
                <a:solidFill>
                  <a:schemeClr val="bg1">
                    <a:lumMod val="75000"/>
                  </a:schemeClr>
                </a:solidFill>
              </a:rPr>
              <a:t>Translate air monitoring data into a medically-based IAQ Health Index</a:t>
            </a:r>
          </a:p>
          <a:p>
            <a:pPr>
              <a:spcBef>
                <a:spcPts val="0"/>
              </a:spcBef>
              <a:buClr>
                <a:schemeClr val="accent2"/>
              </a:buClr>
              <a:buSzPct val="100000"/>
              <a:buFont typeface="Wingdings" pitchFamily="2" charset="2"/>
              <a:buChar char="q"/>
            </a:pPr>
            <a:endParaRPr lang="en-US" sz="1000" dirty="0">
              <a:solidFill>
                <a:schemeClr val="bg1">
                  <a:lumMod val="75000"/>
                </a:schemeClr>
              </a:solidFill>
            </a:endParaRPr>
          </a:p>
          <a:p>
            <a:pPr>
              <a:spcBef>
                <a:spcPts val="0"/>
              </a:spcBef>
              <a:buClr>
                <a:schemeClr val="accent2"/>
              </a:buClr>
              <a:buSzPct val="100000"/>
              <a:buFont typeface="Wingdings" pitchFamily="2" charset="2"/>
              <a:buChar char="q"/>
            </a:pPr>
            <a:r>
              <a:rPr lang="en-US" sz="2800" dirty="0">
                <a:solidFill>
                  <a:schemeClr val="bg1">
                    <a:lumMod val="75000"/>
                  </a:schemeClr>
                </a:solidFill>
              </a:rPr>
              <a:t> </a:t>
            </a:r>
            <a:r>
              <a:rPr lang="en-US" sz="2600" dirty="0">
                <a:solidFill>
                  <a:schemeClr val="bg1">
                    <a:lumMod val="75000"/>
                  </a:schemeClr>
                </a:solidFill>
              </a:rPr>
              <a:t>Manage ventilation based on indoor and outdoor air quality</a:t>
            </a:r>
          </a:p>
          <a:p>
            <a:pPr>
              <a:spcBef>
                <a:spcPts val="0"/>
              </a:spcBef>
              <a:buClr>
                <a:schemeClr val="accent2"/>
              </a:buClr>
              <a:buSzPct val="100000"/>
              <a:buFont typeface="Wingdings" pitchFamily="2" charset="2"/>
              <a:buChar char="q"/>
            </a:pPr>
            <a:endParaRPr lang="en-US" sz="1000" dirty="0">
              <a:solidFill>
                <a:schemeClr val="bg1">
                  <a:lumMod val="75000"/>
                </a:schemeClr>
              </a:solidFill>
            </a:endParaRPr>
          </a:p>
          <a:p>
            <a:pPr indent="-331788">
              <a:spcBef>
                <a:spcPts val="600"/>
              </a:spcBef>
              <a:spcAft>
                <a:spcPts val="600"/>
              </a:spcAft>
              <a:buClr>
                <a:schemeClr val="accent2"/>
              </a:buClr>
              <a:buSzPct val="100000"/>
              <a:buFont typeface="Wingdings" pitchFamily="2" charset="2"/>
              <a:buChar char="q"/>
            </a:pPr>
            <a:r>
              <a:rPr lang="en-US" sz="2800" dirty="0">
                <a:solidFill>
                  <a:schemeClr val="bg1">
                    <a:lumMod val="75000"/>
                  </a:schemeClr>
                </a:solidFill>
              </a:rPr>
              <a:t> </a:t>
            </a:r>
            <a:r>
              <a:rPr lang="en-US" sz="2600" dirty="0">
                <a:solidFill>
                  <a:schemeClr val="bg1">
                    <a:lumMod val="75000"/>
                  </a:schemeClr>
                </a:solidFill>
              </a:rPr>
              <a:t>The Return-On-Investment of IAQ that supports healthy and  productive occupants</a:t>
            </a:r>
          </a:p>
          <a:p>
            <a:pPr marL="0" indent="0">
              <a:lnSpc>
                <a:spcPct val="110000"/>
              </a:lnSpc>
              <a:spcBef>
                <a:spcPts val="600"/>
              </a:spcBef>
              <a:spcAft>
                <a:spcPts val="1200"/>
              </a:spcAft>
              <a:buClr>
                <a:schemeClr val="accent2"/>
              </a:buClr>
              <a:buSzPct val="100000"/>
              <a:buNone/>
            </a:pPr>
            <a:r>
              <a:rPr lang="en-US" sz="2400" dirty="0">
                <a:solidFill>
                  <a:schemeClr val="bg1">
                    <a:lumMod val="75000"/>
                  </a:schemeClr>
                </a:solidFill>
              </a:rPr>
              <a:t> </a:t>
            </a:r>
          </a:p>
          <a:p>
            <a:pPr marL="514350" indent="-514350">
              <a:lnSpc>
                <a:spcPct val="110000"/>
              </a:lnSpc>
              <a:spcBef>
                <a:spcPts val="600"/>
              </a:spcBef>
              <a:spcAft>
                <a:spcPts val="1200"/>
              </a:spcAft>
              <a:buClr>
                <a:schemeClr val="accent2"/>
              </a:buClr>
              <a:buSzPct val="100000"/>
              <a:buFont typeface="+mj-lt"/>
              <a:buAutoNum type="arabicPeriod"/>
            </a:pPr>
            <a:endParaRPr lang="en-US" sz="2800" b="0" dirty="0">
              <a:solidFill>
                <a:schemeClr val="tx1"/>
              </a:solidFill>
            </a:endParaRPr>
          </a:p>
          <a:p>
            <a:pPr marL="514350" indent="-514350">
              <a:lnSpc>
                <a:spcPct val="110000"/>
              </a:lnSpc>
              <a:spcBef>
                <a:spcPts val="600"/>
              </a:spcBef>
              <a:spcAft>
                <a:spcPts val="1200"/>
              </a:spcAft>
              <a:buClr>
                <a:schemeClr val="accent2"/>
              </a:buClr>
              <a:buSzPct val="100000"/>
              <a:buFont typeface="+mj-lt"/>
              <a:buAutoNum type="arabicPeriod"/>
            </a:pPr>
            <a:endParaRPr lang="en-US" sz="2800" dirty="0">
              <a:solidFill>
                <a:schemeClr val="tx1"/>
              </a:solidFill>
            </a:endParaRPr>
          </a:p>
          <a:p>
            <a:pPr marL="0" indent="0">
              <a:spcBef>
                <a:spcPts val="600"/>
              </a:spcBef>
              <a:spcAft>
                <a:spcPts val="1200"/>
              </a:spcAft>
              <a:buClr>
                <a:schemeClr val="accent2"/>
              </a:buClr>
              <a:buSzPct val="100000"/>
              <a:buNone/>
            </a:pPr>
            <a:br>
              <a:rPr lang="en-US" sz="2400" dirty="0">
                <a:solidFill>
                  <a:schemeClr val="tx1"/>
                </a:solidFill>
              </a:rPr>
            </a:br>
            <a:endParaRPr lang="en-US" sz="2400" dirty="0">
              <a:solidFill>
                <a:schemeClr val="tx1"/>
              </a:solidFill>
            </a:endParaRPr>
          </a:p>
          <a:p>
            <a:pPr>
              <a:spcBef>
                <a:spcPts val="600"/>
              </a:spcBef>
              <a:spcAft>
                <a:spcPts val="1200"/>
              </a:spcAft>
              <a:buClr>
                <a:schemeClr val="accent2"/>
              </a:buClr>
              <a:buSzPct val="100000"/>
            </a:pPr>
            <a:endParaRPr lang="en-US" dirty="0">
              <a:solidFill>
                <a:schemeClr val="tx1"/>
              </a:solidFill>
            </a:endParaRPr>
          </a:p>
        </p:txBody>
      </p:sp>
      <p:sp>
        <p:nvSpPr>
          <p:cNvPr id="2" name="Title 1">
            <a:extLst>
              <a:ext uri="{FF2B5EF4-FFF2-40B4-BE49-F238E27FC236}">
                <a16:creationId xmlns:a16="http://schemas.microsoft.com/office/drawing/2014/main" id="{A84B357D-6221-D9FF-2B04-575526CC28B7}"/>
              </a:ext>
            </a:extLst>
          </p:cNvPr>
          <p:cNvSpPr txBox="1">
            <a:spLocks/>
          </p:cNvSpPr>
          <p:nvPr/>
        </p:nvSpPr>
        <p:spPr>
          <a:xfrm>
            <a:off x="552143" y="115814"/>
            <a:ext cx="7965461" cy="994164"/>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rgbClr val="E72429"/>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12700"/>
            <a:r>
              <a:rPr lang="en-US" dirty="0">
                <a:solidFill>
                  <a:schemeClr val="bg1"/>
                </a:solidFill>
                <a:latin typeface="Franklin Gothic Book" panose="020B0503020102020204" pitchFamily="34" charset="0"/>
              </a:rPr>
              <a:t>Today’s presentation </a:t>
            </a:r>
          </a:p>
        </p:txBody>
      </p:sp>
    </p:spTree>
    <p:extLst>
      <p:ext uri="{BB962C8B-B14F-4D97-AF65-F5344CB8AC3E}">
        <p14:creationId xmlns:p14="http://schemas.microsoft.com/office/powerpoint/2010/main" val="1180171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D65C5A-98ED-617A-2A04-BC2EB4F5424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84E9A08-01F0-A718-B6D6-5E0987CCD169}"/>
              </a:ext>
            </a:extLst>
          </p:cNvPr>
          <p:cNvSpPr>
            <a:spLocks noGrp="1"/>
          </p:cNvSpPr>
          <p:nvPr>
            <p:ph type="title"/>
          </p:nvPr>
        </p:nvSpPr>
        <p:spPr>
          <a:xfrm>
            <a:off x="418640" y="134936"/>
            <a:ext cx="11773360" cy="1325563"/>
          </a:xfrm>
        </p:spPr>
        <p:txBody>
          <a:bodyPr vert="horz" lIns="91440" tIns="45720" rIns="91440" bIns="45720" rtlCol="0" anchor="t">
            <a:normAutofit/>
          </a:bodyPr>
          <a:lstStyle/>
          <a:p>
            <a:pPr defTabSz="457200"/>
            <a:r>
              <a:rPr lang="en-US" dirty="0">
                <a:latin typeface="Franklin Gothic Book" panose="020B0503020102020204" pitchFamily="34" charset="0"/>
              </a:rPr>
              <a:t>A</a:t>
            </a:r>
            <a:r>
              <a:rPr lang="en-US" dirty="0">
                <a:latin typeface="Franklin Gothic Book" panose="020B0503020102020204" pitchFamily="34" charset="0"/>
                <a:cs typeface="+mj-cs"/>
              </a:rPr>
              <a:t>ir –our biggest environmental exposure </a:t>
            </a:r>
          </a:p>
        </p:txBody>
      </p:sp>
      <p:sp>
        <p:nvSpPr>
          <p:cNvPr id="7" name="TextBox 6">
            <a:extLst>
              <a:ext uri="{FF2B5EF4-FFF2-40B4-BE49-F238E27FC236}">
                <a16:creationId xmlns:a16="http://schemas.microsoft.com/office/drawing/2014/main" id="{C4F22CB6-C5CA-0637-A82F-EA1689265AA3}"/>
              </a:ext>
            </a:extLst>
          </p:cNvPr>
          <p:cNvSpPr txBox="1"/>
          <p:nvPr/>
        </p:nvSpPr>
        <p:spPr>
          <a:xfrm>
            <a:off x="1762699" y="3437263"/>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
        <p:nvSpPr>
          <p:cNvPr id="8" name="TextBox 7">
            <a:extLst>
              <a:ext uri="{FF2B5EF4-FFF2-40B4-BE49-F238E27FC236}">
                <a16:creationId xmlns:a16="http://schemas.microsoft.com/office/drawing/2014/main" id="{45680A20-452B-763B-2F37-E7175BFDDE07}"/>
              </a:ext>
            </a:extLst>
          </p:cNvPr>
          <p:cNvSpPr txBox="1"/>
          <p:nvPr/>
        </p:nvSpPr>
        <p:spPr>
          <a:xfrm>
            <a:off x="2168946" y="1460499"/>
            <a:ext cx="8367740" cy="885371"/>
          </a:xfrm>
          <a:prstGeom prst="rect">
            <a:avLst/>
          </a:prstGeom>
        </p:spPr>
        <p:txBody>
          <a:bodyPr vert="horz" lIns="91440" tIns="45720" rIns="91440" bIns="45720" rtlCol="0">
            <a:normAutofit/>
          </a:bodyPr>
          <a:lstStyle>
            <a:lvl1pPr indent="0">
              <a:lnSpc>
                <a:spcPct val="90000"/>
              </a:lnSpc>
              <a:spcBef>
                <a:spcPts val="1000"/>
              </a:spcBef>
              <a:buFont typeface="Arial" panose="020B0604020202020204" pitchFamily="34" charset="0"/>
              <a:buNone/>
              <a:defRPr sz="2400"/>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black"/>
              </a:solidFill>
              <a:effectLst/>
              <a:uLnTx/>
              <a:uFillTx/>
              <a:latin typeface="Trebuchet MS" panose="020B060302020202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black"/>
              </a:solidFill>
              <a:effectLst/>
              <a:uLnTx/>
              <a:uFillTx/>
              <a:latin typeface="Trebuchet MS" panose="020B0603020202020204"/>
              <a:ea typeface="+mn-ea"/>
              <a:cs typeface="+mn-cs"/>
            </a:endParaRPr>
          </a:p>
        </p:txBody>
      </p:sp>
      <p:sp>
        <p:nvSpPr>
          <p:cNvPr id="9" name="TextBox 8">
            <a:extLst>
              <a:ext uri="{FF2B5EF4-FFF2-40B4-BE49-F238E27FC236}">
                <a16:creationId xmlns:a16="http://schemas.microsoft.com/office/drawing/2014/main" id="{84B7DCE8-C6C1-C641-8083-E89E0E129B1C}"/>
              </a:ext>
            </a:extLst>
          </p:cNvPr>
          <p:cNvSpPr txBox="1"/>
          <p:nvPr/>
        </p:nvSpPr>
        <p:spPr>
          <a:xfrm>
            <a:off x="2168946" y="2236584"/>
            <a:ext cx="9870654" cy="1346010"/>
          </a:xfrm>
          <a:prstGeom prst="rect">
            <a:avLst/>
          </a:prstGeom>
        </p:spPr>
        <p:txBody>
          <a:bodyPr vert="horz" lIns="91440" tIns="45720" rIns="91440" bIns="45720" rtlCol="0">
            <a:noAutofit/>
          </a:bodyPr>
          <a:lstStyle>
            <a:lvl1pPr indent="0">
              <a:lnSpc>
                <a:spcPct val="90000"/>
              </a:lnSpc>
              <a:spcBef>
                <a:spcPts val="1000"/>
              </a:spcBef>
              <a:buFont typeface="Arial" panose="020B0604020202020204" pitchFamily="34" charset="0"/>
              <a:buNone/>
              <a:defRPr sz="2400"/>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342900" marR="0" lvl="0" indent="-3429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prstClr val="black"/>
              </a:solidFill>
              <a:effectLst/>
              <a:uLnTx/>
              <a:uFillTx/>
              <a:latin typeface="Trebuchet MS" panose="020B0603020202020204"/>
              <a:ea typeface="+mn-ea"/>
              <a:cs typeface="+mn-cs"/>
            </a:endParaRPr>
          </a:p>
        </p:txBody>
      </p:sp>
      <p:sp>
        <p:nvSpPr>
          <p:cNvPr id="4" name="TextBox 3">
            <a:extLst>
              <a:ext uri="{FF2B5EF4-FFF2-40B4-BE49-F238E27FC236}">
                <a16:creationId xmlns:a16="http://schemas.microsoft.com/office/drawing/2014/main" id="{78F706A2-8351-7F05-4C44-EF9E0B96FD44}"/>
              </a:ext>
            </a:extLst>
          </p:cNvPr>
          <p:cNvSpPr txBox="1"/>
          <p:nvPr/>
        </p:nvSpPr>
        <p:spPr>
          <a:xfrm>
            <a:off x="10490886" y="6116595"/>
            <a:ext cx="184731" cy="369332"/>
          </a:xfrm>
          <a:prstGeom prst="rect">
            <a:avLst/>
          </a:prstGeom>
          <a:noFill/>
        </p:spPr>
        <p:txBody>
          <a:bodyPr wrap="none" rtlCol="0">
            <a:spAutoFit/>
          </a:bodyPr>
          <a:lstStyle/>
          <a:p>
            <a:endParaRPr lang="en-US" dirty="0"/>
          </a:p>
        </p:txBody>
      </p:sp>
      <p:sp>
        <p:nvSpPr>
          <p:cNvPr id="16" name="Rectangle 15">
            <a:extLst>
              <a:ext uri="{FF2B5EF4-FFF2-40B4-BE49-F238E27FC236}">
                <a16:creationId xmlns:a16="http://schemas.microsoft.com/office/drawing/2014/main" id="{3D314120-7AED-F01B-8772-7E55DE923283}"/>
              </a:ext>
            </a:extLst>
          </p:cNvPr>
          <p:cNvSpPr/>
          <p:nvPr/>
        </p:nvSpPr>
        <p:spPr>
          <a:xfrm>
            <a:off x="495760" y="954346"/>
            <a:ext cx="11200480" cy="584906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dirty="0"/>
              <a:t>What is the surface area of a fully clothed person?</a:t>
            </a:r>
          </a:p>
          <a:p>
            <a:pPr algn="ctr"/>
            <a:endParaRPr lang="en-US" sz="4000" dirty="0"/>
          </a:p>
          <a:p>
            <a:pPr algn="ctr"/>
            <a:endParaRPr lang="en-US" sz="4000" dirty="0"/>
          </a:p>
          <a:p>
            <a:pPr algn="ctr"/>
            <a:endParaRPr lang="en-US" sz="4000" dirty="0"/>
          </a:p>
        </p:txBody>
      </p:sp>
      <p:pic>
        <p:nvPicPr>
          <p:cNvPr id="5" name="Graphic 4" descr="Man outline">
            <a:extLst>
              <a:ext uri="{FF2B5EF4-FFF2-40B4-BE49-F238E27FC236}">
                <a16:creationId xmlns:a16="http://schemas.microsoft.com/office/drawing/2014/main" id="{A004776D-CF34-DDA4-69E1-D2EF522AAF7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543767" y="4052830"/>
            <a:ext cx="2337480" cy="2337480"/>
          </a:xfrm>
          <a:prstGeom prst="rect">
            <a:avLst/>
          </a:prstGeom>
        </p:spPr>
      </p:pic>
      <p:pic>
        <p:nvPicPr>
          <p:cNvPr id="14" name="Graphic 13" descr="Triangle Ruler outline">
            <a:extLst>
              <a:ext uri="{FF2B5EF4-FFF2-40B4-BE49-F238E27FC236}">
                <a16:creationId xmlns:a16="http://schemas.microsoft.com/office/drawing/2014/main" id="{7F32672B-18F9-0128-1EA3-A5CDA14ADD4C}"/>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352816" y="4650625"/>
            <a:ext cx="1739685" cy="1739685"/>
          </a:xfrm>
          <a:prstGeom prst="rect">
            <a:avLst/>
          </a:prstGeom>
        </p:spPr>
      </p:pic>
    </p:spTree>
    <p:extLst>
      <p:ext uri="{BB962C8B-B14F-4D97-AF65-F5344CB8AC3E}">
        <p14:creationId xmlns:p14="http://schemas.microsoft.com/office/powerpoint/2010/main" val="7049368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1142B5-5A8E-F2B6-4652-04E732B17543}"/>
            </a:ext>
          </a:extLst>
        </p:cNvPr>
        <p:cNvGrpSpPr/>
        <p:nvPr/>
      </p:nvGrpSpPr>
      <p:grpSpPr>
        <a:xfrm>
          <a:off x="0" y="0"/>
          <a:ext cx="0" cy="0"/>
          <a:chOff x="0" y="0"/>
          <a:chExt cx="0" cy="0"/>
        </a:xfrm>
      </p:grpSpPr>
      <p:sp>
        <p:nvSpPr>
          <p:cNvPr id="7" name="TextBox 6">
            <a:extLst>
              <a:ext uri="{FF2B5EF4-FFF2-40B4-BE49-F238E27FC236}">
                <a16:creationId xmlns:a16="http://schemas.microsoft.com/office/drawing/2014/main" id="{F11E873A-B47D-696A-8E3C-995E0D3363C8}"/>
              </a:ext>
            </a:extLst>
          </p:cNvPr>
          <p:cNvSpPr txBox="1"/>
          <p:nvPr/>
        </p:nvSpPr>
        <p:spPr>
          <a:xfrm>
            <a:off x="1762699" y="3437263"/>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
        <p:nvSpPr>
          <p:cNvPr id="8" name="TextBox 7">
            <a:extLst>
              <a:ext uri="{FF2B5EF4-FFF2-40B4-BE49-F238E27FC236}">
                <a16:creationId xmlns:a16="http://schemas.microsoft.com/office/drawing/2014/main" id="{B7620337-8266-B166-2F69-0190C70BCE4E}"/>
              </a:ext>
            </a:extLst>
          </p:cNvPr>
          <p:cNvSpPr txBox="1"/>
          <p:nvPr/>
        </p:nvSpPr>
        <p:spPr>
          <a:xfrm>
            <a:off x="2168946" y="1460499"/>
            <a:ext cx="8367740" cy="885371"/>
          </a:xfrm>
          <a:prstGeom prst="rect">
            <a:avLst/>
          </a:prstGeom>
        </p:spPr>
        <p:txBody>
          <a:bodyPr vert="horz" lIns="91440" tIns="45720" rIns="91440" bIns="45720" rtlCol="0">
            <a:normAutofit/>
          </a:bodyPr>
          <a:lstStyle>
            <a:lvl1pPr indent="0">
              <a:lnSpc>
                <a:spcPct val="90000"/>
              </a:lnSpc>
              <a:spcBef>
                <a:spcPts val="1000"/>
              </a:spcBef>
              <a:buFont typeface="Arial" panose="020B0604020202020204" pitchFamily="34" charset="0"/>
              <a:buNone/>
              <a:defRPr sz="2400"/>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black"/>
              </a:solidFill>
              <a:effectLst/>
              <a:uLnTx/>
              <a:uFillTx/>
              <a:latin typeface="Trebuchet MS" panose="020B060302020202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black"/>
              </a:solidFill>
              <a:effectLst/>
              <a:uLnTx/>
              <a:uFillTx/>
              <a:latin typeface="Trebuchet MS" panose="020B0603020202020204"/>
              <a:ea typeface="+mn-ea"/>
              <a:cs typeface="+mn-cs"/>
            </a:endParaRPr>
          </a:p>
        </p:txBody>
      </p:sp>
      <p:sp>
        <p:nvSpPr>
          <p:cNvPr id="9" name="TextBox 8">
            <a:extLst>
              <a:ext uri="{FF2B5EF4-FFF2-40B4-BE49-F238E27FC236}">
                <a16:creationId xmlns:a16="http://schemas.microsoft.com/office/drawing/2014/main" id="{07416934-7F59-A6DA-5D17-4712560D2534}"/>
              </a:ext>
            </a:extLst>
          </p:cNvPr>
          <p:cNvSpPr txBox="1"/>
          <p:nvPr/>
        </p:nvSpPr>
        <p:spPr>
          <a:xfrm>
            <a:off x="2168946" y="2236584"/>
            <a:ext cx="9870654" cy="1346010"/>
          </a:xfrm>
          <a:prstGeom prst="rect">
            <a:avLst/>
          </a:prstGeom>
        </p:spPr>
        <p:txBody>
          <a:bodyPr vert="horz" lIns="91440" tIns="45720" rIns="91440" bIns="45720" rtlCol="0">
            <a:noAutofit/>
          </a:bodyPr>
          <a:lstStyle>
            <a:lvl1pPr indent="0">
              <a:lnSpc>
                <a:spcPct val="90000"/>
              </a:lnSpc>
              <a:spcBef>
                <a:spcPts val="1000"/>
              </a:spcBef>
              <a:buFont typeface="Arial" panose="020B0604020202020204" pitchFamily="34" charset="0"/>
              <a:buNone/>
              <a:defRPr sz="2400"/>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342900" marR="0" lvl="0" indent="-3429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prstClr val="black"/>
              </a:solidFill>
              <a:effectLst/>
              <a:uLnTx/>
              <a:uFillTx/>
              <a:latin typeface="Trebuchet MS" panose="020B0603020202020204"/>
              <a:ea typeface="+mn-ea"/>
              <a:cs typeface="+mn-cs"/>
            </a:endParaRPr>
          </a:p>
        </p:txBody>
      </p:sp>
      <p:sp>
        <p:nvSpPr>
          <p:cNvPr id="4" name="TextBox 3">
            <a:extLst>
              <a:ext uri="{FF2B5EF4-FFF2-40B4-BE49-F238E27FC236}">
                <a16:creationId xmlns:a16="http://schemas.microsoft.com/office/drawing/2014/main" id="{244F5282-E3EB-BB48-0BC0-5C73AA8487DB}"/>
              </a:ext>
            </a:extLst>
          </p:cNvPr>
          <p:cNvSpPr txBox="1"/>
          <p:nvPr/>
        </p:nvSpPr>
        <p:spPr>
          <a:xfrm>
            <a:off x="10490886" y="6116595"/>
            <a:ext cx="184731" cy="369332"/>
          </a:xfrm>
          <a:prstGeom prst="rect">
            <a:avLst/>
          </a:prstGeom>
          <a:noFill/>
        </p:spPr>
        <p:txBody>
          <a:bodyPr wrap="none" rtlCol="0">
            <a:spAutoFit/>
          </a:bodyPr>
          <a:lstStyle/>
          <a:p>
            <a:endParaRPr lang="en-US" dirty="0"/>
          </a:p>
        </p:txBody>
      </p:sp>
      <p:grpSp>
        <p:nvGrpSpPr>
          <p:cNvPr id="14" name="Group 13">
            <a:extLst>
              <a:ext uri="{FF2B5EF4-FFF2-40B4-BE49-F238E27FC236}">
                <a16:creationId xmlns:a16="http://schemas.microsoft.com/office/drawing/2014/main" id="{447ADE32-4DD3-3A16-56E6-24482C369819}"/>
              </a:ext>
            </a:extLst>
          </p:cNvPr>
          <p:cNvGrpSpPr/>
          <p:nvPr/>
        </p:nvGrpSpPr>
        <p:grpSpPr>
          <a:xfrm>
            <a:off x="304800" y="1038485"/>
            <a:ext cx="11887200" cy="5536219"/>
            <a:chOff x="152401" y="1014761"/>
            <a:chExt cx="11887200" cy="5536219"/>
          </a:xfrm>
        </p:grpSpPr>
        <p:sp>
          <p:nvSpPr>
            <p:cNvPr id="12" name="Rectangle 11">
              <a:extLst>
                <a:ext uri="{FF2B5EF4-FFF2-40B4-BE49-F238E27FC236}">
                  <a16:creationId xmlns:a16="http://schemas.microsoft.com/office/drawing/2014/main" id="{BD024460-1A72-A0AC-DBE4-873A0FE89138}"/>
                </a:ext>
              </a:extLst>
            </p:cNvPr>
            <p:cNvSpPr/>
            <p:nvPr/>
          </p:nvSpPr>
          <p:spPr>
            <a:xfrm>
              <a:off x="152401" y="1014761"/>
              <a:ext cx="11887200" cy="553621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tennis court with a net&#10;&#10;AI-generated content may be incorrect.">
              <a:extLst>
                <a:ext uri="{FF2B5EF4-FFF2-40B4-BE49-F238E27FC236}">
                  <a16:creationId xmlns:a16="http://schemas.microsoft.com/office/drawing/2014/main" id="{AE2DB881-8A40-D84C-77F0-32F12F99B951}"/>
                </a:ext>
              </a:extLst>
            </p:cNvPr>
            <p:cNvPicPr>
              <a:picLocks noChangeAspect="1"/>
            </p:cNvPicPr>
            <p:nvPr/>
          </p:nvPicPr>
          <p:blipFill>
            <a:blip r:embed="rId3"/>
            <a:stretch>
              <a:fillRect/>
            </a:stretch>
          </p:blipFill>
          <p:spPr>
            <a:xfrm>
              <a:off x="2119087" y="1014761"/>
              <a:ext cx="7294889" cy="5471165"/>
            </a:xfrm>
            <a:prstGeom prst="rect">
              <a:avLst/>
            </a:prstGeom>
          </p:spPr>
        </p:pic>
      </p:grpSp>
      <p:sp>
        <p:nvSpPr>
          <p:cNvPr id="18" name="Title 1">
            <a:extLst>
              <a:ext uri="{FF2B5EF4-FFF2-40B4-BE49-F238E27FC236}">
                <a16:creationId xmlns:a16="http://schemas.microsoft.com/office/drawing/2014/main" id="{3052689D-C213-1352-4EA2-F43082E88AB8}"/>
              </a:ext>
            </a:extLst>
          </p:cNvPr>
          <p:cNvSpPr>
            <a:spLocks noGrp="1"/>
          </p:cNvSpPr>
          <p:nvPr>
            <p:ph type="title"/>
          </p:nvPr>
        </p:nvSpPr>
        <p:spPr>
          <a:xfrm>
            <a:off x="418640" y="134936"/>
            <a:ext cx="11773360" cy="1325563"/>
          </a:xfrm>
        </p:spPr>
        <p:txBody>
          <a:bodyPr vert="horz" lIns="91440" tIns="45720" rIns="91440" bIns="45720" rtlCol="0" anchor="t">
            <a:normAutofit/>
          </a:bodyPr>
          <a:lstStyle/>
          <a:p>
            <a:pPr defTabSz="457200"/>
            <a:r>
              <a:rPr lang="en-US" dirty="0">
                <a:latin typeface="Franklin Gothic Book" panose="020B0503020102020204" pitchFamily="34" charset="0"/>
              </a:rPr>
              <a:t>A</a:t>
            </a:r>
            <a:r>
              <a:rPr lang="en-US" dirty="0">
                <a:latin typeface="Franklin Gothic Book" panose="020B0503020102020204" pitchFamily="34" charset="0"/>
                <a:cs typeface="+mj-cs"/>
              </a:rPr>
              <a:t>ir –our biggest environmenta</a:t>
            </a:r>
            <a:r>
              <a:rPr lang="en-US" dirty="0">
                <a:latin typeface="Franklin Gothic Book" panose="020B0503020102020204" pitchFamily="34" charset="0"/>
              </a:rPr>
              <a:t>l </a:t>
            </a:r>
            <a:r>
              <a:rPr lang="en-US" dirty="0">
                <a:latin typeface="Franklin Gothic Book" panose="020B0503020102020204" pitchFamily="34" charset="0"/>
                <a:cs typeface="+mj-cs"/>
              </a:rPr>
              <a:t>exposure</a:t>
            </a:r>
          </a:p>
        </p:txBody>
      </p:sp>
    </p:spTree>
    <p:extLst>
      <p:ext uri="{BB962C8B-B14F-4D97-AF65-F5344CB8AC3E}">
        <p14:creationId xmlns:p14="http://schemas.microsoft.com/office/powerpoint/2010/main" val="8567800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D65C5A-98ED-617A-2A04-BC2EB4F54241}"/>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E934D281-7C07-4679-A6FC-3D895D8233EC}"/>
              </a:ext>
            </a:extLst>
          </p:cNvPr>
          <p:cNvSpPr>
            <a:spLocks noGrp="1"/>
          </p:cNvSpPr>
          <p:nvPr>
            <p:ph idx="4294967295"/>
          </p:nvPr>
        </p:nvSpPr>
        <p:spPr>
          <a:xfrm>
            <a:off x="2107646" y="1722215"/>
            <a:ext cx="9870654" cy="538938"/>
          </a:xfrm>
        </p:spPr>
        <p:txBody>
          <a:bodyPr vert="horz" lIns="91440" tIns="45720" rIns="91440" bIns="45720" rtlCol="0">
            <a:noAutofit/>
          </a:bodyPr>
          <a:lstStyle/>
          <a:p>
            <a:pPr>
              <a:buClr>
                <a:schemeClr val="tx1"/>
              </a:buClr>
            </a:pPr>
            <a:r>
              <a:rPr lang="en-US" dirty="0"/>
              <a:t>Gas exchange surface area of an adult’s </a:t>
            </a:r>
            <a:r>
              <a:rPr lang="en-US" dirty="0">
                <a:solidFill>
                  <a:schemeClr val="tx1"/>
                </a:solidFill>
              </a:rPr>
              <a:t>lungs is ~70–100 m²</a:t>
            </a:r>
            <a:endParaRPr lang="en-US" sz="2400" dirty="0"/>
          </a:p>
        </p:txBody>
      </p:sp>
      <p:pic>
        <p:nvPicPr>
          <p:cNvPr id="3" name="Google Shape;92;p17">
            <a:extLst>
              <a:ext uri="{FF2B5EF4-FFF2-40B4-BE49-F238E27FC236}">
                <a16:creationId xmlns:a16="http://schemas.microsoft.com/office/drawing/2014/main" id="{C95991B2-A1AF-3C29-859D-8F27DDAB2912}"/>
              </a:ext>
            </a:extLst>
          </p:cNvPr>
          <p:cNvPicPr preferRelativeResize="0"/>
          <p:nvPr/>
        </p:nvPicPr>
        <p:blipFill>
          <a:blip r:embed="rId3">
            <a:alphaModFix/>
          </a:blip>
          <a:stretch>
            <a:fillRect/>
          </a:stretch>
        </p:blipFill>
        <p:spPr>
          <a:xfrm>
            <a:off x="505078" y="1210382"/>
            <a:ext cx="1442352" cy="1532818"/>
          </a:xfrm>
          <a:prstGeom prst="rect">
            <a:avLst/>
          </a:prstGeom>
          <a:noFill/>
          <a:ln>
            <a:noFill/>
          </a:ln>
        </p:spPr>
      </p:pic>
      <p:sp>
        <p:nvSpPr>
          <p:cNvPr id="6" name="Google Shape;96;p17">
            <a:extLst>
              <a:ext uri="{FF2B5EF4-FFF2-40B4-BE49-F238E27FC236}">
                <a16:creationId xmlns:a16="http://schemas.microsoft.com/office/drawing/2014/main" id="{CB1C1388-1073-9F9B-A105-60AFCDD6751E}"/>
              </a:ext>
            </a:extLst>
          </p:cNvPr>
          <p:cNvSpPr txBox="1"/>
          <p:nvPr/>
        </p:nvSpPr>
        <p:spPr>
          <a:xfrm>
            <a:off x="2168946" y="3587705"/>
            <a:ext cx="7185441" cy="472625"/>
          </a:xfrm>
          <a:prstGeom prst="rect">
            <a:avLst/>
          </a:prstGeom>
        </p:spPr>
        <p:txBody>
          <a:bodyPr vert="horz" lIns="91440" tIns="45720" rIns="91440" bIns="45720" rtlCol="0">
            <a:noAutofit/>
          </a:bodyPr>
          <a:lstStyle>
            <a:lvl1pPr indent="0">
              <a:lnSpc>
                <a:spcPct val="90000"/>
              </a:lnSpc>
              <a:spcBef>
                <a:spcPts val="1000"/>
              </a:spcBef>
              <a:buFont typeface="Arial" panose="020B0604020202020204" pitchFamily="34" charset="0"/>
              <a:buNone/>
              <a:defRPr sz="2400"/>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342900" marR="0" lvl="0" indent="-342900" algn="l" defTabSz="914400" rtl="0" eaLnBrk="1" fontAlgn="auto" latinLnBrk="0" hangingPunct="1">
              <a:lnSpc>
                <a:spcPct val="90000"/>
              </a:lnSpc>
              <a:spcBef>
                <a:spcPts val="1000"/>
              </a:spcBef>
              <a:spcAft>
                <a:spcPts val="0"/>
              </a:spcAft>
              <a:buClr>
                <a:schemeClr val="tx1"/>
              </a:buClr>
              <a:buSzTx/>
              <a:buFont typeface="Arial" panose="020B0604020202020204" pitchFamily="34" charset="0"/>
              <a:buChar char="•"/>
              <a:tabLst/>
              <a:defRPr/>
            </a:pPr>
            <a:r>
              <a:rPr kumimoji="0" lang="en" sz="2400" b="1" i="0" u="none" strike="noStrike" kern="1200" cap="none" spc="0" normalizeH="0" baseline="0" noProof="0" dirty="0">
                <a:ln>
                  <a:noFill/>
                </a:ln>
                <a:effectLst/>
                <a:uLnTx/>
                <a:uFillTx/>
                <a:latin typeface="Trebuchet MS" panose="020B0603020202020204"/>
                <a:ea typeface="+mn-ea"/>
                <a:cs typeface="+mn-cs"/>
                <a:sym typeface="Roboto"/>
              </a:rPr>
              <a:t>13,000 liters </a:t>
            </a:r>
            <a:r>
              <a:rPr kumimoji="0" lang="en" sz="2400" i="0" u="none" strike="noStrike" kern="1200" cap="none" spc="0" normalizeH="0" baseline="0" noProof="0" dirty="0">
                <a:ln>
                  <a:noFill/>
                </a:ln>
                <a:effectLst/>
                <a:uLnTx/>
                <a:uFillTx/>
                <a:latin typeface="Trebuchet MS" panose="020B0603020202020204"/>
                <a:ea typeface="+mn-ea"/>
                <a:cs typeface="+mn-cs"/>
                <a:sym typeface="Roboto"/>
              </a:rPr>
              <a:t>of air are inhaled every day</a:t>
            </a:r>
            <a:endParaRPr kumimoji="0" sz="2400" i="0" u="none" strike="noStrike" kern="1200" cap="none" spc="0" normalizeH="0" baseline="0" noProof="0" dirty="0">
              <a:ln>
                <a:noFill/>
              </a:ln>
              <a:effectLst/>
              <a:uLnTx/>
              <a:uFillTx/>
              <a:latin typeface="Trebuchet MS" panose="020B0603020202020204"/>
              <a:ea typeface="+mn-ea"/>
              <a:cs typeface="+mn-cs"/>
              <a:sym typeface="Roboto"/>
            </a:endParaRPr>
          </a:p>
        </p:txBody>
      </p:sp>
      <p:sp>
        <p:nvSpPr>
          <p:cNvPr id="7" name="TextBox 6">
            <a:extLst>
              <a:ext uri="{FF2B5EF4-FFF2-40B4-BE49-F238E27FC236}">
                <a16:creationId xmlns:a16="http://schemas.microsoft.com/office/drawing/2014/main" id="{C4F22CB6-C5CA-0637-A82F-EA1689265AA3}"/>
              </a:ext>
            </a:extLst>
          </p:cNvPr>
          <p:cNvSpPr txBox="1"/>
          <p:nvPr/>
        </p:nvSpPr>
        <p:spPr>
          <a:xfrm>
            <a:off x="1762699" y="3437263"/>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
        <p:nvSpPr>
          <p:cNvPr id="8" name="TextBox 7">
            <a:extLst>
              <a:ext uri="{FF2B5EF4-FFF2-40B4-BE49-F238E27FC236}">
                <a16:creationId xmlns:a16="http://schemas.microsoft.com/office/drawing/2014/main" id="{45680A20-452B-763B-2F37-E7175BFDDE07}"/>
              </a:ext>
            </a:extLst>
          </p:cNvPr>
          <p:cNvSpPr txBox="1"/>
          <p:nvPr/>
        </p:nvSpPr>
        <p:spPr>
          <a:xfrm>
            <a:off x="2168946" y="1460499"/>
            <a:ext cx="8367740" cy="885371"/>
          </a:xfrm>
          <a:prstGeom prst="rect">
            <a:avLst/>
          </a:prstGeom>
        </p:spPr>
        <p:txBody>
          <a:bodyPr vert="horz" lIns="91440" tIns="45720" rIns="91440" bIns="45720" rtlCol="0">
            <a:normAutofit/>
          </a:bodyPr>
          <a:lstStyle>
            <a:lvl1pPr indent="0">
              <a:lnSpc>
                <a:spcPct val="90000"/>
              </a:lnSpc>
              <a:spcBef>
                <a:spcPts val="1000"/>
              </a:spcBef>
              <a:buFont typeface="Arial" panose="020B0604020202020204" pitchFamily="34" charset="0"/>
              <a:buNone/>
              <a:defRPr sz="2400"/>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black"/>
              </a:solidFill>
              <a:effectLst/>
              <a:uLnTx/>
              <a:uFillTx/>
              <a:latin typeface="Trebuchet MS" panose="020B060302020202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black"/>
              </a:solidFill>
              <a:effectLst/>
              <a:uLnTx/>
              <a:uFillTx/>
              <a:latin typeface="Trebuchet MS" panose="020B0603020202020204"/>
              <a:ea typeface="+mn-ea"/>
              <a:cs typeface="+mn-cs"/>
            </a:endParaRPr>
          </a:p>
        </p:txBody>
      </p:sp>
      <p:sp>
        <p:nvSpPr>
          <p:cNvPr id="9" name="TextBox 8">
            <a:extLst>
              <a:ext uri="{FF2B5EF4-FFF2-40B4-BE49-F238E27FC236}">
                <a16:creationId xmlns:a16="http://schemas.microsoft.com/office/drawing/2014/main" id="{84B7DCE8-C6C1-C641-8083-E89E0E129B1C}"/>
              </a:ext>
            </a:extLst>
          </p:cNvPr>
          <p:cNvSpPr txBox="1"/>
          <p:nvPr/>
        </p:nvSpPr>
        <p:spPr>
          <a:xfrm>
            <a:off x="2168946" y="2236584"/>
            <a:ext cx="9870654" cy="1346010"/>
          </a:xfrm>
          <a:prstGeom prst="rect">
            <a:avLst/>
          </a:prstGeom>
        </p:spPr>
        <p:txBody>
          <a:bodyPr vert="horz" lIns="91440" tIns="45720" rIns="91440" bIns="45720" rtlCol="0">
            <a:noAutofit/>
          </a:bodyPr>
          <a:lstStyle>
            <a:lvl1pPr indent="0">
              <a:lnSpc>
                <a:spcPct val="90000"/>
              </a:lnSpc>
              <a:spcBef>
                <a:spcPts val="1000"/>
              </a:spcBef>
              <a:buFont typeface="Arial" panose="020B0604020202020204" pitchFamily="34" charset="0"/>
              <a:buNone/>
              <a:defRPr sz="2400"/>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342900" marR="0" lvl="0" indent="-3429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prstClr val="black"/>
              </a:solidFill>
              <a:effectLst/>
              <a:uLnTx/>
              <a:uFillTx/>
              <a:latin typeface="Trebuchet MS" panose="020B0603020202020204"/>
              <a:ea typeface="+mn-ea"/>
              <a:cs typeface="+mn-cs"/>
            </a:endParaRPr>
          </a:p>
        </p:txBody>
      </p:sp>
      <p:sp>
        <p:nvSpPr>
          <p:cNvPr id="11" name="TextBox 10">
            <a:extLst>
              <a:ext uri="{FF2B5EF4-FFF2-40B4-BE49-F238E27FC236}">
                <a16:creationId xmlns:a16="http://schemas.microsoft.com/office/drawing/2014/main" id="{93D9CD90-8E4E-B32B-9669-F394B2A524B7}"/>
              </a:ext>
            </a:extLst>
          </p:cNvPr>
          <p:cNvSpPr txBox="1"/>
          <p:nvPr/>
        </p:nvSpPr>
        <p:spPr>
          <a:xfrm>
            <a:off x="2168946" y="5427909"/>
            <a:ext cx="6369895" cy="885371"/>
          </a:xfrm>
          <a:prstGeom prst="rect">
            <a:avLst/>
          </a:prstGeom>
        </p:spPr>
        <p:txBody>
          <a:bodyPr vert="horz" lIns="91440" tIns="45720" rIns="91440" bIns="45720" rtlCol="0">
            <a:noAutofit/>
          </a:bodyPr>
          <a:lstStyle>
            <a:lvl1pPr indent="0">
              <a:lnSpc>
                <a:spcPct val="90000"/>
              </a:lnSpc>
              <a:spcBef>
                <a:spcPts val="1000"/>
              </a:spcBef>
              <a:buFont typeface="Arial" panose="020B0604020202020204" pitchFamily="34" charset="0"/>
              <a:buNone/>
              <a:defRPr sz="2400"/>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342900" marR="0" lvl="0" indent="-3429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Trebuchet MS" panose="020B0603020202020204"/>
                <a:ea typeface="+mn-ea"/>
                <a:cs typeface="+mn-cs"/>
              </a:rPr>
              <a:t>Surface area of adult’s skin: ~1.5–2.0 m²</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black"/>
              </a:solidFill>
              <a:effectLst/>
              <a:uLnTx/>
              <a:uFillTx/>
              <a:latin typeface="Trebuchet MS" panose="020B0603020202020204"/>
              <a:ea typeface="+mn-ea"/>
              <a:cs typeface="+mn-cs"/>
            </a:endParaRPr>
          </a:p>
        </p:txBody>
      </p:sp>
      <p:pic>
        <p:nvPicPr>
          <p:cNvPr id="13" name="Picture 12" descr="A black and white drawing of a hair layer&#10;&#10;AI-generated content may be incorrect.">
            <a:extLst>
              <a:ext uri="{FF2B5EF4-FFF2-40B4-BE49-F238E27FC236}">
                <a16:creationId xmlns:a16="http://schemas.microsoft.com/office/drawing/2014/main" id="{2B2863A7-1695-A409-70D1-BF6E0B0B0F4C}"/>
              </a:ext>
            </a:extLst>
          </p:cNvPr>
          <p:cNvPicPr>
            <a:picLocks noChangeAspect="1"/>
          </p:cNvPicPr>
          <p:nvPr/>
        </p:nvPicPr>
        <p:blipFill>
          <a:blip r:embed="rId4"/>
          <a:stretch>
            <a:fillRect/>
          </a:stretch>
        </p:blipFill>
        <p:spPr>
          <a:xfrm>
            <a:off x="495760" y="4685306"/>
            <a:ext cx="1553740" cy="1718422"/>
          </a:xfrm>
          <a:prstGeom prst="rect">
            <a:avLst/>
          </a:prstGeom>
        </p:spPr>
      </p:pic>
      <p:pic>
        <p:nvPicPr>
          <p:cNvPr id="15" name="Picture 14">
            <a:extLst>
              <a:ext uri="{FF2B5EF4-FFF2-40B4-BE49-F238E27FC236}">
                <a16:creationId xmlns:a16="http://schemas.microsoft.com/office/drawing/2014/main" id="{10F31CA7-DBDF-1A32-F5AD-DF67006CBBEC}"/>
              </a:ext>
            </a:extLst>
          </p:cNvPr>
          <p:cNvPicPr>
            <a:picLocks noChangeAspect="1"/>
          </p:cNvPicPr>
          <p:nvPr/>
        </p:nvPicPr>
        <p:blipFill>
          <a:blip r:embed="rId5"/>
          <a:srcRect l="13031" t="14026" r="13396" b="14861"/>
          <a:stretch>
            <a:fillRect/>
          </a:stretch>
        </p:blipFill>
        <p:spPr>
          <a:xfrm>
            <a:off x="379467" y="3114874"/>
            <a:ext cx="1670033" cy="1346010"/>
          </a:xfrm>
          <a:prstGeom prst="rect">
            <a:avLst/>
          </a:prstGeom>
        </p:spPr>
      </p:pic>
      <p:sp>
        <p:nvSpPr>
          <p:cNvPr id="4" name="TextBox 3">
            <a:extLst>
              <a:ext uri="{FF2B5EF4-FFF2-40B4-BE49-F238E27FC236}">
                <a16:creationId xmlns:a16="http://schemas.microsoft.com/office/drawing/2014/main" id="{78F706A2-8351-7F05-4C44-EF9E0B96FD44}"/>
              </a:ext>
            </a:extLst>
          </p:cNvPr>
          <p:cNvSpPr txBox="1"/>
          <p:nvPr/>
        </p:nvSpPr>
        <p:spPr>
          <a:xfrm>
            <a:off x="10490886" y="6116595"/>
            <a:ext cx="184731" cy="369332"/>
          </a:xfrm>
          <a:prstGeom prst="rect">
            <a:avLst/>
          </a:prstGeom>
          <a:noFill/>
        </p:spPr>
        <p:txBody>
          <a:bodyPr wrap="none" rtlCol="0">
            <a:spAutoFit/>
          </a:bodyPr>
          <a:lstStyle/>
          <a:p>
            <a:endParaRPr lang="en-US" dirty="0"/>
          </a:p>
        </p:txBody>
      </p:sp>
      <p:sp>
        <p:nvSpPr>
          <p:cNvPr id="14" name="Title 1">
            <a:extLst>
              <a:ext uri="{FF2B5EF4-FFF2-40B4-BE49-F238E27FC236}">
                <a16:creationId xmlns:a16="http://schemas.microsoft.com/office/drawing/2014/main" id="{2B770CBB-D1D4-E30D-B64E-F68B605B68F1}"/>
              </a:ext>
            </a:extLst>
          </p:cNvPr>
          <p:cNvSpPr>
            <a:spLocks noGrp="1"/>
          </p:cNvSpPr>
          <p:nvPr>
            <p:ph type="title"/>
          </p:nvPr>
        </p:nvSpPr>
        <p:spPr>
          <a:xfrm>
            <a:off x="418640" y="227231"/>
            <a:ext cx="11773360" cy="1325563"/>
          </a:xfrm>
        </p:spPr>
        <p:txBody>
          <a:bodyPr vert="horz" lIns="91440" tIns="45720" rIns="91440" bIns="45720" rtlCol="0" anchor="t">
            <a:normAutofit/>
          </a:bodyPr>
          <a:lstStyle/>
          <a:p>
            <a:pPr defTabSz="457200"/>
            <a:r>
              <a:rPr lang="en-US" dirty="0">
                <a:latin typeface="Franklin Gothic Book" panose="020B0503020102020204" pitchFamily="34" charset="0"/>
              </a:rPr>
              <a:t>A</a:t>
            </a:r>
            <a:r>
              <a:rPr lang="en-US" dirty="0">
                <a:latin typeface="Franklin Gothic Book" panose="020B0503020102020204" pitchFamily="34" charset="0"/>
                <a:cs typeface="+mj-cs"/>
              </a:rPr>
              <a:t>ir –our biggest environmental exposure</a:t>
            </a:r>
          </a:p>
        </p:txBody>
      </p:sp>
    </p:spTree>
    <p:extLst>
      <p:ext uri="{BB962C8B-B14F-4D97-AF65-F5344CB8AC3E}">
        <p14:creationId xmlns:p14="http://schemas.microsoft.com/office/powerpoint/2010/main" val="18102129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F35A7-ECCE-A011-7C51-DBEE5F96251A}"/>
              </a:ext>
            </a:extLst>
          </p:cNvPr>
          <p:cNvSpPr>
            <a:spLocks noGrp="1"/>
          </p:cNvSpPr>
          <p:nvPr>
            <p:ph type="title"/>
          </p:nvPr>
        </p:nvSpPr>
        <p:spPr>
          <a:xfrm>
            <a:off x="568558" y="225756"/>
            <a:ext cx="11054883" cy="660400"/>
          </a:xfrm>
        </p:spPr>
        <p:txBody>
          <a:bodyPr/>
          <a:lstStyle/>
          <a:p>
            <a:r>
              <a:rPr lang="en-US" sz="3400" dirty="0">
                <a:latin typeface="Franklin Gothic Book" panose="020B0503020102020204" pitchFamily="34" charset="0"/>
              </a:rPr>
              <a:t>IAQ affects </a:t>
            </a:r>
            <a:r>
              <a:rPr lang="en-US" sz="3400" u="sng" dirty="0">
                <a:latin typeface="Franklin Gothic Book" panose="020B0503020102020204" pitchFamily="34" charset="0"/>
              </a:rPr>
              <a:t>much more </a:t>
            </a:r>
            <a:r>
              <a:rPr lang="en-US" sz="3400" dirty="0">
                <a:latin typeface="Franklin Gothic Book" panose="020B0503020102020204" pitchFamily="34" charset="0"/>
              </a:rPr>
              <a:t>than comfort and detectible odors</a:t>
            </a:r>
          </a:p>
        </p:txBody>
      </p:sp>
      <p:pic>
        <p:nvPicPr>
          <p:cNvPr id="5" name="Picture 4" descr="A diagram of human body&#10;&#10;AI-generated content may be incorrect.">
            <a:extLst>
              <a:ext uri="{FF2B5EF4-FFF2-40B4-BE49-F238E27FC236}">
                <a16:creationId xmlns:a16="http://schemas.microsoft.com/office/drawing/2014/main" id="{19C3B25D-4203-DE11-17A1-A8C9957C0A61}"/>
              </a:ext>
            </a:extLst>
          </p:cNvPr>
          <p:cNvPicPr>
            <a:picLocks noChangeAspect="1"/>
          </p:cNvPicPr>
          <p:nvPr/>
        </p:nvPicPr>
        <p:blipFill>
          <a:blip r:embed="rId2"/>
          <a:srcRect l="4347" t="5514" r="44673" b="56746"/>
          <a:stretch>
            <a:fillRect/>
          </a:stretch>
        </p:blipFill>
        <p:spPr>
          <a:xfrm>
            <a:off x="62076" y="1274618"/>
            <a:ext cx="7868692" cy="4897298"/>
          </a:xfrm>
          <a:prstGeom prst="rect">
            <a:avLst/>
          </a:prstGeom>
        </p:spPr>
      </p:pic>
      <p:pic>
        <p:nvPicPr>
          <p:cNvPr id="4" name="Picture 3" descr="A diagram of human body&#10;&#10;AI-generated content may be incorrect.">
            <a:extLst>
              <a:ext uri="{FF2B5EF4-FFF2-40B4-BE49-F238E27FC236}">
                <a16:creationId xmlns:a16="http://schemas.microsoft.com/office/drawing/2014/main" id="{3550E484-15CA-A56B-9878-9D955B2B607D}"/>
              </a:ext>
            </a:extLst>
          </p:cNvPr>
          <p:cNvPicPr>
            <a:picLocks noChangeAspect="1"/>
          </p:cNvPicPr>
          <p:nvPr/>
        </p:nvPicPr>
        <p:blipFill>
          <a:blip r:embed="rId2"/>
          <a:srcRect l="38394" t="57671" r="4387" b="4587"/>
          <a:stretch>
            <a:fillRect/>
          </a:stretch>
        </p:blipFill>
        <p:spPr>
          <a:xfrm>
            <a:off x="3015021" y="1158093"/>
            <a:ext cx="9054786" cy="5021034"/>
          </a:xfrm>
          <a:prstGeom prst="rect">
            <a:avLst/>
          </a:prstGeom>
        </p:spPr>
      </p:pic>
    </p:spTree>
    <p:extLst>
      <p:ext uri="{BB962C8B-B14F-4D97-AF65-F5344CB8AC3E}">
        <p14:creationId xmlns:p14="http://schemas.microsoft.com/office/powerpoint/2010/main" val="691758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6871DA-C53D-1FEA-67F5-A830DE9D97F9}"/>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2D4618BC-06CD-F453-6078-E4D7543DAB3C}"/>
              </a:ext>
            </a:extLst>
          </p:cNvPr>
          <p:cNvSpPr/>
          <p:nvPr/>
        </p:nvSpPr>
        <p:spPr>
          <a:xfrm>
            <a:off x="0" y="752021"/>
            <a:ext cx="12192000" cy="6105979"/>
          </a:xfrm>
          <a:prstGeom prst="rect">
            <a:avLst/>
          </a:prstGeom>
          <a:solidFill>
            <a:srgbClr val="0D0D0D"/>
          </a:solidFill>
          <a:ln w="12700">
            <a:miter lim="400000"/>
          </a:ln>
        </p:spPr>
        <p:txBody>
          <a:bodyPr lIns="34289" rIns="34289" anchor="ctr"/>
          <a:lstStyle/>
          <a:p>
            <a:pPr marL="0" marR="0" lvl="0" indent="0" algn="ctr" defTabSz="685800" rtl="0" eaLnBrk="1" fontAlgn="auto" latinLnBrk="0" hangingPunct="0">
              <a:lnSpc>
                <a:spcPct val="100000"/>
              </a:lnSpc>
              <a:spcBef>
                <a:spcPts val="0"/>
              </a:spcBef>
              <a:spcAft>
                <a:spcPts val="0"/>
              </a:spcAft>
              <a:buClrTx/>
              <a:buSzTx/>
              <a:buFontTx/>
              <a:buNone/>
              <a:tabLst/>
              <a:defRPr>
                <a:solidFill>
                  <a:srgbClr val="FFFFFF"/>
                </a:solidFill>
              </a:defRPr>
            </a:pPr>
            <a:endParaRPr kumimoji="0" sz="1350" b="0" i="0" u="none" strike="noStrike" kern="0" cap="none" spc="0" normalizeH="0" baseline="0" noProof="0">
              <a:ln>
                <a:noFill/>
              </a:ln>
              <a:solidFill>
                <a:srgbClr val="FFFFFF"/>
              </a:solidFill>
              <a:effectLst/>
              <a:uLnTx/>
              <a:uFillTx/>
              <a:latin typeface="Helvetica"/>
              <a:ea typeface="+mn-ea"/>
              <a:cs typeface="+mn-cs"/>
              <a:sym typeface="Helvetica"/>
            </a:endParaRPr>
          </a:p>
        </p:txBody>
      </p:sp>
      <p:pic>
        <p:nvPicPr>
          <p:cNvPr id="5" name="Indoor Microbiome Animation-SD copy" descr="Indoor Microbiome Animation-SD copy">
            <a:extLst>
              <a:ext uri="{FF2B5EF4-FFF2-40B4-BE49-F238E27FC236}">
                <a16:creationId xmlns:a16="http://schemas.microsoft.com/office/drawing/2014/main" id="{D40A702B-D79C-4A57-19C2-EFF73A15637E}"/>
              </a:ext>
            </a:extLst>
          </p:cNvPr>
          <p:cNvPicPr>
            <a:picLocks/>
          </p:cNvPicPr>
          <p:nvPr>
            <a:videoFile r:link="rId2"/>
            <p:extLst>
              <p:ext uri="{DAA4B4D4-6D71-4841-9C94-3DE7FCFB9230}">
                <p14:media xmlns:p14="http://schemas.microsoft.com/office/powerpoint/2010/main" r:embed="rId1"/>
              </p:ext>
            </p:extLst>
          </p:nvPr>
        </p:nvPicPr>
        <p:blipFill>
          <a:blip r:embed="rId5"/>
          <a:stretch>
            <a:fillRect/>
          </a:stretch>
        </p:blipFill>
        <p:spPr>
          <a:xfrm>
            <a:off x="1981200" y="1077239"/>
            <a:ext cx="8803709" cy="5541276"/>
          </a:xfrm>
          <a:prstGeom prst="rect">
            <a:avLst/>
          </a:prstGeom>
          <a:ln w="12700">
            <a:miter lim="400000"/>
          </a:ln>
        </p:spPr>
      </p:pic>
      <p:sp>
        <p:nvSpPr>
          <p:cNvPr id="4" name="Title 3">
            <a:extLst>
              <a:ext uri="{FF2B5EF4-FFF2-40B4-BE49-F238E27FC236}">
                <a16:creationId xmlns:a16="http://schemas.microsoft.com/office/drawing/2014/main" id="{5F0A03FD-C3D7-3299-CB35-343BA2F6BB04}"/>
              </a:ext>
            </a:extLst>
          </p:cNvPr>
          <p:cNvSpPr>
            <a:spLocks noGrp="1"/>
          </p:cNvSpPr>
          <p:nvPr>
            <p:ph type="title"/>
          </p:nvPr>
        </p:nvSpPr>
        <p:spPr>
          <a:xfrm>
            <a:off x="677333" y="65495"/>
            <a:ext cx="10505531" cy="660400"/>
          </a:xfrm>
        </p:spPr>
        <p:txBody>
          <a:bodyPr vert="horz" lIns="91440" tIns="45720" rIns="91440" bIns="45720" rtlCol="0" anchor="t">
            <a:noAutofit/>
          </a:bodyPr>
          <a:lstStyle/>
          <a:p>
            <a:r>
              <a:rPr lang="en-US" dirty="0">
                <a:latin typeface="Franklin Gothic Book" panose="020B0503020102020204" pitchFamily="34" charset="0"/>
                <a:cs typeface="Arial" panose="020B0604020202020204" pitchFamily="34" charset="0"/>
              </a:rPr>
              <a:t>A</a:t>
            </a:r>
            <a:r>
              <a:rPr lang="en-US" dirty="0">
                <a:latin typeface="Franklin Gothic Book" panose="020B0503020102020204" pitchFamily="34" charset="0"/>
              </a:rPr>
              <a:t> closer look at our indoor environment</a:t>
            </a:r>
            <a:br>
              <a:rPr lang="en-US" dirty="0">
                <a:latin typeface="Franklin Gothic Book" panose="020B0503020102020204" pitchFamily="34" charset="0"/>
              </a:rPr>
            </a:br>
            <a:endParaRPr lang="en-US" dirty="0">
              <a:latin typeface="Franklin Gothic Book" panose="020B0503020102020204" pitchFamily="34" charset="0"/>
            </a:endParaRPr>
          </a:p>
        </p:txBody>
      </p:sp>
    </p:spTree>
    <p:extLst>
      <p:ext uri="{BB962C8B-B14F-4D97-AF65-F5344CB8AC3E}">
        <p14:creationId xmlns:p14="http://schemas.microsoft.com/office/powerpoint/2010/main" val="3208023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003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858EBD-C845-E625-09B1-4E6F835DEA80}"/>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79DA74CF-9AAB-D2A4-0B1A-37CFEEF7D271}"/>
              </a:ext>
            </a:extLst>
          </p:cNvPr>
          <p:cNvSpPr txBox="1"/>
          <p:nvPr/>
        </p:nvSpPr>
        <p:spPr>
          <a:xfrm>
            <a:off x="1775012" y="2541494"/>
            <a:ext cx="8166018" cy="769441"/>
          </a:xfrm>
          <a:prstGeom prst="rect">
            <a:avLst/>
          </a:prstGeom>
          <a:noFill/>
        </p:spPr>
        <p:txBody>
          <a:bodyPr wrap="none" rtlCol="0">
            <a:spAutoFit/>
          </a:bodyPr>
          <a:lstStyle/>
          <a:p>
            <a:r>
              <a:rPr lang="en-US" sz="4400" dirty="0"/>
              <a:t>IAQ and the human microbiome</a:t>
            </a:r>
          </a:p>
        </p:txBody>
      </p:sp>
      <p:sp>
        <p:nvSpPr>
          <p:cNvPr id="3" name="Title 1">
            <a:extLst>
              <a:ext uri="{FF2B5EF4-FFF2-40B4-BE49-F238E27FC236}">
                <a16:creationId xmlns:a16="http://schemas.microsoft.com/office/drawing/2014/main" id="{94089A03-CA79-CB5B-F972-DA5A879D1D01}"/>
              </a:ext>
            </a:extLst>
          </p:cNvPr>
          <p:cNvSpPr txBox="1">
            <a:spLocks/>
          </p:cNvSpPr>
          <p:nvPr/>
        </p:nvSpPr>
        <p:spPr>
          <a:xfrm>
            <a:off x="552143" y="115814"/>
            <a:ext cx="7965461" cy="994164"/>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rgbClr val="E72429"/>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12700"/>
            <a:r>
              <a:rPr lang="en-US" dirty="0">
                <a:solidFill>
                  <a:schemeClr val="bg1"/>
                </a:solidFill>
                <a:latin typeface="Franklin Gothic Book" panose="020B0503020102020204" pitchFamily="34" charset="0"/>
              </a:rPr>
              <a:t>Today’s presentation </a:t>
            </a:r>
          </a:p>
        </p:txBody>
      </p:sp>
    </p:spTree>
    <p:extLst>
      <p:ext uri="{BB962C8B-B14F-4D97-AF65-F5344CB8AC3E}">
        <p14:creationId xmlns:p14="http://schemas.microsoft.com/office/powerpoint/2010/main" val="31432503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DD75C1A-01E2-89BB-737E-1E7FFFB261BB}"/>
              </a:ext>
            </a:extLst>
          </p:cNvPr>
          <p:cNvSpPr>
            <a:spLocks noGrp="1"/>
          </p:cNvSpPr>
          <p:nvPr>
            <p:ph type="title"/>
          </p:nvPr>
        </p:nvSpPr>
        <p:spPr>
          <a:xfrm>
            <a:off x="347133" y="123859"/>
            <a:ext cx="11844866" cy="660400"/>
          </a:xfrm>
        </p:spPr>
        <p:txBody>
          <a:bodyPr>
            <a:noAutofit/>
          </a:bodyPr>
          <a:lstStyle/>
          <a:p>
            <a:r>
              <a:rPr lang="en-US" sz="3200" dirty="0">
                <a:latin typeface="Franklin Gothic Book" panose="020B0503020102020204" pitchFamily="34" charset="0"/>
                <a:cs typeface="Arial" panose="020B0604020202020204" pitchFamily="34" charset="0"/>
              </a:rPr>
              <a:t>Genetic analysis tools have revealed a robust indoor microbial world </a:t>
            </a:r>
          </a:p>
        </p:txBody>
      </p:sp>
      <p:sp>
        <p:nvSpPr>
          <p:cNvPr id="6" name="Rectangle 5">
            <a:extLst>
              <a:ext uri="{FF2B5EF4-FFF2-40B4-BE49-F238E27FC236}">
                <a16:creationId xmlns:a16="http://schemas.microsoft.com/office/drawing/2014/main" id="{00197453-95B3-1485-E8E1-034495FA2BF8}"/>
              </a:ext>
            </a:extLst>
          </p:cNvPr>
          <p:cNvSpPr/>
          <p:nvPr/>
        </p:nvSpPr>
        <p:spPr>
          <a:xfrm>
            <a:off x="8048636" y="4894709"/>
            <a:ext cx="2016899" cy="323165"/>
          </a:xfrm>
          <a:prstGeom prst="rect">
            <a:avLst/>
          </a:prstGeom>
        </p:spPr>
        <p:txBody>
          <a:bodyPr wrap="none">
            <a:spAutoFit/>
          </a:bodyPr>
          <a:lstStyle/>
          <a:p>
            <a:pPr marL="0" marR="0" lvl="0" indent="0" algn="l" defTabSz="914400" rtl="0" eaLnBrk="1" fontAlgn="auto" latinLnBrk="0" hangingPunct="1">
              <a:lnSpc>
                <a:spcPct val="100000"/>
              </a:lnSpc>
              <a:spcBef>
                <a:spcPct val="20000"/>
              </a:spcBef>
              <a:spcAft>
                <a:spcPts val="0"/>
              </a:spcAft>
              <a:buClr>
                <a:srgbClr val="0070C0"/>
              </a:buClr>
              <a:buSzTx/>
              <a:buFontTx/>
              <a:buNone/>
              <a:tabLst/>
              <a:defRPr/>
            </a:pPr>
            <a:r>
              <a:rPr kumimoji="0" lang="en-US" sz="15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“Gene-o-scope” 2018</a:t>
            </a:r>
          </a:p>
        </p:txBody>
      </p:sp>
      <p:sp>
        <p:nvSpPr>
          <p:cNvPr id="7" name="Rectangle 6">
            <a:extLst>
              <a:ext uri="{FF2B5EF4-FFF2-40B4-BE49-F238E27FC236}">
                <a16:creationId xmlns:a16="http://schemas.microsoft.com/office/drawing/2014/main" id="{D9EFED03-E831-F5CF-8B7D-BD1ED37CFA3E}"/>
              </a:ext>
            </a:extLst>
          </p:cNvPr>
          <p:cNvSpPr/>
          <p:nvPr/>
        </p:nvSpPr>
        <p:spPr>
          <a:xfrm>
            <a:off x="0" y="914401"/>
            <a:ext cx="12191999" cy="59436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28590" rtl="0" eaLnBrk="1" fontAlgn="auto" latinLnBrk="0" hangingPunct="1">
              <a:lnSpc>
                <a:spcPct val="100000"/>
              </a:lnSpc>
              <a:spcBef>
                <a:spcPts val="0"/>
              </a:spcBef>
              <a:spcAft>
                <a:spcPts val="0"/>
              </a:spcAft>
              <a:buClrTx/>
              <a:buSzTx/>
              <a:buFontTx/>
              <a:buNone/>
              <a:tabLst/>
              <a:defRPr/>
            </a:pPr>
            <a:endParaRPr kumimoji="0" lang="en-US" sz="845" b="0" i="0" u="none" strike="noStrike" kern="1200" cap="none" spc="0" normalizeH="0" baseline="0" noProof="0" dirty="0">
              <a:ln>
                <a:noFill/>
              </a:ln>
              <a:solidFill>
                <a:prstClr val="white"/>
              </a:solidFill>
              <a:effectLst/>
              <a:uLnTx/>
              <a:uFillTx/>
              <a:latin typeface="Arial"/>
              <a:ea typeface="+mn-ea"/>
              <a:cs typeface="+mn-cs"/>
            </a:endParaRPr>
          </a:p>
        </p:txBody>
      </p:sp>
      <p:pic>
        <p:nvPicPr>
          <p:cNvPr id="8" name="Picture 7">
            <a:extLst>
              <a:ext uri="{FF2B5EF4-FFF2-40B4-BE49-F238E27FC236}">
                <a16:creationId xmlns:a16="http://schemas.microsoft.com/office/drawing/2014/main" id="{7A473659-E1A4-CCB5-706B-3B86C59E05B5}"/>
              </a:ext>
            </a:extLst>
          </p:cNvPr>
          <p:cNvPicPr>
            <a:picLocks noChangeAspect="1"/>
          </p:cNvPicPr>
          <p:nvPr/>
        </p:nvPicPr>
        <p:blipFill rotWithShape="1">
          <a:blip r:embed="rId2"/>
          <a:srcRect r="1033"/>
          <a:stretch/>
        </p:blipFill>
        <p:spPr>
          <a:xfrm>
            <a:off x="-1" y="918231"/>
            <a:ext cx="12192000" cy="5943599"/>
          </a:xfrm>
          <a:prstGeom prst="rect">
            <a:avLst/>
          </a:prstGeom>
        </p:spPr>
      </p:pic>
      <p:grpSp>
        <p:nvGrpSpPr>
          <p:cNvPr id="9" name="Gruppieren 9">
            <a:extLst>
              <a:ext uri="{FF2B5EF4-FFF2-40B4-BE49-F238E27FC236}">
                <a16:creationId xmlns:a16="http://schemas.microsoft.com/office/drawing/2014/main" id="{99D40B4E-7FE2-BBFE-A0A9-F681326A5833}"/>
              </a:ext>
            </a:extLst>
          </p:cNvPr>
          <p:cNvGrpSpPr/>
          <p:nvPr/>
        </p:nvGrpSpPr>
        <p:grpSpPr>
          <a:xfrm>
            <a:off x="415707" y="1892303"/>
            <a:ext cx="2418719" cy="3860800"/>
            <a:chOff x="253813" y="4337716"/>
            <a:chExt cx="2049547" cy="3860800"/>
          </a:xfrm>
        </p:grpSpPr>
        <p:pic>
          <p:nvPicPr>
            <p:cNvPr id="10" name="Grafik 10">
              <a:extLst>
                <a:ext uri="{FF2B5EF4-FFF2-40B4-BE49-F238E27FC236}">
                  <a16:creationId xmlns:a16="http://schemas.microsoft.com/office/drawing/2014/main" id="{D49E427D-02E4-C9FE-46CD-251B5BEB201A}"/>
                </a:ext>
              </a:extLst>
            </p:cNvPr>
            <p:cNvPicPr>
              <a:picLocks noChangeAspect="1"/>
            </p:cNvPicPr>
            <p:nvPr/>
          </p:nvPicPr>
          <p:blipFill rotWithShape="1">
            <a:blip r:embed="rId3" cstate="print">
              <a:extLst>
                <a:ext uri="{BEBA8EAE-BF5A-486C-A8C5-ECC9F3942E4B}">
                  <a14:imgProps xmlns:a14="http://schemas.microsoft.com/office/drawing/2010/main">
                    <a14:imgLayer r:embed="rId4">
                      <a14:imgEffect>
                        <a14:backgroundRemoval t="9962" b="89975" l="9985" r="62557"/>
                      </a14:imgEffect>
                    </a14:imgLayer>
                  </a14:imgProps>
                </a:ext>
                <a:ext uri="{28A0092B-C50C-407E-A947-70E740481C1C}">
                  <a14:useLocalDpi xmlns:a14="http://schemas.microsoft.com/office/drawing/2010/main" val="0"/>
                </a:ext>
              </a:extLst>
            </a:blip>
            <a:srcRect l="16582" t="25539" r="36969" b="12709"/>
            <a:stretch/>
          </p:blipFill>
          <p:spPr>
            <a:xfrm>
              <a:off x="295623" y="4337716"/>
              <a:ext cx="2006600" cy="1600200"/>
            </a:xfrm>
            <a:prstGeom prst="rect">
              <a:avLst/>
            </a:prstGeom>
            <a:effectLst>
              <a:softEdge rad="76200"/>
            </a:effectLst>
          </p:spPr>
        </p:pic>
        <p:sp>
          <p:nvSpPr>
            <p:cNvPr id="11" name="Textfeld 11">
              <a:extLst>
                <a:ext uri="{FF2B5EF4-FFF2-40B4-BE49-F238E27FC236}">
                  <a16:creationId xmlns:a16="http://schemas.microsoft.com/office/drawing/2014/main" id="{A0E56680-EEF0-0E94-3122-E48F3C257E68}"/>
                </a:ext>
              </a:extLst>
            </p:cNvPr>
            <p:cNvSpPr txBox="1"/>
            <p:nvPr/>
          </p:nvSpPr>
          <p:spPr>
            <a:xfrm>
              <a:off x="253813" y="5924911"/>
              <a:ext cx="2049547" cy="683264"/>
            </a:xfrm>
            <a:prstGeom prst="rect">
              <a:avLst/>
            </a:prstGeom>
            <a:noFill/>
          </p:spPr>
          <p:txBody>
            <a:bodyPr wrap="square" rtlCol="0">
              <a:spAutoFit/>
            </a:bodyPr>
            <a:lstStyle/>
            <a:p>
              <a:pPr marL="0" marR="0" lvl="0" indent="0" algn="ctr" defTabSz="457188" rtl="0" eaLnBrk="1" fontAlgn="auto" latinLnBrk="0" hangingPunct="1">
                <a:lnSpc>
                  <a:spcPct val="100000"/>
                </a:lnSpc>
                <a:spcBef>
                  <a:spcPts val="0"/>
                </a:spcBef>
                <a:spcAft>
                  <a:spcPts val="0"/>
                </a:spcAft>
                <a:buClrTx/>
                <a:buSzTx/>
                <a:buFontTx/>
                <a:buNone/>
                <a:tabLst/>
                <a:defRPr/>
              </a:pPr>
              <a:r>
                <a:rPr kumimoji="0" lang="en-GB" sz="1920" b="1" i="0" u="none" strike="noStrike" kern="1200" cap="none" spc="0" normalizeH="0" baseline="0" noProof="0" dirty="0">
                  <a:ln>
                    <a:noFill/>
                  </a:ln>
                  <a:solidFill>
                    <a:srgbClr val="FF0000"/>
                  </a:solidFill>
                  <a:effectLst/>
                  <a:uLnTx/>
                  <a:uFillTx/>
                  <a:latin typeface="Calibri" panose="020F0502020204030204"/>
                  <a:ea typeface="+mn-ea"/>
                  <a:cs typeface="+mn-cs"/>
                  <a:sym typeface="Helvetica Light"/>
                </a:rPr>
                <a:t>by our eyes alone</a:t>
              </a:r>
            </a:p>
            <a:p>
              <a:pPr marL="0" marR="0" lvl="0" indent="0" algn="ctr" defTabSz="457188" rtl="0" eaLnBrk="1" fontAlgn="auto" latinLnBrk="0" hangingPunct="1">
                <a:lnSpc>
                  <a:spcPct val="100000"/>
                </a:lnSpc>
                <a:spcBef>
                  <a:spcPts val="0"/>
                </a:spcBef>
                <a:spcAft>
                  <a:spcPts val="0"/>
                </a:spcAft>
                <a:buClrTx/>
                <a:buSzTx/>
                <a:buFontTx/>
                <a:buNone/>
                <a:tabLst/>
                <a:defRPr/>
              </a:pPr>
              <a:r>
                <a:rPr kumimoji="0" lang="en-GB" sz="1920" b="1" i="0" u="none" strike="noStrike" kern="1200" cap="none" spc="0" normalizeH="0" baseline="0" noProof="0" dirty="0">
                  <a:ln>
                    <a:noFill/>
                  </a:ln>
                  <a:solidFill>
                    <a:prstClr val="black"/>
                  </a:solidFill>
                  <a:effectLst/>
                  <a:uLnTx/>
                  <a:uFillTx/>
                  <a:latin typeface="Calibri" panose="020F0502020204030204"/>
                  <a:ea typeface="+mn-ea"/>
                  <a:cs typeface="+mn-cs"/>
                  <a:sym typeface="Helvetica Light"/>
                </a:rPr>
                <a:t>we see nothing!</a:t>
              </a:r>
            </a:p>
          </p:txBody>
        </p:sp>
        <p:sp>
          <p:nvSpPr>
            <p:cNvPr id="12" name="Rechteck: abgerundete Ecken 12">
              <a:extLst>
                <a:ext uri="{FF2B5EF4-FFF2-40B4-BE49-F238E27FC236}">
                  <a16:creationId xmlns:a16="http://schemas.microsoft.com/office/drawing/2014/main" id="{0EB4085E-FD5F-E2D1-CE89-85899F30D1AB}"/>
                </a:ext>
              </a:extLst>
            </p:cNvPr>
            <p:cNvSpPr/>
            <p:nvPr/>
          </p:nvSpPr>
          <p:spPr>
            <a:xfrm>
              <a:off x="437497" y="4452497"/>
              <a:ext cx="1718057" cy="3746019"/>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188"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sym typeface="Helvetica Light"/>
              </a:endParaRPr>
            </a:p>
          </p:txBody>
        </p:sp>
      </p:grpSp>
      <p:grpSp>
        <p:nvGrpSpPr>
          <p:cNvPr id="13" name="Gruppieren 17">
            <a:extLst>
              <a:ext uri="{FF2B5EF4-FFF2-40B4-BE49-F238E27FC236}">
                <a16:creationId xmlns:a16="http://schemas.microsoft.com/office/drawing/2014/main" id="{F63B1BF6-5DC8-D883-D481-F17C7FC7BE1E}"/>
              </a:ext>
            </a:extLst>
          </p:cNvPr>
          <p:cNvGrpSpPr/>
          <p:nvPr/>
        </p:nvGrpSpPr>
        <p:grpSpPr>
          <a:xfrm>
            <a:off x="3406341" y="1982534"/>
            <a:ext cx="2214316" cy="3795117"/>
            <a:chOff x="5554355" y="1029565"/>
            <a:chExt cx="1934488" cy="3795117"/>
          </a:xfrm>
        </p:grpSpPr>
        <p:pic>
          <p:nvPicPr>
            <p:cNvPr id="14" name="Grafik 18">
              <a:extLst>
                <a:ext uri="{FF2B5EF4-FFF2-40B4-BE49-F238E27FC236}">
                  <a16:creationId xmlns:a16="http://schemas.microsoft.com/office/drawing/2014/main" id="{FC428DC0-7CAA-0740-FEDA-469E59D4E6EC}"/>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4038" t="-278" r="24357" b="278"/>
            <a:stretch/>
          </p:blipFill>
          <p:spPr>
            <a:xfrm rot="601640" flipH="1">
              <a:off x="5707051" y="1029565"/>
              <a:ext cx="1746768" cy="1746768"/>
            </a:xfrm>
            <a:prstGeom prst="ellipse">
              <a:avLst/>
            </a:prstGeom>
            <a:effectLst>
              <a:softEdge rad="254000"/>
            </a:effectLst>
          </p:spPr>
        </p:pic>
        <p:sp>
          <p:nvSpPr>
            <p:cNvPr id="15" name="Textfeld 19">
              <a:extLst>
                <a:ext uri="{FF2B5EF4-FFF2-40B4-BE49-F238E27FC236}">
                  <a16:creationId xmlns:a16="http://schemas.microsoft.com/office/drawing/2014/main" id="{C49BE790-36A0-F505-2CA8-43886CCF7E7A}"/>
                </a:ext>
              </a:extLst>
            </p:cNvPr>
            <p:cNvSpPr txBox="1"/>
            <p:nvPr/>
          </p:nvSpPr>
          <p:spPr>
            <a:xfrm>
              <a:off x="5554355" y="2562191"/>
              <a:ext cx="1934488" cy="1274195"/>
            </a:xfrm>
            <a:prstGeom prst="rect">
              <a:avLst/>
            </a:prstGeom>
            <a:noFill/>
          </p:spPr>
          <p:txBody>
            <a:bodyPr wrap="square" rtlCol="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GB" sz="1920" b="1" i="0" u="none" strike="noStrike" kern="1200" cap="none" spc="0" normalizeH="0" baseline="0" noProof="0" dirty="0">
                  <a:ln>
                    <a:noFill/>
                  </a:ln>
                  <a:solidFill>
                    <a:srgbClr val="FF0000"/>
                  </a:solidFill>
                  <a:effectLst/>
                  <a:uLnTx/>
                  <a:uFillTx/>
                  <a:latin typeface="Calibri" panose="020F0502020204030204"/>
                  <a:ea typeface="+mn-ea"/>
                  <a:cs typeface="+mn-cs"/>
                  <a:sym typeface="Helvetica Light"/>
                </a:rPr>
                <a:t>by microscopy</a:t>
              </a:r>
            </a:p>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GB" sz="1920" b="1" i="0" u="none" strike="noStrike" kern="1200" cap="none" spc="0" normalizeH="0" baseline="0" noProof="0" dirty="0">
                  <a:ln>
                    <a:noFill/>
                  </a:ln>
                  <a:solidFill>
                    <a:prstClr val="black"/>
                  </a:solidFill>
                  <a:effectLst/>
                  <a:uLnTx/>
                  <a:uFillTx/>
                  <a:latin typeface="Calibri" panose="020F0502020204030204"/>
                  <a:ea typeface="+mn-ea"/>
                  <a:cs typeface="+mn-cs"/>
                  <a:sym typeface="Helvetica Light"/>
                </a:rPr>
                <a:t>we can detect thousands of microbes</a:t>
              </a:r>
            </a:p>
          </p:txBody>
        </p:sp>
        <p:sp>
          <p:nvSpPr>
            <p:cNvPr id="16" name="Rechteck: abgerundete Ecken 10">
              <a:extLst>
                <a:ext uri="{FF2B5EF4-FFF2-40B4-BE49-F238E27FC236}">
                  <a16:creationId xmlns:a16="http://schemas.microsoft.com/office/drawing/2014/main" id="{0A69A6E3-DD0E-C708-736A-532F8840C6E8}"/>
                </a:ext>
              </a:extLst>
            </p:cNvPr>
            <p:cNvSpPr/>
            <p:nvPr/>
          </p:nvSpPr>
          <p:spPr>
            <a:xfrm>
              <a:off x="5721406" y="1044000"/>
              <a:ext cx="1718057" cy="3780682"/>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sym typeface="Helvetica Light"/>
              </a:endParaRPr>
            </a:p>
          </p:txBody>
        </p:sp>
      </p:grpSp>
      <p:grpSp>
        <p:nvGrpSpPr>
          <p:cNvPr id="17" name="Gruppieren 21">
            <a:extLst>
              <a:ext uri="{FF2B5EF4-FFF2-40B4-BE49-F238E27FC236}">
                <a16:creationId xmlns:a16="http://schemas.microsoft.com/office/drawing/2014/main" id="{002A1829-96CE-3535-3B91-2E8477EB4EF9}"/>
              </a:ext>
            </a:extLst>
          </p:cNvPr>
          <p:cNvGrpSpPr/>
          <p:nvPr/>
        </p:nvGrpSpPr>
        <p:grpSpPr>
          <a:xfrm>
            <a:off x="6974645" y="1676157"/>
            <a:ext cx="2396533" cy="4076946"/>
            <a:chOff x="8053524" y="54868"/>
            <a:chExt cx="2396532" cy="3627446"/>
          </a:xfrm>
        </p:grpSpPr>
        <p:sp>
          <p:nvSpPr>
            <p:cNvPr id="18" name="Rechteck: abgerundete Ecken 15">
              <a:extLst>
                <a:ext uri="{FF2B5EF4-FFF2-40B4-BE49-F238E27FC236}">
                  <a16:creationId xmlns:a16="http://schemas.microsoft.com/office/drawing/2014/main" id="{B02E5A2D-E1C5-6D5C-1EB6-468EB4E0BB81}"/>
                </a:ext>
              </a:extLst>
            </p:cNvPr>
            <p:cNvSpPr/>
            <p:nvPr/>
          </p:nvSpPr>
          <p:spPr>
            <a:xfrm>
              <a:off x="8122508" y="333632"/>
              <a:ext cx="2214316" cy="3348682"/>
            </a:xfrm>
            <a:prstGeom prst="round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sym typeface="Helvetica Light"/>
              </a:endParaRPr>
            </a:p>
          </p:txBody>
        </p:sp>
        <p:pic>
          <p:nvPicPr>
            <p:cNvPr id="19" name="Grafik 22">
              <a:extLst>
                <a:ext uri="{FF2B5EF4-FFF2-40B4-BE49-F238E27FC236}">
                  <a16:creationId xmlns:a16="http://schemas.microsoft.com/office/drawing/2014/main" id="{BB272351-6F25-03F4-23AD-F03925DFFE51}"/>
                </a:ext>
              </a:extLst>
            </p:cNvPr>
            <p:cNvPicPr preferRelativeResize="0">
              <a:picLocks noChangeAspect="1"/>
            </p:cNvPicPr>
            <p:nvPr/>
          </p:nvPicPr>
          <p:blipFill rotWithShape="1">
            <a:blip r:embed="rId6" cstate="print">
              <a:extLst>
                <a:ext uri="{28A0092B-C50C-407E-A947-70E740481C1C}">
                  <a14:useLocalDpi xmlns:a14="http://schemas.microsoft.com/office/drawing/2010/main" val="0"/>
                </a:ext>
              </a:extLst>
            </a:blip>
            <a:srcRect l="3372" t="-13353" r="-3372" b="22925"/>
            <a:stretch/>
          </p:blipFill>
          <p:spPr>
            <a:xfrm>
              <a:off x="8053524" y="54868"/>
              <a:ext cx="2396532" cy="1860568"/>
            </a:xfrm>
            <a:prstGeom prst="ellipse">
              <a:avLst/>
            </a:prstGeom>
            <a:effectLst>
              <a:softEdge rad="165100"/>
            </a:effectLst>
          </p:spPr>
        </p:pic>
        <p:sp>
          <p:nvSpPr>
            <p:cNvPr id="20" name="Textfeld 23">
              <a:extLst>
                <a:ext uri="{FF2B5EF4-FFF2-40B4-BE49-F238E27FC236}">
                  <a16:creationId xmlns:a16="http://schemas.microsoft.com/office/drawing/2014/main" id="{B4196B91-D899-7B7C-3E87-CF4AC5677173}"/>
                </a:ext>
              </a:extLst>
            </p:cNvPr>
            <p:cNvSpPr txBox="1"/>
            <p:nvPr/>
          </p:nvSpPr>
          <p:spPr>
            <a:xfrm>
              <a:off x="8122508" y="1746000"/>
              <a:ext cx="2134882" cy="1922377"/>
            </a:xfrm>
            <a:prstGeom prst="rect">
              <a:avLst/>
            </a:prstGeom>
            <a:noFill/>
          </p:spPr>
          <p:txBody>
            <a:bodyPr wrap="square" rtlCol="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GB" sz="1920" b="1" i="0" u="none" strike="noStrike" kern="1200" cap="none" spc="0" normalizeH="0" baseline="0" noProof="0" dirty="0">
                  <a:ln>
                    <a:noFill/>
                  </a:ln>
                  <a:solidFill>
                    <a:srgbClr val="FF0000"/>
                  </a:solidFill>
                  <a:effectLst/>
                  <a:uLnTx/>
                  <a:uFillTx/>
                  <a:latin typeface="Calibri" panose="020F0502020204030204"/>
                  <a:ea typeface="+mn-ea"/>
                  <a:cs typeface="+mn-cs"/>
                  <a:sym typeface="Helvetica Light"/>
                </a:rPr>
                <a:t>genome sequencing</a:t>
              </a:r>
            </a:p>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GB" sz="1920" b="1" i="0" u="none" strike="noStrike" kern="1200" cap="none" spc="0" normalizeH="0" baseline="0" noProof="0" dirty="0">
                  <a:ln>
                    <a:noFill/>
                  </a:ln>
                  <a:solidFill>
                    <a:prstClr val="white"/>
                  </a:solidFill>
                  <a:effectLst/>
                  <a:uLnTx/>
                  <a:uFillTx/>
                  <a:latin typeface="Calibri" panose="020F0502020204030204"/>
                  <a:ea typeface="+mn-ea"/>
                  <a:cs typeface="+mn-cs"/>
                  <a:sym typeface="Helvetica Light"/>
                </a:rPr>
                <a:t>has uncovered trillions of microbes</a:t>
              </a:r>
            </a:p>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GB" sz="1920" b="1" i="0" u="none" strike="noStrike" kern="1200" cap="none" spc="0" normalizeH="0" baseline="0" noProof="0" dirty="0">
                  <a:ln>
                    <a:noFill/>
                  </a:ln>
                  <a:solidFill>
                    <a:prstClr val="white"/>
                  </a:solidFill>
                  <a:effectLst/>
                  <a:uLnTx/>
                  <a:uFillTx/>
                  <a:latin typeface="Calibri" panose="020F0502020204030204"/>
                  <a:ea typeface="+mn-ea"/>
                  <a:cs typeface="+mn-cs"/>
                  <a:sym typeface="Helvetica Light"/>
                </a:rPr>
                <a:t>that inhabit our buildings</a:t>
              </a:r>
            </a:p>
          </p:txBody>
        </p:sp>
      </p:grpSp>
    </p:spTree>
    <p:extLst>
      <p:ext uri="{BB962C8B-B14F-4D97-AF65-F5344CB8AC3E}">
        <p14:creationId xmlns:p14="http://schemas.microsoft.com/office/powerpoint/2010/main" val="3456918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432C31-FED5-8059-3866-89841EFDEEEA}"/>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99E90E76-5548-DF3A-96A2-DFCCB6B8BCB4}"/>
              </a:ext>
            </a:extLst>
          </p:cNvPr>
          <p:cNvPicPr>
            <a:picLocks noChangeAspect="1"/>
          </p:cNvPicPr>
          <p:nvPr/>
        </p:nvPicPr>
        <p:blipFill>
          <a:blip r:embed="rId2"/>
          <a:srcRect l="29199" t="21107" r="30233" b="1398"/>
          <a:stretch>
            <a:fillRect/>
          </a:stretch>
        </p:blipFill>
        <p:spPr>
          <a:xfrm>
            <a:off x="1114791" y="982445"/>
            <a:ext cx="4882248" cy="5508062"/>
          </a:xfrm>
          <a:prstGeom prst="rect">
            <a:avLst/>
          </a:prstGeom>
        </p:spPr>
      </p:pic>
      <p:sp>
        <p:nvSpPr>
          <p:cNvPr id="2" name="TextBox 1">
            <a:extLst>
              <a:ext uri="{FF2B5EF4-FFF2-40B4-BE49-F238E27FC236}">
                <a16:creationId xmlns:a16="http://schemas.microsoft.com/office/drawing/2014/main" id="{4861EF4C-8BA0-6BDB-BDED-234BCE1AC6B8}"/>
              </a:ext>
            </a:extLst>
          </p:cNvPr>
          <p:cNvSpPr txBox="1"/>
          <p:nvPr/>
        </p:nvSpPr>
        <p:spPr>
          <a:xfrm>
            <a:off x="355559" y="108488"/>
            <a:ext cx="11480882" cy="615553"/>
          </a:xfrm>
          <a:prstGeom prst="rect">
            <a:avLst/>
          </a:prstGeom>
          <a:noFill/>
        </p:spPr>
        <p:txBody>
          <a:bodyPr wrap="square" rtlCol="0">
            <a:spAutoFit/>
          </a:bodyPr>
          <a:lstStyle/>
          <a:p>
            <a:r>
              <a:rPr lang="en-US" sz="3400" b="1" dirty="0">
                <a:solidFill>
                  <a:schemeClr val="bg1"/>
                </a:solidFill>
                <a:latin typeface="Franklin Gothic Book" panose="020B0503020102020204" pitchFamily="34" charset="0"/>
                <a:cs typeface="Arial" panose="020B0604020202020204" pitchFamily="34" charset="0"/>
              </a:rPr>
              <a:t>Each of us is a living ecosystem</a:t>
            </a:r>
          </a:p>
        </p:txBody>
      </p:sp>
      <p:sp>
        <p:nvSpPr>
          <p:cNvPr id="3" name="TextBox 2">
            <a:extLst>
              <a:ext uri="{FF2B5EF4-FFF2-40B4-BE49-F238E27FC236}">
                <a16:creationId xmlns:a16="http://schemas.microsoft.com/office/drawing/2014/main" id="{0F2E101F-45C2-7EE2-5BC5-C9CA222768C1}"/>
              </a:ext>
            </a:extLst>
          </p:cNvPr>
          <p:cNvSpPr txBox="1"/>
          <p:nvPr/>
        </p:nvSpPr>
        <p:spPr>
          <a:xfrm>
            <a:off x="6715178" y="2122678"/>
            <a:ext cx="4992407" cy="2369880"/>
          </a:xfrm>
          <a:prstGeom prst="rect">
            <a:avLst/>
          </a:prstGeom>
          <a:noFill/>
        </p:spPr>
        <p:txBody>
          <a:bodyPr wrap="square" rtlCol="0">
            <a:spAutoFit/>
          </a:bodyPr>
          <a:lstStyle/>
          <a:p>
            <a:r>
              <a:rPr lang="en-US" sz="2400" dirty="0"/>
              <a:t>They’re Living Among Us!  They Are Invisible!  What Should We Do About the Building Microbiome?</a:t>
            </a:r>
          </a:p>
          <a:p>
            <a:endParaRPr lang="en-US" sz="2400" dirty="0">
              <a:effectLst/>
            </a:endParaRPr>
          </a:p>
          <a:p>
            <a:r>
              <a:rPr lang="en-US" sz="2600" b="1" dirty="0"/>
              <a:t>Seminar 16</a:t>
            </a:r>
            <a:r>
              <a:rPr lang="en-US" sz="2600" dirty="0"/>
              <a:t>. Sunday, June 28 1:30 PM – 3:00 PM CDT</a:t>
            </a:r>
          </a:p>
        </p:txBody>
      </p:sp>
    </p:spTree>
    <p:extLst>
      <p:ext uri="{BB962C8B-B14F-4D97-AF65-F5344CB8AC3E}">
        <p14:creationId xmlns:p14="http://schemas.microsoft.com/office/powerpoint/2010/main" val="771546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30" name="Picture 3" descr="Picture 3"/>
          <p:cNvPicPr>
            <a:picLocks noChangeAspect="1"/>
          </p:cNvPicPr>
          <p:nvPr/>
        </p:nvPicPr>
        <p:blipFill>
          <a:blip r:embed="rId2" cstate="hqprint">
            <a:extLst>
              <a:ext uri="{28A0092B-C50C-407E-A947-70E740481C1C}">
                <a14:useLocalDpi xmlns:a14="http://schemas.microsoft.com/office/drawing/2010/main"/>
              </a:ext>
            </a:extLst>
          </a:blip>
          <a:srcRect/>
          <a:stretch>
            <a:fillRect/>
          </a:stretch>
        </p:blipFill>
        <p:spPr>
          <a:xfrm>
            <a:off x="6351157" y="1142646"/>
            <a:ext cx="3569339" cy="5422960"/>
          </a:xfrm>
          <a:prstGeom prst="rect">
            <a:avLst/>
          </a:prstGeom>
          <a:ln w="12700">
            <a:miter lim="400000"/>
          </a:ln>
        </p:spPr>
      </p:pic>
      <p:sp>
        <p:nvSpPr>
          <p:cNvPr id="2331" name="TextBox 4"/>
          <p:cNvSpPr txBox="1"/>
          <p:nvPr/>
        </p:nvSpPr>
        <p:spPr>
          <a:xfrm>
            <a:off x="9022081" y="2392397"/>
            <a:ext cx="2519786" cy="7427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defTabSz="914377">
              <a:defRPr sz="2200" b="1">
                <a:latin typeface="Arial"/>
                <a:ea typeface="Arial"/>
                <a:cs typeface="Arial"/>
                <a:sym typeface="Arial"/>
              </a:defRPr>
            </a:lvl1pPr>
          </a:lstStyle>
          <a:p>
            <a:pPr marL="0" marR="0" lvl="0" indent="0" algn="l" defTabSz="914377" rtl="0" eaLnBrk="1" fontAlgn="auto" latinLnBrk="0" hangingPunct="1">
              <a:lnSpc>
                <a:spcPct val="100000"/>
              </a:lnSpc>
              <a:spcBef>
                <a:spcPts val="0"/>
              </a:spcBef>
              <a:spcAft>
                <a:spcPts val="0"/>
              </a:spcAft>
              <a:buClrTx/>
              <a:buSzTx/>
              <a:buFontTx/>
              <a:buNone/>
              <a:tabLst/>
              <a:defRPr/>
            </a:pPr>
            <a:r>
              <a:rPr kumimoji="0" sz="2200" b="1" i="0" u="none" strike="noStrike" kern="1200" cap="none" spc="0" normalizeH="0" baseline="0" noProof="0">
                <a:ln>
                  <a:noFill/>
                </a:ln>
                <a:solidFill>
                  <a:prstClr val="black"/>
                </a:solidFill>
                <a:effectLst/>
                <a:uLnTx/>
                <a:uFillTx/>
                <a:latin typeface="Arial"/>
                <a:cs typeface="Arial"/>
                <a:sym typeface="Arial"/>
              </a:rPr>
              <a:t>Microbial cells    ~ 100 trillion</a:t>
            </a:r>
          </a:p>
        </p:txBody>
      </p:sp>
      <p:sp>
        <p:nvSpPr>
          <p:cNvPr id="2332" name="TextBox 5"/>
          <p:cNvSpPr txBox="1"/>
          <p:nvPr/>
        </p:nvSpPr>
        <p:spPr>
          <a:xfrm>
            <a:off x="9001180" y="5160135"/>
            <a:ext cx="2166350" cy="7427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defTabSz="914377">
              <a:defRPr sz="2200" b="1">
                <a:latin typeface="Arial"/>
                <a:ea typeface="Arial"/>
                <a:cs typeface="Arial"/>
                <a:sym typeface="Arial"/>
              </a:defRPr>
            </a:lvl1pPr>
          </a:lstStyle>
          <a:p>
            <a:pPr marL="0" marR="0" lvl="0" indent="0" algn="l" defTabSz="914377" rtl="0" eaLnBrk="1" fontAlgn="auto" latinLnBrk="0" hangingPunct="1">
              <a:lnSpc>
                <a:spcPct val="100000"/>
              </a:lnSpc>
              <a:spcBef>
                <a:spcPts val="0"/>
              </a:spcBef>
              <a:spcAft>
                <a:spcPts val="0"/>
              </a:spcAft>
              <a:buClrTx/>
              <a:buSzTx/>
              <a:buFontTx/>
              <a:buNone/>
              <a:tabLst/>
              <a:defRPr/>
            </a:pPr>
            <a:r>
              <a:rPr kumimoji="0" sz="2200" b="1" i="0" u="none" strike="noStrike" kern="1200" cap="none" spc="0" normalizeH="0" baseline="0" noProof="0">
                <a:ln>
                  <a:noFill/>
                </a:ln>
                <a:solidFill>
                  <a:prstClr val="black"/>
                </a:solidFill>
                <a:effectLst/>
                <a:uLnTx/>
                <a:uFillTx/>
                <a:latin typeface="Arial"/>
                <a:cs typeface="Arial"/>
                <a:sym typeface="Arial"/>
              </a:rPr>
              <a:t>Human cells   ~ 30 trillion</a:t>
            </a:r>
          </a:p>
        </p:txBody>
      </p:sp>
      <p:grpSp>
        <p:nvGrpSpPr>
          <p:cNvPr id="2335" name="Group 7"/>
          <p:cNvGrpSpPr/>
          <p:nvPr/>
        </p:nvGrpSpPr>
        <p:grpSpPr>
          <a:xfrm>
            <a:off x="1209869" y="3928325"/>
            <a:ext cx="4490976" cy="2637281"/>
            <a:chOff x="0" y="0"/>
            <a:chExt cx="4490974" cy="2637277"/>
          </a:xfrm>
        </p:grpSpPr>
        <p:sp>
          <p:nvSpPr>
            <p:cNvPr id="2333" name="Rounded Rectangle 11"/>
            <p:cNvSpPr/>
            <p:nvPr/>
          </p:nvSpPr>
          <p:spPr>
            <a:xfrm>
              <a:off x="0" y="0"/>
              <a:ext cx="4490974" cy="2353718"/>
            </a:xfrm>
            <a:prstGeom prst="roundRect">
              <a:avLst>
                <a:gd name="adj" fmla="val 16667"/>
              </a:avLst>
            </a:prstGeom>
            <a:noFill/>
            <a:ln w="25400" cap="flat">
              <a:solidFill>
                <a:srgbClr val="21478D"/>
              </a:solidFill>
              <a:prstDash val="solid"/>
              <a:round/>
            </a:ln>
            <a:effectLst/>
          </p:spPr>
          <p:txBody>
            <a:bodyPr wrap="square" lIns="45719" tIns="45719" rIns="45719" bIns="45719" numCol="1" anchor="ctr">
              <a:noAutofit/>
            </a:bodyPr>
            <a:lstStyle/>
            <a:p>
              <a:pPr marL="0" marR="0" lvl="0" indent="0" algn="ctr" defTabSz="571464" rtl="0" eaLnBrk="1" fontAlgn="auto" latinLnBrk="0" hangingPunct="1">
                <a:lnSpc>
                  <a:spcPct val="100000"/>
                </a:lnSpc>
                <a:spcBef>
                  <a:spcPts val="0"/>
                </a:spcBef>
                <a:spcAft>
                  <a:spcPts val="0"/>
                </a:spcAft>
                <a:buClrTx/>
                <a:buSzTx/>
                <a:buFontTx/>
                <a:buNone/>
                <a:tabLst/>
                <a:defRPr sz="2200">
                  <a:latin typeface="Arial"/>
                  <a:ea typeface="Arial"/>
                  <a:cs typeface="Arial"/>
                  <a:sym typeface="Arial"/>
                </a:defRPr>
              </a:pPr>
              <a:endParaRPr kumimoji="0" sz="2200" b="0" i="0" u="none" strike="noStrike" kern="1200" cap="none" spc="0" normalizeH="0" baseline="0" noProof="0">
                <a:ln>
                  <a:noFill/>
                </a:ln>
                <a:solidFill>
                  <a:prstClr val="black"/>
                </a:solidFill>
                <a:effectLst/>
                <a:uLnTx/>
                <a:uFillTx/>
                <a:latin typeface="Arial"/>
                <a:cs typeface="Arial"/>
                <a:sym typeface="Arial"/>
              </a:endParaRPr>
            </a:p>
          </p:txBody>
        </p:sp>
        <p:sp>
          <p:nvSpPr>
            <p:cNvPr id="2334" name="Content Placeholder 3"/>
            <p:cNvSpPr txBox="1"/>
            <p:nvPr/>
          </p:nvSpPr>
          <p:spPr>
            <a:xfrm>
              <a:off x="134912" y="104281"/>
              <a:ext cx="4283906" cy="2532996"/>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tIns="45719" rIns="45719" bIns="45719" numCol="1" anchor="t">
              <a:spAutoFit/>
            </a:bodyPr>
            <a:lstStyle/>
            <a:p>
              <a:pPr marL="0" marR="0" lvl="0" indent="0" algn="l" defTabSz="914377" rtl="0" eaLnBrk="1" fontAlgn="auto" latinLnBrk="0" hangingPunct="1">
                <a:lnSpc>
                  <a:spcPct val="90000"/>
                </a:lnSpc>
                <a:spcBef>
                  <a:spcPts val="600"/>
                </a:spcBef>
                <a:spcAft>
                  <a:spcPts val="0"/>
                </a:spcAft>
                <a:buClrTx/>
                <a:buSzTx/>
                <a:buFontTx/>
                <a:buNone/>
                <a:tabLst/>
                <a:defRPr sz="2000">
                  <a:latin typeface="Arial"/>
                  <a:ea typeface="Arial"/>
                  <a:cs typeface="Arial"/>
                  <a:sym typeface="Arial"/>
                </a:defRPr>
              </a:pPr>
              <a:r>
                <a:rPr kumimoji="0" sz="2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sym typeface="Arial"/>
                </a:rPr>
                <a:t>Don’t worry, most of these microbes are good for us, helping our:</a:t>
              </a:r>
              <a:endParaRPr kumimoji="0" sz="2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sym typeface="Helvetica"/>
              </a:endParaRPr>
            </a:p>
            <a:p>
              <a:pPr marL="761931" marR="0" lvl="2" indent="-380967" algn="l" defTabSz="914377" rtl="0" eaLnBrk="1" fontAlgn="auto" latinLnBrk="0" hangingPunct="1">
                <a:lnSpc>
                  <a:spcPct val="90000"/>
                </a:lnSpc>
                <a:spcBef>
                  <a:spcPts val="600"/>
                </a:spcBef>
                <a:spcAft>
                  <a:spcPts val="0"/>
                </a:spcAft>
                <a:buClrTx/>
                <a:buSzPct val="100000"/>
                <a:buFontTx/>
                <a:buChar char="✓"/>
                <a:tabLst/>
                <a:defRPr sz="2000">
                  <a:latin typeface="Arial"/>
                  <a:ea typeface="Arial"/>
                  <a:cs typeface="Arial"/>
                  <a:sym typeface="Arial"/>
                </a:defRPr>
              </a:pPr>
              <a:r>
                <a:rPr kumimoji="0" sz="2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sym typeface="Arial"/>
                </a:rPr>
                <a:t>digestion and metabolism</a:t>
              </a:r>
              <a:endParaRPr kumimoji="0" sz="2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sym typeface="Helvetica"/>
              </a:endParaRPr>
            </a:p>
            <a:p>
              <a:pPr marL="761931" marR="0" lvl="2" indent="-380967" algn="l" defTabSz="914377" rtl="0" eaLnBrk="1" fontAlgn="auto" latinLnBrk="0" hangingPunct="1">
                <a:lnSpc>
                  <a:spcPct val="90000"/>
                </a:lnSpc>
                <a:spcBef>
                  <a:spcPts val="600"/>
                </a:spcBef>
                <a:spcAft>
                  <a:spcPts val="0"/>
                </a:spcAft>
                <a:buClrTx/>
                <a:buSzPct val="100000"/>
                <a:buFontTx/>
                <a:buChar char="✓"/>
                <a:tabLst/>
                <a:defRPr sz="2000">
                  <a:latin typeface="Arial"/>
                  <a:ea typeface="Arial"/>
                  <a:cs typeface="Arial"/>
                  <a:sym typeface="Arial"/>
                </a:defRPr>
              </a:pPr>
              <a:r>
                <a:rPr kumimoji="0" sz="2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sym typeface="Arial"/>
                </a:rPr>
                <a:t>mental health</a:t>
              </a:r>
              <a:endParaRPr kumimoji="0" sz="2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sym typeface="Helvetica"/>
              </a:endParaRPr>
            </a:p>
            <a:p>
              <a:pPr marL="761931" marR="0" lvl="2" indent="-380967" algn="l" defTabSz="914377" rtl="0" eaLnBrk="1" fontAlgn="auto" latinLnBrk="0" hangingPunct="1">
                <a:lnSpc>
                  <a:spcPct val="90000"/>
                </a:lnSpc>
                <a:spcBef>
                  <a:spcPts val="600"/>
                </a:spcBef>
                <a:spcAft>
                  <a:spcPts val="0"/>
                </a:spcAft>
                <a:buClrTx/>
                <a:buSzPct val="100000"/>
                <a:buFontTx/>
                <a:buChar char="✓"/>
                <a:tabLst/>
                <a:defRPr sz="2000">
                  <a:latin typeface="Arial"/>
                  <a:ea typeface="Arial"/>
                  <a:cs typeface="Arial"/>
                  <a:sym typeface="Arial"/>
                </a:defRPr>
              </a:pPr>
              <a:r>
                <a:rPr kumimoji="0" sz="2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sym typeface="Arial"/>
                </a:rPr>
                <a:t>immune system  </a:t>
              </a:r>
              <a:endParaRPr kumimoji="0" sz="2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sym typeface="Helvetica"/>
              </a:endParaRPr>
            </a:p>
            <a:p>
              <a:pPr marL="914400" marR="0" lvl="2" indent="380964" algn="l" defTabSz="914377" rtl="0" eaLnBrk="1" fontAlgn="auto" latinLnBrk="0" hangingPunct="1">
                <a:lnSpc>
                  <a:spcPct val="90000"/>
                </a:lnSpc>
                <a:spcBef>
                  <a:spcPts val="600"/>
                </a:spcBef>
                <a:spcAft>
                  <a:spcPts val="0"/>
                </a:spcAft>
                <a:buClrTx/>
                <a:buSzTx/>
                <a:buFontTx/>
                <a:buNone/>
                <a:tabLst/>
                <a:defRPr sz="2000">
                  <a:latin typeface="Arial"/>
                  <a:ea typeface="Arial"/>
                  <a:cs typeface="Arial"/>
                  <a:sym typeface="Arial"/>
                </a:defRPr>
              </a:pPr>
              <a:r>
                <a:rPr kumimoji="0" sz="2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sym typeface="Arial"/>
                </a:rPr>
                <a:t> </a:t>
              </a:r>
              <a:endParaRPr kumimoji="0" sz="2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sym typeface="Helvetica"/>
              </a:endParaRPr>
            </a:p>
          </p:txBody>
        </p:sp>
      </p:grpSp>
      <p:sp>
        <p:nvSpPr>
          <p:cNvPr id="2340" name="Text Placeholder 1"/>
          <p:cNvSpPr txBox="1"/>
          <p:nvPr/>
        </p:nvSpPr>
        <p:spPr>
          <a:xfrm>
            <a:off x="617106" y="169171"/>
            <a:ext cx="11468103" cy="58477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defTabSz="412750">
              <a:spcBef>
                <a:spcPts val="2900"/>
              </a:spcBef>
              <a:defRPr sz="3200">
                <a:solidFill>
                  <a:srgbClr val="035DA2"/>
                </a:solidFill>
                <a:latin typeface="Arial"/>
                <a:ea typeface="Arial"/>
                <a:cs typeface="Arial"/>
              </a:defRPr>
            </a:lvl1pPr>
          </a:lstStyle>
          <a:p>
            <a:pPr marL="0" marR="0" lvl="0" indent="0" algn="l" defTabSz="412750" rtl="0" eaLnBrk="1" fontAlgn="auto" latinLnBrk="0" hangingPunct="1">
              <a:lnSpc>
                <a:spcPct val="100000"/>
              </a:lnSpc>
              <a:spcBef>
                <a:spcPts val="290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Franklin Gothic Book" panose="020B0503020102020204" pitchFamily="34" charset="0"/>
              </a:rPr>
              <a:t>We now know that e</a:t>
            </a:r>
            <a:r>
              <a:rPr kumimoji="0" sz="3200" b="0" i="0" u="none" strike="noStrike" kern="1200" cap="none" spc="0" normalizeH="0" baseline="0" noProof="0" dirty="0">
                <a:ln>
                  <a:noFill/>
                </a:ln>
                <a:solidFill>
                  <a:prstClr val="white"/>
                </a:solidFill>
                <a:effectLst/>
                <a:uLnTx/>
                <a:uFillTx/>
                <a:latin typeface="Franklin Gothic Book" panose="020B0503020102020204" pitchFamily="34" charset="0"/>
              </a:rPr>
              <a:t>ach of us </a:t>
            </a:r>
            <a:r>
              <a:rPr kumimoji="0" lang="en-US" sz="3200" b="0" i="0" u="none" strike="noStrike" kern="1200" cap="none" spc="0" normalizeH="0" baseline="0" noProof="0" dirty="0">
                <a:ln>
                  <a:noFill/>
                </a:ln>
                <a:solidFill>
                  <a:prstClr val="white"/>
                </a:solidFill>
                <a:effectLst/>
                <a:uLnTx/>
                <a:uFillTx/>
                <a:latin typeface="Franklin Gothic Book" panose="020B0503020102020204" pitchFamily="34" charset="0"/>
              </a:rPr>
              <a:t>is an ecosystem of microbes!</a:t>
            </a:r>
            <a:endParaRPr kumimoji="0" sz="3200" b="0" i="0" u="none" strike="noStrike" kern="1200" cap="none" spc="0" normalizeH="0" baseline="0" noProof="0" dirty="0">
              <a:ln>
                <a:noFill/>
              </a:ln>
              <a:solidFill>
                <a:prstClr val="white"/>
              </a:solidFill>
              <a:effectLst/>
              <a:uLnTx/>
              <a:uFillTx/>
              <a:latin typeface="Franklin Gothic Book" panose="020B0503020102020204" pitchFamily="34" charset="0"/>
            </a:endParaRPr>
          </a:p>
        </p:txBody>
      </p:sp>
      <p:sp>
        <p:nvSpPr>
          <p:cNvPr id="16" name="Textfeld 4">
            <a:extLst>
              <a:ext uri="{FF2B5EF4-FFF2-40B4-BE49-F238E27FC236}">
                <a16:creationId xmlns:a16="http://schemas.microsoft.com/office/drawing/2014/main" id="{195C6B14-3D6F-C740-8592-CBBABE8DE7CA}"/>
              </a:ext>
            </a:extLst>
          </p:cNvPr>
          <p:cNvSpPr txBox="1"/>
          <p:nvPr/>
        </p:nvSpPr>
        <p:spPr>
          <a:xfrm>
            <a:off x="1416937" y="1523405"/>
            <a:ext cx="4283908" cy="178510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200" b="0" i="0" u="none" strike="noStrike" kern="1200" cap="none" spc="0" normalizeH="0" baseline="0" noProof="0" dirty="0">
                <a:ln>
                  <a:noFill/>
                </a:ln>
                <a:solidFill>
                  <a:prstClr val="black"/>
                </a:solidFill>
                <a:effectLst/>
                <a:uLnTx/>
                <a:uFillTx/>
                <a:latin typeface="Arial"/>
                <a:ea typeface="+mn-ea"/>
                <a:cs typeface="Arial"/>
              </a:rPr>
              <a:t>Trillions of microbes, mostly bacteria, with some viruses and fungi, colonize our skin, upper airways, intestines and vaginas (if you have one). </a:t>
            </a:r>
          </a:p>
        </p:txBody>
      </p:sp>
      <p:sp>
        <p:nvSpPr>
          <p:cNvPr id="17" name="Rounded Rectangle 11">
            <a:extLst>
              <a:ext uri="{FF2B5EF4-FFF2-40B4-BE49-F238E27FC236}">
                <a16:creationId xmlns:a16="http://schemas.microsoft.com/office/drawing/2014/main" id="{C7FD2929-4113-324F-A24C-99AFC1BB5204}"/>
              </a:ext>
            </a:extLst>
          </p:cNvPr>
          <p:cNvSpPr/>
          <p:nvPr/>
        </p:nvSpPr>
        <p:spPr>
          <a:xfrm>
            <a:off x="1209869" y="1392988"/>
            <a:ext cx="4490976" cy="2173056"/>
          </a:xfrm>
          <a:prstGeom prst="roundRect">
            <a:avLst>
              <a:gd name="adj" fmla="val 16667"/>
            </a:avLst>
          </a:prstGeom>
          <a:noFill/>
          <a:ln w="25400" cap="flat">
            <a:solidFill>
              <a:srgbClr val="21478D"/>
            </a:solidFill>
            <a:prstDash val="solid"/>
            <a:round/>
          </a:ln>
          <a:effectLst/>
        </p:spPr>
        <p:txBody>
          <a:bodyPr wrap="square" lIns="45719" tIns="45719" rIns="45719" bIns="45719" numCol="1" anchor="ctr">
            <a:noAutofit/>
          </a:bodyPr>
          <a:lstStyle/>
          <a:p>
            <a:pPr marL="0" marR="0" lvl="0" indent="0" algn="ctr" defTabSz="571464" rtl="0" eaLnBrk="1" fontAlgn="auto" latinLnBrk="0" hangingPunct="1">
              <a:lnSpc>
                <a:spcPct val="100000"/>
              </a:lnSpc>
              <a:spcBef>
                <a:spcPts val="0"/>
              </a:spcBef>
              <a:spcAft>
                <a:spcPts val="0"/>
              </a:spcAft>
              <a:buClrTx/>
              <a:buSzTx/>
              <a:buFontTx/>
              <a:buNone/>
              <a:tabLst/>
              <a:defRPr sz="2200">
                <a:latin typeface="Arial"/>
                <a:ea typeface="Arial"/>
                <a:cs typeface="Arial"/>
                <a:sym typeface="Arial"/>
              </a:defRPr>
            </a:pPr>
            <a:endParaRPr kumimoji="0" sz="2200" b="0" i="0" u="none" strike="noStrike" kern="1200" cap="none" spc="0" normalizeH="0" baseline="0" noProof="0">
              <a:ln>
                <a:noFill/>
              </a:ln>
              <a:solidFill>
                <a:prstClr val="black"/>
              </a:solidFill>
              <a:effectLst/>
              <a:uLnTx/>
              <a:uFillTx/>
              <a:latin typeface="Arial"/>
              <a:cs typeface="Arial"/>
              <a:sym typeface="Arial"/>
            </a:endParaRPr>
          </a:p>
        </p:txBody>
      </p:sp>
    </p:spTree>
    <p:extLst>
      <p:ext uri="{BB962C8B-B14F-4D97-AF65-F5344CB8AC3E}">
        <p14:creationId xmlns:p14="http://schemas.microsoft.com/office/powerpoint/2010/main" val="307585678"/>
      </p:ext>
    </p:extLst>
  </p:cSld>
  <p:clrMapOvr>
    <a:masterClrMapping/>
  </p:clrMapOvr>
  <p:transition spd="med"/>
  <p:timing>
    <p:tnLst>
      <p:par>
        <p:cTn id="1" dur="indefinite" restart="never" fill="hold"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33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7"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B36B7-B2CD-AF87-53CF-978D23F97F90}"/>
              </a:ext>
            </a:extLst>
          </p:cNvPr>
          <p:cNvSpPr txBox="1">
            <a:spLocks/>
          </p:cNvSpPr>
          <p:nvPr/>
        </p:nvSpPr>
        <p:spPr>
          <a:xfrm>
            <a:off x="255043" y="173323"/>
            <a:ext cx="11715724" cy="674731"/>
          </a:xfrm>
          <a:prstGeom prst="rect">
            <a:avLst/>
          </a:prstGeom>
        </p:spPr>
        <p:txBody>
          <a:bodyPr vert="horz">
            <a:noAutofit/>
          </a:bodyPr>
          <a:lstStyle>
            <a:lvl1pPr>
              <a:lnSpc>
                <a:spcPct val="90000"/>
              </a:lnSpc>
              <a:spcBef>
                <a:spcPct val="0"/>
              </a:spcBef>
              <a:buNone/>
              <a:defRPr sz="3200">
                <a:solidFill>
                  <a:prstClr val="white"/>
                </a:solidFill>
                <a:latin typeface="Franklin Gothic Medium" panose="020B0603020102020204" pitchFamily="34" charset="0"/>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400" b="0" i="0" u="none" strike="noStrike" kern="1200" cap="none" spc="0" normalizeH="0" baseline="0" noProof="0" dirty="0">
                <a:ln>
                  <a:noFill/>
                </a:ln>
                <a:solidFill>
                  <a:prstClr val="white"/>
                </a:solidFill>
                <a:effectLst/>
                <a:uLnTx/>
                <a:uFillTx/>
                <a:latin typeface="Franklin Gothic Book" panose="020B0503020102020204" pitchFamily="34" charset="0"/>
              </a:rPr>
              <a:t>We need the “good” microbes</a:t>
            </a:r>
          </a:p>
        </p:txBody>
      </p:sp>
      <p:sp>
        <p:nvSpPr>
          <p:cNvPr id="4" name="object 2">
            <a:extLst>
              <a:ext uri="{FF2B5EF4-FFF2-40B4-BE49-F238E27FC236}">
                <a16:creationId xmlns:a16="http://schemas.microsoft.com/office/drawing/2014/main" id="{8F944B91-6B62-39AC-C960-D9CD11C6EA30}"/>
              </a:ext>
            </a:extLst>
          </p:cNvPr>
          <p:cNvSpPr/>
          <p:nvPr/>
        </p:nvSpPr>
        <p:spPr>
          <a:xfrm>
            <a:off x="341884" y="2105201"/>
            <a:ext cx="2549597" cy="2648103"/>
          </a:xfrm>
          <a:custGeom>
            <a:avLst/>
            <a:gdLst/>
            <a:ahLst/>
            <a:cxnLst/>
            <a:rect l="l" t="t" r="r" b="b"/>
            <a:pathLst>
              <a:path w="5419090" h="2650490">
                <a:moveTo>
                  <a:pt x="5418836" y="0"/>
                </a:moveTo>
                <a:lnTo>
                  <a:pt x="0" y="0"/>
                </a:lnTo>
                <a:lnTo>
                  <a:pt x="0" y="2649981"/>
                </a:lnTo>
                <a:lnTo>
                  <a:pt x="5418836" y="2649981"/>
                </a:lnTo>
                <a:lnTo>
                  <a:pt x="5418836" y="0"/>
                </a:lnTo>
                <a:close/>
              </a:path>
            </a:pathLst>
          </a:custGeom>
          <a:solidFill>
            <a:srgbClr val="A8D6F0">
              <a:alpha val="75000"/>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5" name="Group 4">
            <a:extLst>
              <a:ext uri="{FF2B5EF4-FFF2-40B4-BE49-F238E27FC236}">
                <a16:creationId xmlns:a16="http://schemas.microsoft.com/office/drawing/2014/main" id="{71543085-2E81-D4AA-F2B8-6973C9909F8D}"/>
              </a:ext>
            </a:extLst>
          </p:cNvPr>
          <p:cNvGrpSpPr/>
          <p:nvPr/>
        </p:nvGrpSpPr>
        <p:grpSpPr>
          <a:xfrm>
            <a:off x="5950053" y="2035152"/>
            <a:ext cx="5775529" cy="2873660"/>
            <a:chOff x="6105033" y="2035152"/>
            <a:chExt cx="5719936" cy="2873660"/>
          </a:xfrm>
        </p:grpSpPr>
        <p:sp>
          <p:nvSpPr>
            <p:cNvPr id="6" name="object 4">
              <a:extLst>
                <a:ext uri="{FF2B5EF4-FFF2-40B4-BE49-F238E27FC236}">
                  <a16:creationId xmlns:a16="http://schemas.microsoft.com/office/drawing/2014/main" id="{92228E1E-F374-7A1D-1CED-96526064AAF2}"/>
                </a:ext>
              </a:extLst>
            </p:cNvPr>
            <p:cNvSpPr/>
            <p:nvPr/>
          </p:nvSpPr>
          <p:spPr>
            <a:xfrm>
              <a:off x="6309359" y="2105202"/>
              <a:ext cx="5515610" cy="2650490"/>
            </a:xfrm>
            <a:custGeom>
              <a:avLst/>
              <a:gdLst/>
              <a:ahLst/>
              <a:cxnLst/>
              <a:rect l="l" t="t" r="r" b="b"/>
              <a:pathLst>
                <a:path w="5515609" h="2650490">
                  <a:moveTo>
                    <a:pt x="5515254" y="0"/>
                  </a:moveTo>
                  <a:lnTo>
                    <a:pt x="0" y="0"/>
                  </a:lnTo>
                  <a:lnTo>
                    <a:pt x="0" y="2649982"/>
                  </a:lnTo>
                  <a:lnTo>
                    <a:pt x="5515254" y="2649982"/>
                  </a:lnTo>
                  <a:lnTo>
                    <a:pt x="5515254" y="0"/>
                  </a:lnTo>
                  <a:close/>
                </a:path>
              </a:pathLst>
            </a:custGeom>
            <a:solidFill>
              <a:srgbClr val="A8D6F0">
                <a:alpha val="75000"/>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object 5">
              <a:extLst>
                <a:ext uri="{FF2B5EF4-FFF2-40B4-BE49-F238E27FC236}">
                  <a16:creationId xmlns:a16="http://schemas.microsoft.com/office/drawing/2014/main" id="{CB452803-49D1-DAD3-8692-45E511BE196C}"/>
                </a:ext>
              </a:extLst>
            </p:cNvPr>
            <p:cNvSpPr/>
            <p:nvPr/>
          </p:nvSpPr>
          <p:spPr>
            <a:xfrm>
              <a:off x="6105033" y="2035152"/>
              <a:ext cx="5719936" cy="2873660"/>
            </a:xfrm>
            <a:prstGeom prst="rect">
              <a:avLst/>
            </a:prstGeom>
            <a:blipFill>
              <a:blip r:embed="rId2" cstate="hqprint">
                <a:extLst>
                  <a:ext uri="{28A0092B-C50C-407E-A947-70E740481C1C}">
                    <a14:useLocalDpi xmlns:a14="http://schemas.microsoft.com/office/drawing/2010/main"/>
                  </a:ext>
                </a:extLst>
              </a:blip>
              <a:stretch>
                <a:fillRect r="985" b="835"/>
              </a:stretch>
            </a:blip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8" name="object 7">
            <a:extLst>
              <a:ext uri="{FF2B5EF4-FFF2-40B4-BE49-F238E27FC236}">
                <a16:creationId xmlns:a16="http://schemas.microsoft.com/office/drawing/2014/main" id="{5BAC35C1-82FD-1A16-5F78-49475257E8C8}"/>
              </a:ext>
            </a:extLst>
          </p:cNvPr>
          <p:cNvSpPr txBox="1"/>
          <p:nvPr/>
        </p:nvSpPr>
        <p:spPr>
          <a:xfrm>
            <a:off x="1119367" y="1211954"/>
            <a:ext cx="3919854" cy="628377"/>
          </a:xfrm>
          <a:prstGeom prst="rect">
            <a:avLst/>
          </a:prstGeom>
        </p:spPr>
        <p:txBody>
          <a:bodyPr vert="horz" wrap="square" lIns="0" tIns="12700" rIns="0" bIns="0" rtlCol="0">
            <a:spAutoFit/>
          </a:bodyPr>
          <a:lstStyle/>
          <a:p>
            <a:pPr marL="12700" marR="0" lvl="0" indent="0" algn="ctr" defTabSz="914400" rtl="0" eaLnBrk="1" fontAlgn="auto" latinLnBrk="0" hangingPunct="1">
              <a:lnSpc>
                <a:spcPct val="100000"/>
              </a:lnSpc>
              <a:spcBef>
                <a:spcPts val="100"/>
              </a:spcBef>
              <a:spcAft>
                <a:spcPts val="0"/>
              </a:spcAft>
              <a:buClrTx/>
              <a:buSzTx/>
              <a:buFontTx/>
              <a:buNone/>
              <a:tabLst/>
              <a:defRPr/>
            </a:pPr>
            <a:r>
              <a:rPr kumimoji="0" lang="en-US" sz="2000" b="0" i="0" u="none" strike="noStrike" kern="1200" cap="none" spc="-5" normalizeH="0" baseline="0" noProof="0" dirty="0">
                <a:ln>
                  <a:noFill/>
                </a:ln>
                <a:solidFill>
                  <a:srgbClr val="FF0000"/>
                </a:solidFill>
                <a:effectLst/>
                <a:uLnTx/>
                <a:uFillTx/>
                <a:latin typeface="Roboto" panose="02000000000000000000" pitchFamily="2" charset="0"/>
                <a:ea typeface="Roboto" panose="02000000000000000000" pitchFamily="2" charset="0"/>
                <a:cs typeface="Roboto" panose="02000000000000000000" pitchFamily="2" charset="0"/>
              </a:rPr>
              <a:t>Historical</a:t>
            </a:r>
            <a:r>
              <a:rPr kumimoji="0" lang="en-US" sz="2000" b="1" i="0" u="none" strike="noStrike" kern="1200" cap="none" spc="-5" normalizeH="0" baseline="0" noProof="0" dirty="0">
                <a:ln>
                  <a:noFill/>
                </a:ln>
                <a:solidFill>
                  <a:srgbClr val="FF0000"/>
                </a:solidFill>
                <a:effectLst/>
                <a:uLnTx/>
                <a:uFillTx/>
                <a:latin typeface="Roboto" panose="02000000000000000000" pitchFamily="2" charset="0"/>
                <a:ea typeface="Roboto" panose="02000000000000000000" pitchFamily="2" charset="0"/>
                <a:cs typeface="Roboto" panose="02000000000000000000" pitchFamily="2" charset="0"/>
              </a:rPr>
              <a:t> (and Incorrect)</a:t>
            </a:r>
            <a:r>
              <a:rPr kumimoji="0" sz="2000" b="1" i="0" u="none" strike="noStrike" kern="1200" cap="none" spc="-5" normalizeH="0" baseline="0" noProof="0" dirty="0">
                <a:ln>
                  <a:noFill/>
                </a:ln>
                <a:solidFill>
                  <a:srgbClr val="FF0000"/>
                </a:solidFill>
                <a:effectLst/>
                <a:uLnTx/>
                <a:uFillTx/>
                <a:latin typeface="Roboto" panose="02000000000000000000" pitchFamily="2" charset="0"/>
                <a:ea typeface="Roboto" panose="02000000000000000000" pitchFamily="2" charset="0"/>
                <a:cs typeface="Roboto" panose="02000000000000000000" pitchFamily="2" charset="0"/>
              </a:rPr>
              <a:t> </a:t>
            </a:r>
            <a:r>
              <a:rPr kumimoji="0" sz="2000" b="0" i="0" u="none" strike="noStrike" kern="1200" cap="none" spc="-5" normalizeH="0" baseline="0" noProof="0" dirty="0">
                <a:ln>
                  <a:noFill/>
                </a:ln>
                <a:solidFill>
                  <a:srgbClr val="FF0000"/>
                </a:solidFill>
                <a:effectLst/>
                <a:uLnTx/>
                <a:uFillTx/>
                <a:latin typeface="Roboto" panose="02000000000000000000" pitchFamily="2" charset="0"/>
                <a:ea typeface="Roboto" panose="02000000000000000000" pitchFamily="2" charset="0"/>
                <a:cs typeface="Roboto" panose="02000000000000000000" pitchFamily="2" charset="0"/>
              </a:rPr>
              <a:t>Approach </a:t>
            </a:r>
            <a:r>
              <a:rPr kumimoji="0" sz="2000" b="0" i="0" u="none" strike="noStrike" kern="1200" cap="none" spc="-20" normalizeH="0" baseline="0" noProof="0" dirty="0">
                <a:ln>
                  <a:noFill/>
                </a:ln>
                <a:solidFill>
                  <a:srgbClr val="FF0000"/>
                </a:solidFill>
                <a:effectLst/>
                <a:uLnTx/>
                <a:uFillTx/>
                <a:latin typeface="Roboto" panose="02000000000000000000" pitchFamily="2" charset="0"/>
                <a:ea typeface="Roboto" panose="02000000000000000000" pitchFamily="2" charset="0"/>
                <a:cs typeface="Roboto" panose="02000000000000000000" pitchFamily="2" charset="0"/>
              </a:rPr>
              <a:t>to</a:t>
            </a:r>
            <a:r>
              <a:rPr kumimoji="0" sz="2000" b="0" i="0" u="none" strike="noStrike" kern="1200" cap="none" spc="-45" normalizeH="0" baseline="0" noProof="0" dirty="0">
                <a:ln>
                  <a:noFill/>
                </a:ln>
                <a:solidFill>
                  <a:srgbClr val="FF0000"/>
                </a:solidFill>
                <a:effectLst/>
                <a:uLnTx/>
                <a:uFillTx/>
                <a:latin typeface="Roboto" panose="02000000000000000000" pitchFamily="2" charset="0"/>
                <a:ea typeface="Roboto" panose="02000000000000000000" pitchFamily="2" charset="0"/>
                <a:cs typeface="Roboto" panose="02000000000000000000" pitchFamily="2" charset="0"/>
              </a:rPr>
              <a:t> </a:t>
            </a:r>
            <a:r>
              <a:rPr kumimoji="0" sz="2000" b="0" i="0" u="none" strike="noStrike" kern="1200" cap="none" spc="-5" normalizeH="0" baseline="0" noProof="0" dirty="0">
                <a:ln>
                  <a:noFill/>
                </a:ln>
                <a:solidFill>
                  <a:srgbClr val="FF0000"/>
                </a:solidFill>
                <a:effectLst/>
                <a:uLnTx/>
                <a:uFillTx/>
                <a:latin typeface="Roboto" panose="02000000000000000000" pitchFamily="2" charset="0"/>
                <a:ea typeface="Roboto" panose="02000000000000000000" pitchFamily="2" charset="0"/>
                <a:cs typeface="Roboto" panose="02000000000000000000" pitchFamily="2" charset="0"/>
              </a:rPr>
              <a:t>Hygiene</a:t>
            </a:r>
            <a:endParaRPr kumimoji="0" sz="2000" b="0" i="0" u="none" strike="noStrike" kern="1200" cap="none" spc="0" normalizeH="0" baseline="0" noProof="0" dirty="0">
              <a:ln>
                <a:noFill/>
              </a:ln>
              <a:solidFill>
                <a:srgbClr val="FF0000"/>
              </a:solidFill>
              <a:effectLst/>
              <a:uLnTx/>
              <a:uFillTx/>
              <a:latin typeface="Roboto" panose="02000000000000000000" pitchFamily="2" charset="0"/>
              <a:ea typeface="Roboto" panose="02000000000000000000" pitchFamily="2" charset="0"/>
              <a:cs typeface="Roboto" panose="02000000000000000000" pitchFamily="2" charset="0"/>
            </a:endParaRPr>
          </a:p>
        </p:txBody>
      </p:sp>
      <p:sp>
        <p:nvSpPr>
          <p:cNvPr id="9" name="object 8">
            <a:extLst>
              <a:ext uri="{FF2B5EF4-FFF2-40B4-BE49-F238E27FC236}">
                <a16:creationId xmlns:a16="http://schemas.microsoft.com/office/drawing/2014/main" id="{E8F0F753-F356-BE6C-D8D8-767661603459}"/>
              </a:ext>
            </a:extLst>
          </p:cNvPr>
          <p:cNvSpPr txBox="1"/>
          <p:nvPr/>
        </p:nvSpPr>
        <p:spPr>
          <a:xfrm>
            <a:off x="471276" y="5161038"/>
            <a:ext cx="5662637" cy="566822"/>
          </a:xfrm>
          <a:prstGeom prst="rect">
            <a:avLst/>
          </a:prstGeom>
        </p:spPr>
        <p:txBody>
          <a:bodyPr vert="horz" wrap="square" lIns="0" tIns="12700" rIns="0" bIns="0" rtlCol="0">
            <a:spAutoFit/>
          </a:bodyPr>
          <a:lstStyle/>
          <a:p>
            <a:pPr marL="63500" marR="5080" lvl="0" indent="-52388" algn="l" defTabSz="914400" rtl="0" eaLnBrk="1" fontAlgn="auto" latinLnBrk="0" hangingPunct="1">
              <a:lnSpc>
                <a:spcPct val="100000"/>
              </a:lnSpc>
              <a:spcBef>
                <a:spcPts val="100"/>
              </a:spcBef>
              <a:spcAft>
                <a:spcPts val="60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Roboto"/>
                <a:ea typeface="+mn-ea"/>
                <a:cs typeface="Roboto"/>
              </a:rPr>
              <a:t>“All microbes are bad germs that require total eradication</a:t>
            </a:r>
            <a:r>
              <a:rPr kumimoji="0" sz="1800" b="0" i="0" u="none" strike="noStrike" kern="1200" cap="none" spc="0" normalizeH="0" baseline="0" noProof="0" dirty="0">
                <a:ln>
                  <a:noFill/>
                </a:ln>
                <a:solidFill>
                  <a:srgbClr val="FF0000"/>
                </a:solidFill>
                <a:effectLst/>
                <a:uLnTx/>
                <a:uFillTx/>
                <a:latin typeface="Roboto"/>
                <a:ea typeface="+mn-ea"/>
                <a:cs typeface="Roboto"/>
              </a:rPr>
              <a:t>.</a:t>
            </a:r>
            <a:r>
              <a:rPr kumimoji="0" lang="en-US" sz="1800" b="0" i="0" u="none" strike="noStrike" kern="1200" cap="none" spc="0" normalizeH="0" baseline="0" noProof="0" dirty="0">
                <a:ln>
                  <a:noFill/>
                </a:ln>
                <a:solidFill>
                  <a:srgbClr val="FF0000"/>
                </a:solidFill>
                <a:effectLst/>
                <a:uLnTx/>
                <a:uFillTx/>
                <a:latin typeface="Roboto"/>
                <a:ea typeface="+mn-ea"/>
                <a:cs typeface="Roboto"/>
              </a:rPr>
              <a:t>"</a:t>
            </a:r>
            <a:r>
              <a:rPr kumimoji="0" sz="1800" b="0" i="0" u="none" strike="noStrike" kern="1200" cap="none" spc="0" normalizeH="0" baseline="0" noProof="0" dirty="0">
                <a:ln>
                  <a:noFill/>
                </a:ln>
                <a:solidFill>
                  <a:srgbClr val="FF0000"/>
                </a:solidFill>
                <a:effectLst/>
                <a:uLnTx/>
                <a:uFillTx/>
                <a:latin typeface="Roboto"/>
                <a:ea typeface="+mn-ea"/>
                <a:cs typeface="Roboto"/>
              </a:rPr>
              <a:t> </a:t>
            </a:r>
            <a:endParaRPr kumimoji="0" lang="en-US" sz="1800" b="0" i="0" u="none" strike="noStrike" kern="1200" cap="none" spc="0" normalizeH="0" baseline="0" noProof="0" dirty="0">
              <a:ln>
                <a:noFill/>
              </a:ln>
              <a:solidFill>
                <a:srgbClr val="FF0000"/>
              </a:solidFill>
              <a:effectLst/>
              <a:uLnTx/>
              <a:uFillTx/>
              <a:latin typeface="Roboto"/>
              <a:ea typeface="+mn-ea"/>
              <a:cs typeface="Roboto"/>
            </a:endParaRPr>
          </a:p>
        </p:txBody>
      </p:sp>
      <p:sp>
        <p:nvSpPr>
          <p:cNvPr id="10" name="object 9">
            <a:extLst>
              <a:ext uri="{FF2B5EF4-FFF2-40B4-BE49-F238E27FC236}">
                <a16:creationId xmlns:a16="http://schemas.microsoft.com/office/drawing/2014/main" id="{83C53FE6-0289-483A-1F29-004A9B6BC156}"/>
              </a:ext>
            </a:extLst>
          </p:cNvPr>
          <p:cNvSpPr txBox="1"/>
          <p:nvPr/>
        </p:nvSpPr>
        <p:spPr>
          <a:xfrm>
            <a:off x="6284010" y="4893075"/>
            <a:ext cx="5775529" cy="1682512"/>
          </a:xfrm>
          <a:prstGeom prst="rect">
            <a:avLst/>
          </a:prstGeom>
        </p:spPr>
        <p:txBody>
          <a:bodyPr vert="horz" wrap="square" lIns="0" tIns="12700" rIns="0" bIns="0" rtlCol="0">
            <a:spAutoFit/>
          </a:bodyPr>
          <a:lstStyle/>
          <a:p>
            <a:pPr marL="12700" marR="5080" lvl="0" indent="27940" algn="l" defTabSz="914400" rtl="0" eaLnBrk="1" fontAlgn="auto" latinLnBrk="0" hangingPunct="1">
              <a:lnSpc>
                <a:spcPct val="100000"/>
              </a:lnSpc>
              <a:spcBef>
                <a:spcPts val="100"/>
              </a:spcBef>
              <a:spcAft>
                <a:spcPts val="0"/>
              </a:spcAft>
              <a:buClrTx/>
              <a:buSzTx/>
              <a:buFontTx/>
              <a:buNone/>
              <a:tabLst/>
              <a:defRPr/>
            </a:pPr>
            <a:r>
              <a:rPr kumimoji="0" lang="en-US" sz="2000" b="0" i="0" u="none" strike="noStrike" kern="1200" cap="none" spc="0" normalizeH="0" baseline="0" noProof="0" dirty="0">
                <a:ln>
                  <a:noFill/>
                </a:ln>
                <a:solidFill>
                  <a:srgbClr val="00B050"/>
                </a:solidFill>
                <a:effectLst/>
                <a:uLnTx/>
                <a:uFillTx/>
                <a:latin typeface="Roboto"/>
                <a:ea typeface="+mn-ea"/>
                <a:cs typeface="Roboto"/>
              </a:rPr>
              <a:t>“Good </a:t>
            </a:r>
            <a:r>
              <a:rPr kumimoji="0" lang="en-US" sz="2000" b="0" i="0" u="none" strike="noStrike" kern="1200" cap="none" spc="-10" normalizeH="0" baseline="0" noProof="0" dirty="0">
                <a:ln>
                  <a:noFill/>
                </a:ln>
                <a:solidFill>
                  <a:srgbClr val="00B050"/>
                </a:solidFill>
                <a:effectLst/>
                <a:uLnTx/>
                <a:uFillTx/>
                <a:latin typeface="Roboto"/>
                <a:ea typeface="+mn-ea"/>
                <a:cs typeface="Roboto"/>
              </a:rPr>
              <a:t>m</a:t>
            </a:r>
            <a:r>
              <a:rPr kumimoji="0" sz="2000" b="0" i="0" u="none" strike="noStrike" kern="1200" cap="none" spc="-10" normalizeH="0" baseline="0" noProof="0" dirty="0">
                <a:ln>
                  <a:noFill/>
                </a:ln>
                <a:solidFill>
                  <a:srgbClr val="00B050"/>
                </a:solidFill>
                <a:effectLst/>
                <a:uLnTx/>
                <a:uFillTx/>
                <a:latin typeface="Roboto"/>
                <a:ea typeface="+mn-ea"/>
                <a:cs typeface="Roboto"/>
              </a:rPr>
              <a:t>icrobes </a:t>
            </a:r>
            <a:r>
              <a:rPr kumimoji="0" sz="2000" b="0" i="0" u="none" strike="noStrike" kern="1200" cap="none" spc="0" normalizeH="0" baseline="0" noProof="0" dirty="0">
                <a:ln>
                  <a:noFill/>
                </a:ln>
                <a:solidFill>
                  <a:srgbClr val="00B050"/>
                </a:solidFill>
                <a:effectLst/>
                <a:uLnTx/>
                <a:uFillTx/>
                <a:latin typeface="Roboto"/>
                <a:ea typeface="+mn-ea"/>
                <a:cs typeface="Roboto"/>
              </a:rPr>
              <a:t>are essential </a:t>
            </a:r>
            <a:r>
              <a:rPr kumimoji="0" sz="2000" b="0" i="0" u="none" strike="noStrike" kern="1200" cap="none" spc="-15" normalizeH="0" baseline="0" noProof="0" dirty="0">
                <a:ln>
                  <a:noFill/>
                </a:ln>
                <a:solidFill>
                  <a:srgbClr val="00B050"/>
                </a:solidFill>
                <a:effectLst/>
                <a:uLnTx/>
                <a:uFillTx/>
                <a:latin typeface="Roboto"/>
                <a:ea typeface="+mn-ea"/>
                <a:cs typeface="Roboto"/>
              </a:rPr>
              <a:t>to </a:t>
            </a:r>
            <a:r>
              <a:rPr kumimoji="0" sz="2000" b="0" i="0" u="none" strike="noStrike" kern="1200" cap="none" spc="-5" normalizeH="0" baseline="0" noProof="0" dirty="0">
                <a:ln>
                  <a:noFill/>
                </a:ln>
                <a:solidFill>
                  <a:srgbClr val="00B050"/>
                </a:solidFill>
                <a:effectLst/>
                <a:uLnTx/>
                <a:uFillTx/>
                <a:latin typeface="Roboto"/>
                <a:ea typeface="+mn-ea"/>
                <a:cs typeface="Roboto"/>
              </a:rPr>
              <a:t>our </a:t>
            </a:r>
            <a:r>
              <a:rPr kumimoji="0" sz="2000" b="0" i="0" u="none" strike="noStrike" kern="1200" cap="none" spc="0" normalizeH="0" baseline="0" noProof="0" dirty="0">
                <a:ln>
                  <a:noFill/>
                </a:ln>
                <a:solidFill>
                  <a:srgbClr val="00B050"/>
                </a:solidFill>
                <a:effectLst/>
                <a:uLnTx/>
                <a:uFillTx/>
                <a:latin typeface="Roboto"/>
                <a:ea typeface="+mn-ea"/>
                <a:cs typeface="Roboto"/>
              </a:rPr>
              <a:t>health</a:t>
            </a:r>
            <a:r>
              <a:rPr kumimoji="0" lang="en-US" sz="2000" b="0" i="0" u="none" strike="noStrike" kern="1200" cap="none" spc="0" normalizeH="0" baseline="0" noProof="0" dirty="0">
                <a:ln>
                  <a:noFill/>
                </a:ln>
                <a:solidFill>
                  <a:srgbClr val="00B050"/>
                </a:solidFill>
                <a:effectLst/>
                <a:uLnTx/>
                <a:uFillTx/>
                <a:latin typeface="Roboto"/>
                <a:ea typeface="+mn-ea"/>
                <a:cs typeface="Roboto"/>
              </a:rPr>
              <a:t>.”</a:t>
            </a:r>
          </a:p>
          <a:p>
            <a:pPr marL="12700" marR="5080" lvl="0" indent="27940" algn="l" defTabSz="914400" rtl="0" eaLnBrk="1" fontAlgn="auto" latinLnBrk="0" hangingPunct="1">
              <a:lnSpc>
                <a:spcPct val="100000"/>
              </a:lnSpc>
              <a:spcBef>
                <a:spcPts val="100"/>
              </a:spcBef>
              <a:spcAft>
                <a:spcPts val="0"/>
              </a:spcAft>
              <a:buClrTx/>
              <a:buSzTx/>
              <a:buFontTx/>
              <a:buNone/>
              <a:tabLst/>
              <a:defRPr/>
            </a:pPr>
            <a:endParaRPr kumimoji="0" lang="en-US" sz="2000" b="0" i="0" u="none" strike="noStrike" kern="1200" cap="none" spc="0" normalizeH="0" baseline="0" noProof="0" dirty="0">
              <a:ln>
                <a:noFill/>
              </a:ln>
              <a:solidFill>
                <a:srgbClr val="00B050"/>
              </a:solidFill>
              <a:effectLst/>
              <a:uLnTx/>
              <a:uFillTx/>
              <a:latin typeface="Roboto"/>
              <a:ea typeface="+mn-ea"/>
              <a:cs typeface="Roboto"/>
            </a:endParaRPr>
          </a:p>
          <a:p>
            <a:pPr marL="12700" marR="5080" lvl="0" indent="27940" algn="l" defTabSz="914400" rtl="0" eaLnBrk="1" fontAlgn="auto" latinLnBrk="0" hangingPunct="1">
              <a:lnSpc>
                <a:spcPct val="100000"/>
              </a:lnSpc>
              <a:spcBef>
                <a:spcPts val="100"/>
              </a:spcBef>
              <a:spcAft>
                <a:spcPts val="0"/>
              </a:spcAft>
              <a:buClrTx/>
              <a:buSzTx/>
              <a:buFontTx/>
              <a:buNone/>
              <a:tabLst/>
              <a:defRPr/>
            </a:pPr>
            <a:r>
              <a:rPr kumimoji="0" lang="en-US" sz="2400" b="1" i="0" u="none" strike="noStrike" kern="1200" cap="none" spc="-20" normalizeH="0" baseline="0" noProof="0" dirty="0">
                <a:ln>
                  <a:noFill/>
                </a:ln>
                <a:solidFill>
                  <a:srgbClr val="001F60"/>
                </a:solidFill>
                <a:effectLst/>
                <a:uLnTx/>
                <a:uFillTx/>
                <a:latin typeface="Calibri" panose="020F0502020204030204"/>
                <a:ea typeface="+mn-ea"/>
                <a:cs typeface="Roboto"/>
              </a:rPr>
              <a:t>Overzealous disinfection with harsh chemicals can result in takeover by pathogens</a:t>
            </a:r>
            <a:r>
              <a:rPr kumimoji="0" lang="en-US" sz="2400" b="0" i="0" u="none" strike="noStrike" kern="1200" cap="none" spc="0" normalizeH="0" baseline="0" noProof="0" dirty="0">
                <a:ln>
                  <a:noFill/>
                </a:ln>
                <a:solidFill>
                  <a:srgbClr val="001F60"/>
                </a:solidFill>
                <a:effectLst/>
                <a:uLnTx/>
                <a:uFillTx/>
                <a:latin typeface="Calibri" panose="020F0502020204030204"/>
                <a:ea typeface="+mn-ea"/>
                <a:cs typeface="+mn-cs"/>
              </a:rPr>
              <a:t>.</a:t>
            </a:r>
          </a:p>
          <a:p>
            <a:pPr marL="12700" marR="5080" lvl="0" indent="27940" algn="l" defTabSz="914400" rtl="0" eaLnBrk="1" fontAlgn="auto" latinLnBrk="0" hangingPunct="1">
              <a:lnSpc>
                <a:spcPct val="100000"/>
              </a:lnSpc>
              <a:spcBef>
                <a:spcPts val="100"/>
              </a:spcBef>
              <a:spcAft>
                <a:spcPts val="0"/>
              </a:spcAft>
              <a:buClrTx/>
              <a:buSzTx/>
              <a:buFontTx/>
              <a:buNone/>
              <a:tabLst/>
              <a:defRPr/>
            </a:pPr>
            <a:endParaRPr kumimoji="0" sz="1800" b="0" i="0" u="none" strike="noStrike" kern="1200" cap="none" spc="0" normalizeH="0" baseline="0" noProof="0" dirty="0">
              <a:ln>
                <a:noFill/>
              </a:ln>
              <a:solidFill>
                <a:srgbClr val="00B050"/>
              </a:solidFill>
              <a:effectLst/>
              <a:uLnTx/>
              <a:uFillTx/>
              <a:latin typeface="Roboto"/>
              <a:ea typeface="+mn-ea"/>
              <a:cs typeface="Roboto"/>
            </a:endParaRPr>
          </a:p>
        </p:txBody>
      </p:sp>
      <p:sp>
        <p:nvSpPr>
          <p:cNvPr id="11" name="object 10">
            <a:extLst>
              <a:ext uri="{FF2B5EF4-FFF2-40B4-BE49-F238E27FC236}">
                <a16:creationId xmlns:a16="http://schemas.microsoft.com/office/drawing/2014/main" id="{660719D1-B53F-2515-07D9-3342E10AF454}"/>
              </a:ext>
            </a:extLst>
          </p:cNvPr>
          <p:cNvSpPr txBox="1"/>
          <p:nvPr/>
        </p:nvSpPr>
        <p:spPr>
          <a:xfrm>
            <a:off x="7041793" y="1341094"/>
            <a:ext cx="3592048" cy="320601"/>
          </a:xfrm>
          <a:prstGeom prst="rect">
            <a:avLst/>
          </a:prstGeom>
        </p:spPr>
        <p:txBody>
          <a:bodyPr vert="horz" wrap="square" lIns="0" tIns="12700" rIns="0" bIns="0" rtlCol="0">
            <a:spAutoFit/>
          </a:bodyPr>
          <a:lstStyle/>
          <a:p>
            <a:pPr marL="12700" marR="0" lvl="0" indent="0" algn="ctr" defTabSz="914400" rtl="0" eaLnBrk="1" fontAlgn="auto" latinLnBrk="0" hangingPunct="1">
              <a:lnSpc>
                <a:spcPct val="100000"/>
              </a:lnSpc>
              <a:spcBef>
                <a:spcPts val="100"/>
              </a:spcBef>
              <a:spcAft>
                <a:spcPts val="0"/>
              </a:spcAft>
              <a:buClrTx/>
              <a:buSzTx/>
              <a:buFontTx/>
              <a:buNone/>
              <a:tabLst/>
              <a:defRPr/>
            </a:pPr>
            <a:r>
              <a:rPr kumimoji="0" lang="en-US" sz="2000" b="1" i="0" u="none" strike="noStrike" kern="1200" cap="none" spc="-5" normalizeH="0" baseline="0" noProof="0" dirty="0">
                <a:ln>
                  <a:noFill/>
                </a:ln>
                <a:solidFill>
                  <a:srgbClr val="00B050"/>
                </a:solidFill>
                <a:effectLst/>
                <a:uLnTx/>
                <a:uFillTx/>
                <a:latin typeface="Roboto" panose="02000000000000000000" pitchFamily="2" charset="0"/>
                <a:ea typeface="Roboto" panose="02000000000000000000" pitchFamily="2" charset="0"/>
                <a:cs typeface="Roboto" panose="02000000000000000000" pitchFamily="2" charset="0"/>
              </a:rPr>
              <a:t>Correct</a:t>
            </a:r>
            <a:r>
              <a:rPr kumimoji="0" sz="2000" b="1" i="0" u="none" strike="noStrike" kern="1200" cap="none" spc="-5" normalizeH="0" baseline="0" noProof="0" dirty="0">
                <a:ln>
                  <a:noFill/>
                </a:ln>
                <a:solidFill>
                  <a:srgbClr val="00B050"/>
                </a:solidFill>
                <a:effectLst/>
                <a:uLnTx/>
                <a:uFillTx/>
                <a:latin typeface="Roboto" panose="02000000000000000000" pitchFamily="2" charset="0"/>
                <a:ea typeface="Roboto" panose="02000000000000000000" pitchFamily="2" charset="0"/>
                <a:cs typeface="Roboto" panose="02000000000000000000" pitchFamily="2" charset="0"/>
              </a:rPr>
              <a:t> </a:t>
            </a:r>
            <a:r>
              <a:rPr kumimoji="0" sz="2000" b="0" i="0" u="none" strike="noStrike" kern="1200" cap="none" spc="-5" normalizeH="0" baseline="0" noProof="0" dirty="0">
                <a:ln>
                  <a:noFill/>
                </a:ln>
                <a:solidFill>
                  <a:srgbClr val="00B050"/>
                </a:solidFill>
                <a:effectLst/>
                <a:uLnTx/>
                <a:uFillTx/>
                <a:latin typeface="Roboto" panose="02000000000000000000" pitchFamily="2" charset="0"/>
                <a:ea typeface="Roboto" panose="02000000000000000000" pitchFamily="2" charset="0"/>
                <a:cs typeface="Roboto" panose="02000000000000000000" pitchFamily="2" charset="0"/>
              </a:rPr>
              <a:t>Approach </a:t>
            </a:r>
            <a:r>
              <a:rPr kumimoji="0" sz="2000" b="0" i="0" u="none" strike="noStrike" kern="1200" cap="none" spc="-20" normalizeH="0" baseline="0" noProof="0" dirty="0">
                <a:ln>
                  <a:noFill/>
                </a:ln>
                <a:solidFill>
                  <a:srgbClr val="00B050"/>
                </a:solidFill>
                <a:effectLst/>
                <a:uLnTx/>
                <a:uFillTx/>
                <a:latin typeface="Roboto" panose="02000000000000000000" pitchFamily="2" charset="0"/>
                <a:ea typeface="Roboto" panose="02000000000000000000" pitchFamily="2" charset="0"/>
                <a:cs typeface="Roboto" panose="02000000000000000000" pitchFamily="2" charset="0"/>
              </a:rPr>
              <a:t>to</a:t>
            </a:r>
            <a:r>
              <a:rPr kumimoji="0" sz="2000" b="0" i="0" u="none" strike="noStrike" kern="1200" cap="none" spc="-50" normalizeH="0" baseline="0" noProof="0" dirty="0">
                <a:ln>
                  <a:noFill/>
                </a:ln>
                <a:solidFill>
                  <a:srgbClr val="00B050"/>
                </a:solidFill>
                <a:effectLst/>
                <a:uLnTx/>
                <a:uFillTx/>
                <a:latin typeface="Roboto" panose="02000000000000000000" pitchFamily="2" charset="0"/>
                <a:ea typeface="Roboto" panose="02000000000000000000" pitchFamily="2" charset="0"/>
                <a:cs typeface="Roboto" panose="02000000000000000000" pitchFamily="2" charset="0"/>
              </a:rPr>
              <a:t> </a:t>
            </a:r>
            <a:r>
              <a:rPr kumimoji="0" sz="2000" b="0" i="0" u="none" strike="noStrike" kern="1200" cap="none" spc="-5" normalizeH="0" baseline="0" noProof="0" dirty="0">
                <a:ln>
                  <a:noFill/>
                </a:ln>
                <a:solidFill>
                  <a:srgbClr val="00B050"/>
                </a:solidFill>
                <a:effectLst/>
                <a:uLnTx/>
                <a:uFillTx/>
                <a:latin typeface="Roboto" panose="02000000000000000000" pitchFamily="2" charset="0"/>
                <a:ea typeface="Roboto" panose="02000000000000000000" pitchFamily="2" charset="0"/>
                <a:cs typeface="Roboto" panose="02000000000000000000" pitchFamily="2" charset="0"/>
              </a:rPr>
              <a:t>Hygiene</a:t>
            </a:r>
            <a:endParaRPr kumimoji="0" sz="2000" b="0" i="0" u="none" strike="noStrike" kern="1200" cap="none" spc="0" normalizeH="0" baseline="0" noProof="0" dirty="0">
              <a:ln>
                <a:noFill/>
              </a:ln>
              <a:solidFill>
                <a:srgbClr val="00B050"/>
              </a:solidFill>
              <a:effectLst/>
              <a:uLnTx/>
              <a:uFillTx/>
              <a:latin typeface="Roboto" panose="02000000000000000000" pitchFamily="2" charset="0"/>
              <a:ea typeface="Roboto" panose="02000000000000000000" pitchFamily="2" charset="0"/>
              <a:cs typeface="Roboto" panose="02000000000000000000" pitchFamily="2" charset="0"/>
            </a:endParaRPr>
          </a:p>
        </p:txBody>
      </p:sp>
      <p:sp>
        <p:nvSpPr>
          <p:cNvPr id="12" name="object 2">
            <a:extLst>
              <a:ext uri="{FF2B5EF4-FFF2-40B4-BE49-F238E27FC236}">
                <a16:creationId xmlns:a16="http://schemas.microsoft.com/office/drawing/2014/main" id="{5F5EC3B0-C1F9-2F41-C8FC-62141A51519F}"/>
              </a:ext>
            </a:extLst>
          </p:cNvPr>
          <p:cNvSpPr/>
          <p:nvPr/>
        </p:nvSpPr>
        <p:spPr>
          <a:xfrm>
            <a:off x="2897284" y="2117558"/>
            <a:ext cx="2798414" cy="2648103"/>
          </a:xfrm>
          <a:custGeom>
            <a:avLst/>
            <a:gdLst/>
            <a:ahLst/>
            <a:cxnLst/>
            <a:rect l="l" t="t" r="r" b="b"/>
            <a:pathLst>
              <a:path w="5419090" h="2650490">
                <a:moveTo>
                  <a:pt x="5418836" y="0"/>
                </a:moveTo>
                <a:lnTo>
                  <a:pt x="0" y="0"/>
                </a:lnTo>
                <a:lnTo>
                  <a:pt x="0" y="2649981"/>
                </a:lnTo>
                <a:lnTo>
                  <a:pt x="5418836" y="2649981"/>
                </a:lnTo>
                <a:lnTo>
                  <a:pt x="5418836" y="0"/>
                </a:lnTo>
                <a:close/>
              </a:path>
            </a:pathLst>
          </a:custGeom>
          <a:solidFill>
            <a:schemeClr val="accent6">
              <a:lumMod val="20000"/>
              <a:lumOff val="80000"/>
              <a:alpha val="75000"/>
            </a:scheme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 name="object 5">
            <a:extLst>
              <a:ext uri="{FF2B5EF4-FFF2-40B4-BE49-F238E27FC236}">
                <a16:creationId xmlns:a16="http://schemas.microsoft.com/office/drawing/2014/main" id="{26B0C157-7DED-C28E-E6D8-6A46A98C4069}"/>
              </a:ext>
            </a:extLst>
          </p:cNvPr>
          <p:cNvSpPr/>
          <p:nvPr/>
        </p:nvSpPr>
        <p:spPr>
          <a:xfrm>
            <a:off x="378170" y="2117558"/>
            <a:ext cx="5303520" cy="2647585"/>
          </a:xfrm>
          <a:prstGeom prst="rect">
            <a:avLst/>
          </a:prstGeom>
          <a:blipFill>
            <a:blip r:embed="rId3" cstate="hqprint">
              <a:extLst>
                <a:ext uri="{28A0092B-C50C-407E-A947-70E740481C1C}">
                  <a14:useLocalDpi xmlns:a14="http://schemas.microsoft.com/office/drawing/2010/main"/>
                </a:ext>
              </a:extLst>
            </a:blip>
            <a:stretch>
              <a:fillRect/>
            </a:stretch>
          </a:blip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nvGrpSpPr>
          <p:cNvPr id="14" name="Group 13">
            <a:extLst>
              <a:ext uri="{FF2B5EF4-FFF2-40B4-BE49-F238E27FC236}">
                <a16:creationId xmlns:a16="http://schemas.microsoft.com/office/drawing/2014/main" id="{49F3F73D-B0C2-1809-8796-BB945E5436E9}"/>
              </a:ext>
            </a:extLst>
          </p:cNvPr>
          <p:cNvGrpSpPr/>
          <p:nvPr/>
        </p:nvGrpSpPr>
        <p:grpSpPr>
          <a:xfrm>
            <a:off x="255043" y="1485912"/>
            <a:ext cx="5492272" cy="4179973"/>
            <a:chOff x="399351" y="1466072"/>
            <a:chExt cx="5230183" cy="4821347"/>
          </a:xfrm>
        </p:grpSpPr>
        <p:cxnSp>
          <p:nvCxnSpPr>
            <p:cNvPr id="15" name="Straight Connector 14">
              <a:extLst>
                <a:ext uri="{FF2B5EF4-FFF2-40B4-BE49-F238E27FC236}">
                  <a16:creationId xmlns:a16="http://schemas.microsoft.com/office/drawing/2014/main" id="{2EF9C517-5CFF-F982-260D-A5ECB749D76E}"/>
                </a:ext>
              </a:extLst>
            </p:cNvPr>
            <p:cNvCxnSpPr>
              <a:cxnSpLocks/>
            </p:cNvCxnSpPr>
            <p:nvPr/>
          </p:nvCxnSpPr>
          <p:spPr>
            <a:xfrm flipH="1">
              <a:off x="399351" y="1690203"/>
              <a:ext cx="5059887" cy="4597215"/>
            </a:xfrm>
            <a:prstGeom prst="line">
              <a:avLst/>
            </a:prstGeom>
            <a:ln w="149225">
              <a:solidFill>
                <a:srgbClr val="CF1010"/>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7E97C92A-B0AC-0513-6923-EA7ED84577C5}"/>
                </a:ext>
              </a:extLst>
            </p:cNvPr>
            <p:cNvCxnSpPr>
              <a:cxnSpLocks/>
            </p:cNvCxnSpPr>
            <p:nvPr/>
          </p:nvCxnSpPr>
          <p:spPr>
            <a:xfrm>
              <a:off x="552774" y="1466072"/>
              <a:ext cx="5076760" cy="4821347"/>
            </a:xfrm>
            <a:prstGeom prst="line">
              <a:avLst/>
            </a:prstGeom>
            <a:ln w="149225">
              <a:solidFill>
                <a:srgbClr val="CF1010"/>
              </a:solidFill>
            </a:ln>
          </p:spPr>
          <p:style>
            <a:lnRef idx="1">
              <a:schemeClr val="accent1"/>
            </a:lnRef>
            <a:fillRef idx="0">
              <a:schemeClr val="accent1"/>
            </a:fillRef>
            <a:effectRef idx="0">
              <a:schemeClr val="accent1"/>
            </a:effectRef>
            <a:fontRef idx="minor">
              <a:schemeClr val="tx1"/>
            </a:fontRef>
          </p:style>
        </p:cxnSp>
      </p:grpSp>
      <p:pic>
        <p:nvPicPr>
          <p:cNvPr id="17" name="Picture 16" descr="A dog and a cat lying on a blanket&#10;&#10;Description automatically generated with low confidence">
            <a:extLst>
              <a:ext uri="{FF2B5EF4-FFF2-40B4-BE49-F238E27FC236}">
                <a16:creationId xmlns:a16="http://schemas.microsoft.com/office/drawing/2014/main" id="{D5A658B1-3337-010A-A657-63B7B1B7641B}"/>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5897923" y="1680227"/>
            <a:ext cx="6245897" cy="4564807"/>
          </a:xfrm>
          <a:prstGeom prst="rect">
            <a:avLst/>
          </a:prstGeom>
        </p:spPr>
      </p:pic>
      <p:pic>
        <p:nvPicPr>
          <p:cNvPr id="18" name="Picture 17" descr="A group of dogs sitting together&#10;&#10;Description automatically generated with medium confidence">
            <a:extLst>
              <a:ext uri="{FF2B5EF4-FFF2-40B4-BE49-F238E27FC236}">
                <a16:creationId xmlns:a16="http://schemas.microsoft.com/office/drawing/2014/main" id="{2421271B-618F-AC83-A338-26D6F45435EA}"/>
              </a:ext>
            </a:extLst>
          </p:cNvPr>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5886242" y="1661695"/>
            <a:ext cx="6319856" cy="4739892"/>
          </a:xfrm>
          <a:prstGeom prst="rect">
            <a:avLst/>
          </a:prstGeom>
        </p:spPr>
      </p:pic>
      <p:grpSp>
        <p:nvGrpSpPr>
          <p:cNvPr id="20" name="Group 19">
            <a:extLst>
              <a:ext uri="{FF2B5EF4-FFF2-40B4-BE49-F238E27FC236}">
                <a16:creationId xmlns:a16="http://schemas.microsoft.com/office/drawing/2014/main" id="{64130493-0C57-C82E-CAA8-741146B73EC5}"/>
              </a:ext>
            </a:extLst>
          </p:cNvPr>
          <p:cNvGrpSpPr/>
          <p:nvPr/>
        </p:nvGrpSpPr>
        <p:grpSpPr>
          <a:xfrm>
            <a:off x="5854364" y="933896"/>
            <a:ext cx="6337636" cy="5641691"/>
            <a:chOff x="1416844" y="986127"/>
            <a:chExt cx="6337636" cy="5641691"/>
          </a:xfrm>
        </p:grpSpPr>
        <p:sp>
          <p:nvSpPr>
            <p:cNvPr id="21" name="Rectangle 20">
              <a:extLst>
                <a:ext uri="{FF2B5EF4-FFF2-40B4-BE49-F238E27FC236}">
                  <a16:creationId xmlns:a16="http://schemas.microsoft.com/office/drawing/2014/main" id="{ED298F02-410E-3D23-EB38-ACA9E8089BD3}"/>
                </a:ext>
              </a:extLst>
            </p:cNvPr>
            <p:cNvSpPr/>
            <p:nvPr/>
          </p:nvSpPr>
          <p:spPr>
            <a:xfrm>
              <a:off x="1416844" y="986127"/>
              <a:ext cx="6337636" cy="556437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A cat looking at the camera&#10;&#10;AI-generated content may be incorrect.">
              <a:extLst>
                <a:ext uri="{FF2B5EF4-FFF2-40B4-BE49-F238E27FC236}">
                  <a16:creationId xmlns:a16="http://schemas.microsoft.com/office/drawing/2014/main" id="{2578DF34-00BB-BC04-B848-0DBCC78FED6B}"/>
                </a:ext>
              </a:extLst>
            </p:cNvPr>
            <p:cNvPicPr>
              <a:picLocks noChangeAspect="1"/>
            </p:cNvPicPr>
            <p:nvPr/>
          </p:nvPicPr>
          <p:blipFill>
            <a:blip r:embed="rId6"/>
            <a:srcRect b="2338"/>
            <a:stretch>
              <a:fillRect/>
            </a:stretch>
          </p:blipFill>
          <p:spPr>
            <a:xfrm>
              <a:off x="2307044" y="986128"/>
              <a:ext cx="4621360" cy="5641690"/>
            </a:xfrm>
            <a:prstGeom prst="rect">
              <a:avLst/>
            </a:prstGeom>
          </p:spPr>
        </p:pic>
      </p:grpSp>
    </p:spTree>
    <p:extLst>
      <p:ext uri="{BB962C8B-B14F-4D97-AF65-F5344CB8AC3E}">
        <p14:creationId xmlns:p14="http://schemas.microsoft.com/office/powerpoint/2010/main" val="1822558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1"/>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7"/>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8"/>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3">
            <a:extLst>
              <a:ext uri="{FF2B5EF4-FFF2-40B4-BE49-F238E27FC236}">
                <a16:creationId xmlns:a16="http://schemas.microsoft.com/office/drawing/2014/main" id="{FA5CD21C-1331-0B07-A6DC-FAB3ED45733E}"/>
              </a:ext>
            </a:extLst>
          </p:cNvPr>
          <p:cNvSpPr txBox="1">
            <a:spLocks/>
          </p:cNvSpPr>
          <p:nvPr/>
        </p:nvSpPr>
        <p:spPr>
          <a:xfrm>
            <a:off x="476792" y="125855"/>
            <a:ext cx="11956508" cy="307763"/>
          </a:xfrm>
          <a:prstGeom prst="rect">
            <a:avLst/>
          </a:prstGeom>
          <a:ln w="12700">
            <a:miter lim="400000"/>
          </a:ln>
        </p:spPr>
        <p:txBody>
          <a:bodyPr lIns="45719" rIns="45719">
            <a:spAutoFit/>
          </a:bodyPr>
          <a:lstStyle>
            <a:defPPr marL="0" marR="0" indent="0" algn="l" defTabSz="914400" rtl="0" fontAlgn="auto" latinLnBrk="1" hangingPunct="0">
              <a:lnSpc>
                <a:spcPct val="100000"/>
              </a:lnSpc>
              <a:spcBef>
                <a:spcPts val="0"/>
              </a:spcBef>
              <a:spcAft>
                <a:spcPts val="0"/>
              </a:spcAft>
              <a:buClrTx/>
              <a:buSzTx/>
              <a:buFontTx/>
              <a:buNone/>
              <a:tabLst/>
              <a:defRPr kumimoji="0" lang="en-US" sz="1800" b="0" i="0" u="none" strike="noStrike" cap="none" spc="0" normalizeH="0" baseline="0">
                <a:ln>
                  <a:noFill/>
                </a:ln>
                <a:solidFill>
                  <a:srgbClr val="000000"/>
                </a:solidFill>
                <a:effectLst/>
                <a:uFillTx/>
              </a:defRPr>
            </a:defPPr>
            <a:lvl1pPr marR="0" lvl="0" indent="0" defTabSz="412750" fontAlgn="auto">
              <a:lnSpc>
                <a:spcPct val="100000"/>
              </a:lnSpc>
              <a:spcBef>
                <a:spcPts val="2900"/>
              </a:spcBef>
              <a:spcAft>
                <a:spcPts val="0"/>
              </a:spcAft>
              <a:buClrTx/>
              <a:buSzTx/>
              <a:buFontTx/>
              <a:buNone/>
              <a:tabLst/>
              <a:defRPr kumimoji="0" sz="3200" b="0" i="0" u="none" strike="noStrike" cap="none" spc="0" normalizeH="0" baseline="0">
                <a:ln>
                  <a:noFill/>
                </a:ln>
                <a:solidFill>
                  <a:prstClr val="white"/>
                </a:solidFill>
                <a:effectLst/>
                <a:uLnTx/>
                <a:uFillTx/>
                <a:latin typeface="Franklin Gothic Book" panose="020B0503020102020204" pitchFamily="34" charset="0"/>
                <a:ea typeface="Arial"/>
                <a:cs typeface="Arial"/>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sym typeface="Arial"/>
              </a:rPr>
              <a:t>Not surprisingly, human and building microbes intermingle</a:t>
            </a:r>
          </a:p>
          <a:p>
            <a:endParaRPr lang="en-US" dirty="0">
              <a:sym typeface="Arial"/>
            </a:endParaRPr>
          </a:p>
        </p:txBody>
      </p:sp>
      <p:sp>
        <p:nvSpPr>
          <p:cNvPr id="3" name="Rectangle 2">
            <a:extLst>
              <a:ext uri="{FF2B5EF4-FFF2-40B4-BE49-F238E27FC236}">
                <a16:creationId xmlns:a16="http://schemas.microsoft.com/office/drawing/2014/main" id="{4F6A743C-A4C9-66D3-506C-83A14BF8F00E}"/>
              </a:ext>
            </a:extLst>
          </p:cNvPr>
          <p:cNvSpPr/>
          <p:nvPr/>
        </p:nvSpPr>
        <p:spPr>
          <a:xfrm>
            <a:off x="0" y="790832"/>
            <a:ext cx="12239753" cy="6524369"/>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4" name="Rectangle 3">
            <a:extLst>
              <a:ext uri="{FF2B5EF4-FFF2-40B4-BE49-F238E27FC236}">
                <a16:creationId xmlns:a16="http://schemas.microsoft.com/office/drawing/2014/main" id="{889DEDAE-E46B-4659-F6C2-EEE343F604D0}"/>
              </a:ext>
            </a:extLst>
          </p:cNvPr>
          <p:cNvSpPr/>
          <p:nvPr/>
        </p:nvSpPr>
        <p:spPr>
          <a:xfrm>
            <a:off x="47754" y="3386432"/>
            <a:ext cx="3250654" cy="1785104"/>
          </a:xfrm>
          <a:prstGeom prst="rect">
            <a:avLst/>
          </a:prstGeom>
        </p:spPr>
        <p:txBody>
          <a:bodyPr wrap="square">
            <a:spAutoFit/>
          </a:bodyPr>
          <a:lstStyle/>
          <a:p>
            <a:pPr marL="0" marR="28826" lvl="0" indent="0" algn="r" defTabSz="6858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prstClr val="white"/>
                </a:solidFill>
                <a:effectLst/>
                <a:uLnTx/>
                <a:uFillTx/>
                <a:latin typeface="Trebuchet MS" panose="020B0603020202020204"/>
                <a:ea typeface="Franklin Gothic Book" charset="0"/>
                <a:cs typeface="Arial" panose="020B0604020202020204" pitchFamily="34" charset="0"/>
              </a:rPr>
              <a:t>Occupants send microbes into buildings</a:t>
            </a:r>
          </a:p>
          <a:p>
            <a:pPr marL="0" marR="28826" lvl="0" indent="0" algn="r" defTabSz="6858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prstClr val="white"/>
                </a:solidFill>
                <a:effectLst/>
                <a:uLnTx/>
                <a:uFillTx/>
                <a:latin typeface="Trebuchet MS" panose="020B0603020202020204"/>
                <a:ea typeface="Franklin Gothic Book" charset="0"/>
                <a:cs typeface="Arial" panose="020B0604020202020204" pitchFamily="34" charset="0"/>
              </a:rPr>
              <a:t>(37 million microbes per person per hour)</a:t>
            </a:r>
          </a:p>
          <a:p>
            <a:pPr marL="0" marR="28826" lvl="0" indent="0" algn="r" defTabSz="685800" rtl="0" eaLnBrk="1" fontAlgn="auto" latinLnBrk="0" hangingPunct="1">
              <a:lnSpc>
                <a:spcPct val="100000"/>
              </a:lnSpc>
              <a:spcBef>
                <a:spcPts val="0"/>
              </a:spcBef>
              <a:spcAft>
                <a:spcPts val="0"/>
              </a:spcAft>
              <a:buClrTx/>
              <a:buSzTx/>
              <a:buFontTx/>
              <a:buNone/>
              <a:tabLst/>
              <a:defRPr/>
            </a:pPr>
            <a:endParaRPr kumimoji="0" lang="en-US" sz="2200" b="0" i="0" u="none" strike="noStrike" kern="1200" cap="none" spc="0" normalizeH="0" baseline="0" noProof="0" dirty="0">
              <a:ln>
                <a:noFill/>
              </a:ln>
              <a:solidFill>
                <a:prstClr val="white"/>
              </a:solidFill>
              <a:effectLst/>
              <a:uLnTx/>
              <a:uFillTx/>
              <a:latin typeface="Trebuchet MS" panose="020B0603020202020204"/>
              <a:ea typeface="Franklin Gothic Book" charset="0"/>
              <a:cs typeface="Arial" panose="020B0604020202020204" pitchFamily="34" charset="0"/>
            </a:endParaRPr>
          </a:p>
        </p:txBody>
      </p:sp>
      <p:sp>
        <p:nvSpPr>
          <p:cNvPr id="5" name="Circular Arrow 4">
            <a:extLst>
              <a:ext uri="{FF2B5EF4-FFF2-40B4-BE49-F238E27FC236}">
                <a16:creationId xmlns:a16="http://schemas.microsoft.com/office/drawing/2014/main" id="{5238FC34-F8DC-F5CD-D494-B9786F3C79FF}"/>
              </a:ext>
            </a:extLst>
          </p:cNvPr>
          <p:cNvSpPr/>
          <p:nvPr/>
        </p:nvSpPr>
        <p:spPr>
          <a:xfrm rot="5400000" flipV="1">
            <a:off x="3148461" y="3312329"/>
            <a:ext cx="1408733" cy="1436327"/>
          </a:xfrm>
          <a:prstGeom prst="circularArrow">
            <a:avLst>
              <a:gd name="adj1" fmla="val 7692"/>
              <a:gd name="adj2" fmla="val 814205"/>
              <a:gd name="adj3" fmla="val 20494541"/>
              <a:gd name="adj4" fmla="val 10800000"/>
              <a:gd name="adj5" fmla="val 12033"/>
            </a:avLst>
          </a:prstGeom>
          <a:solidFill>
            <a:srgbClr val="00225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42863" tIns="21431" rIns="42863" bIns="21431" numCol="1" spcCol="0" rtlCol="0" fromWordArt="0" anchor="ctr" anchorCtr="0" forceAA="0" compatLnSpc="1">
            <a:prstTxWarp prst="textNoShape">
              <a:avLst/>
            </a:prstTxWarp>
            <a:no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844"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6" name="Picture 5">
            <a:extLst>
              <a:ext uri="{FF2B5EF4-FFF2-40B4-BE49-F238E27FC236}">
                <a16:creationId xmlns:a16="http://schemas.microsoft.com/office/drawing/2014/main" id="{99CCE01B-EA30-F108-E219-4ABA8CC874E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807466" y="4240473"/>
            <a:ext cx="4308517" cy="3074728"/>
          </a:xfrm>
          <a:prstGeom prst="rect">
            <a:avLst/>
          </a:prstGeom>
        </p:spPr>
      </p:pic>
      <p:pic>
        <p:nvPicPr>
          <p:cNvPr id="7" name="Picture 6">
            <a:extLst>
              <a:ext uri="{FF2B5EF4-FFF2-40B4-BE49-F238E27FC236}">
                <a16:creationId xmlns:a16="http://schemas.microsoft.com/office/drawing/2014/main" id="{4CFAD2AC-59BE-A6AB-F16E-7D5F7CC4D1D2}"/>
              </a:ext>
            </a:extLst>
          </p:cNvPr>
          <p:cNvPicPr>
            <a:picLocks noChangeAspect="1"/>
          </p:cNvPicPr>
          <p:nvPr/>
        </p:nvPicPr>
        <p:blipFill>
          <a:blip r:embed="rId3" cstate="screen">
            <a:extLst>
              <a:ext uri="{BEBA8EAE-BF5A-486C-A8C5-ECC9F3942E4B}">
                <a14:imgProps xmlns:a14="http://schemas.microsoft.com/office/drawing/2010/main">
                  <a14:imgLayer r:embed="rId4">
                    <a14:imgEffect>
                      <a14:artisticGlowEdges/>
                    </a14:imgEffect>
                  </a14:imgLayer>
                </a14:imgProps>
              </a:ext>
              <a:ext uri="{28A0092B-C50C-407E-A947-70E740481C1C}">
                <a14:useLocalDpi xmlns:a14="http://schemas.microsoft.com/office/drawing/2010/main"/>
              </a:ext>
            </a:extLst>
          </a:blip>
          <a:stretch>
            <a:fillRect/>
          </a:stretch>
        </p:blipFill>
        <p:spPr>
          <a:xfrm>
            <a:off x="3852827" y="1089220"/>
            <a:ext cx="4131252" cy="2571023"/>
          </a:xfrm>
          <a:prstGeom prst="rect">
            <a:avLst/>
          </a:prstGeom>
        </p:spPr>
      </p:pic>
      <p:sp>
        <p:nvSpPr>
          <p:cNvPr id="8" name="Rectangle 7">
            <a:extLst>
              <a:ext uri="{FF2B5EF4-FFF2-40B4-BE49-F238E27FC236}">
                <a16:creationId xmlns:a16="http://schemas.microsoft.com/office/drawing/2014/main" id="{9A3E9FB7-1B01-7007-0B03-65824D3BAD68}"/>
              </a:ext>
            </a:extLst>
          </p:cNvPr>
          <p:cNvSpPr/>
          <p:nvPr/>
        </p:nvSpPr>
        <p:spPr>
          <a:xfrm>
            <a:off x="8638202" y="3445816"/>
            <a:ext cx="3601551" cy="1446550"/>
          </a:xfrm>
          <a:prstGeom prst="rect">
            <a:avLst/>
          </a:prstGeom>
        </p:spPr>
        <p:txBody>
          <a:bodyPr wrap="square">
            <a:spAutoFit/>
          </a:bodyPr>
          <a:lstStyle/>
          <a:p>
            <a:pPr marL="0" marR="28826" lvl="0" indent="0" algn="l" defTabSz="6858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prstClr val="white"/>
                </a:solidFill>
                <a:effectLst/>
                <a:uLnTx/>
                <a:uFillTx/>
                <a:latin typeface="Trebuchet MS" panose="020B0603020202020204"/>
                <a:ea typeface="+mn-ea"/>
                <a:cs typeface="Arial" panose="020B0604020202020204" pitchFamily="34" charset="0"/>
              </a:rPr>
              <a:t>Building materials and IAQ determine which microbes survive indoors and interact with occupants</a:t>
            </a:r>
          </a:p>
        </p:txBody>
      </p:sp>
      <p:sp>
        <p:nvSpPr>
          <p:cNvPr id="9" name="Circular Arrow 8">
            <a:extLst>
              <a:ext uri="{FF2B5EF4-FFF2-40B4-BE49-F238E27FC236}">
                <a16:creationId xmlns:a16="http://schemas.microsoft.com/office/drawing/2014/main" id="{026A6988-AA9D-827D-D304-29EDBFDC99A2}"/>
              </a:ext>
            </a:extLst>
          </p:cNvPr>
          <p:cNvSpPr/>
          <p:nvPr/>
        </p:nvSpPr>
        <p:spPr>
          <a:xfrm rot="16200000" flipV="1">
            <a:off x="7215671" y="3361854"/>
            <a:ext cx="1408733" cy="1436327"/>
          </a:xfrm>
          <a:prstGeom prst="circularArrow">
            <a:avLst>
              <a:gd name="adj1" fmla="val 7692"/>
              <a:gd name="adj2" fmla="val 814205"/>
              <a:gd name="adj3" fmla="val 20494541"/>
              <a:gd name="adj4" fmla="val 10800000"/>
              <a:gd name="adj5" fmla="val 12033"/>
            </a:avLst>
          </a:prstGeom>
          <a:solidFill>
            <a:srgbClr val="00225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42863" tIns="21431" rIns="42863" bIns="21431" numCol="1" spcCol="0" rtlCol="0" fromWordArt="0" anchor="ctr" anchorCtr="0" forceAA="0" compatLnSpc="1">
            <a:prstTxWarp prst="textNoShape">
              <a:avLst/>
            </a:prstTxWarp>
            <a:no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844"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 name="Rounded Rectangle 9">
            <a:extLst>
              <a:ext uri="{FF2B5EF4-FFF2-40B4-BE49-F238E27FC236}">
                <a16:creationId xmlns:a16="http://schemas.microsoft.com/office/drawing/2014/main" id="{A37C9F2C-08C5-984D-434F-E350E0A23B9B}"/>
              </a:ext>
            </a:extLst>
          </p:cNvPr>
          <p:cNvSpPr/>
          <p:nvPr/>
        </p:nvSpPr>
        <p:spPr>
          <a:xfrm>
            <a:off x="8627578" y="3101009"/>
            <a:ext cx="3564422" cy="1974574"/>
          </a:xfrm>
          <a:prstGeom prst="roundRect">
            <a:avLst/>
          </a:prstGeom>
          <a:noFill/>
          <a:ln w="730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0328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449D4B-A5AE-0A13-B014-B64C2B328792}"/>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AB80CF69-B006-D4E1-67FE-E29FBEF51BE9}"/>
              </a:ext>
            </a:extLst>
          </p:cNvPr>
          <p:cNvSpPr txBox="1"/>
          <p:nvPr/>
        </p:nvSpPr>
        <p:spPr>
          <a:xfrm>
            <a:off x="1775012" y="2541494"/>
            <a:ext cx="7239482" cy="769441"/>
          </a:xfrm>
          <a:prstGeom prst="rect">
            <a:avLst/>
          </a:prstGeom>
          <a:noFill/>
        </p:spPr>
        <p:txBody>
          <a:bodyPr wrap="none" rtlCol="0">
            <a:spAutoFit/>
          </a:bodyPr>
          <a:lstStyle/>
          <a:p>
            <a:r>
              <a:rPr lang="en-US" sz="4400" dirty="0"/>
              <a:t>IAQ and our immune system</a:t>
            </a:r>
          </a:p>
        </p:txBody>
      </p:sp>
      <p:sp>
        <p:nvSpPr>
          <p:cNvPr id="3" name="Title 1">
            <a:extLst>
              <a:ext uri="{FF2B5EF4-FFF2-40B4-BE49-F238E27FC236}">
                <a16:creationId xmlns:a16="http://schemas.microsoft.com/office/drawing/2014/main" id="{7A9B45D8-F705-0F6B-EB15-6BFEC09F22C7}"/>
              </a:ext>
            </a:extLst>
          </p:cNvPr>
          <p:cNvSpPr txBox="1">
            <a:spLocks/>
          </p:cNvSpPr>
          <p:nvPr/>
        </p:nvSpPr>
        <p:spPr>
          <a:xfrm>
            <a:off x="552143" y="115814"/>
            <a:ext cx="7965461" cy="994164"/>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rgbClr val="E72429"/>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12700"/>
            <a:r>
              <a:rPr lang="en-US" dirty="0">
                <a:solidFill>
                  <a:schemeClr val="bg1"/>
                </a:solidFill>
                <a:latin typeface="Franklin Gothic Book" panose="020B0503020102020204" pitchFamily="34" charset="0"/>
              </a:rPr>
              <a:t>Today’s presentation </a:t>
            </a:r>
          </a:p>
        </p:txBody>
      </p:sp>
    </p:spTree>
    <p:extLst>
      <p:ext uri="{BB962C8B-B14F-4D97-AF65-F5344CB8AC3E}">
        <p14:creationId xmlns:p14="http://schemas.microsoft.com/office/powerpoint/2010/main" val="3751393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8F75316-A72C-4283-FE4F-E115CB20CE4D}"/>
              </a:ext>
            </a:extLst>
          </p:cNvPr>
          <p:cNvSpPr/>
          <p:nvPr/>
        </p:nvSpPr>
        <p:spPr>
          <a:xfrm>
            <a:off x="10591800" y="5962390"/>
            <a:ext cx="1600200" cy="895610"/>
          </a:xfrm>
          <a:prstGeom prst="rect">
            <a:avLst/>
          </a:prstGeom>
          <a:solidFill>
            <a:srgbClr val="00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SneezeGIF.gif">
            <a:hlinkClick r:id="" action="ppaction://media"/>
            <a:hlinkHover r:id="" action="ppaction://ole?verb=0"/>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3846" r="13915"/>
          <a:stretch/>
        </p:blipFill>
        <p:spPr>
          <a:xfrm>
            <a:off x="0" y="869845"/>
            <a:ext cx="8182099" cy="5978324"/>
          </a:xfrm>
          <a:prstGeom prst="rect">
            <a:avLst/>
          </a:prstGeom>
        </p:spPr>
      </p:pic>
      <p:sp>
        <p:nvSpPr>
          <p:cNvPr id="5" name="TextBox 4">
            <a:extLst>
              <a:ext uri="{FF2B5EF4-FFF2-40B4-BE49-F238E27FC236}">
                <a16:creationId xmlns:a16="http://schemas.microsoft.com/office/drawing/2014/main" id="{AA02E6C4-0D1B-6AE1-B6FE-EC80447A2165}"/>
              </a:ext>
            </a:extLst>
          </p:cNvPr>
          <p:cNvSpPr txBox="1"/>
          <p:nvPr/>
        </p:nvSpPr>
        <p:spPr>
          <a:xfrm>
            <a:off x="9093896" y="7828767"/>
            <a:ext cx="184731" cy="369332"/>
          </a:xfrm>
          <a:prstGeom prst="rect">
            <a:avLst/>
          </a:prstGeom>
          <a:noFill/>
        </p:spPr>
        <p:txBody>
          <a:bodyPr wrap="none" rtlCol="0">
            <a:spAutoFit/>
          </a:bodyPr>
          <a:lstStyle/>
          <a:p>
            <a:endParaRPr lang="en-US" dirty="0"/>
          </a:p>
        </p:txBody>
      </p:sp>
      <p:sp>
        <p:nvSpPr>
          <p:cNvPr id="6" name="Title 7"/>
          <p:cNvSpPr txBox="1">
            <a:spLocks/>
          </p:cNvSpPr>
          <p:nvPr/>
        </p:nvSpPr>
        <p:spPr>
          <a:xfrm>
            <a:off x="159018" y="101052"/>
            <a:ext cx="11873963" cy="584775"/>
          </a:xfrm>
          <a:prstGeom prst="rect">
            <a:avLst/>
          </a:prstGeom>
          <a:noFill/>
        </p:spPr>
        <p:txBody>
          <a:bodyPr wrap="square" rtlCol="0">
            <a:spAutoFit/>
          </a:bodyPr>
          <a:lstStyle>
            <a:defPPr>
              <a:defRPr lang="en-US"/>
            </a:defPPr>
            <a:lvl1pPr>
              <a:defRPr sz="3200" b="0">
                <a:solidFill>
                  <a:schemeClr val="bg1"/>
                </a:solidFill>
                <a:latin typeface="Franklin Gothic Book" panose="020B0503020102020204" pitchFamily="34" charset="0"/>
              </a:defRPr>
            </a:lvl1pPr>
            <a:lvl2pPr defTabSz="457200" fontAlgn="base">
              <a:lnSpc>
                <a:spcPts val="2800"/>
              </a:lnSpc>
              <a:spcBef>
                <a:spcPct val="0"/>
              </a:spcBef>
              <a:spcAft>
                <a:spcPct val="0"/>
              </a:spcAft>
              <a:defRPr sz="2400">
                <a:solidFill>
                  <a:schemeClr val="tx2"/>
                </a:solidFill>
                <a:latin typeface="Calibri" charset="0"/>
                <a:ea typeface="ＭＳ Ｐゴシック" charset="0"/>
                <a:cs typeface="ＭＳ Ｐゴシック" charset="0"/>
              </a:defRPr>
            </a:lvl2pPr>
            <a:lvl3pPr defTabSz="457200" fontAlgn="base">
              <a:lnSpc>
                <a:spcPts val="2800"/>
              </a:lnSpc>
              <a:spcBef>
                <a:spcPct val="0"/>
              </a:spcBef>
              <a:spcAft>
                <a:spcPct val="0"/>
              </a:spcAft>
              <a:defRPr sz="2400">
                <a:solidFill>
                  <a:schemeClr val="tx2"/>
                </a:solidFill>
                <a:latin typeface="Calibri" charset="0"/>
                <a:ea typeface="ＭＳ Ｐゴシック" charset="0"/>
                <a:cs typeface="ＭＳ Ｐゴシック" charset="0"/>
              </a:defRPr>
            </a:lvl3pPr>
            <a:lvl4pPr defTabSz="457200" fontAlgn="base">
              <a:lnSpc>
                <a:spcPts val="2800"/>
              </a:lnSpc>
              <a:spcBef>
                <a:spcPct val="0"/>
              </a:spcBef>
              <a:spcAft>
                <a:spcPct val="0"/>
              </a:spcAft>
              <a:defRPr sz="2400">
                <a:solidFill>
                  <a:schemeClr val="tx2"/>
                </a:solidFill>
                <a:latin typeface="Calibri" charset="0"/>
                <a:ea typeface="ＭＳ Ｐゴシック" charset="0"/>
                <a:cs typeface="ＭＳ Ｐゴシック" charset="0"/>
              </a:defRPr>
            </a:lvl4pPr>
            <a:lvl5pPr defTabSz="457200" fontAlgn="base">
              <a:lnSpc>
                <a:spcPts val="2800"/>
              </a:lnSpc>
              <a:spcBef>
                <a:spcPct val="0"/>
              </a:spcBef>
              <a:spcAft>
                <a:spcPct val="0"/>
              </a:spcAft>
              <a:defRPr sz="2400">
                <a:solidFill>
                  <a:schemeClr val="tx2"/>
                </a:solidFill>
                <a:latin typeface="Calibri" charset="0"/>
                <a:ea typeface="ＭＳ Ｐゴシック" charset="0"/>
                <a:cs typeface="ＭＳ Ｐゴシック" charset="0"/>
              </a:defRPr>
            </a:lvl5pPr>
            <a:lvl6pPr marL="457200" defTabSz="457200" fontAlgn="base">
              <a:lnSpc>
                <a:spcPts val="2025"/>
              </a:lnSpc>
              <a:spcBef>
                <a:spcPct val="0"/>
              </a:spcBef>
              <a:spcAft>
                <a:spcPct val="0"/>
              </a:spcAft>
              <a:defRPr sz="3200">
                <a:solidFill>
                  <a:schemeClr val="tx2"/>
                </a:solidFill>
                <a:latin typeface="Calibri" charset="0"/>
                <a:ea typeface="ＭＳ Ｐゴシック" charset="0"/>
                <a:cs typeface="ＭＳ Ｐゴシック" charset="0"/>
              </a:defRPr>
            </a:lvl6pPr>
            <a:lvl7pPr marL="914400" defTabSz="457200" fontAlgn="base">
              <a:lnSpc>
                <a:spcPts val="2025"/>
              </a:lnSpc>
              <a:spcBef>
                <a:spcPct val="0"/>
              </a:spcBef>
              <a:spcAft>
                <a:spcPct val="0"/>
              </a:spcAft>
              <a:defRPr sz="3200">
                <a:solidFill>
                  <a:schemeClr val="tx2"/>
                </a:solidFill>
                <a:latin typeface="Calibri" charset="0"/>
                <a:ea typeface="ＭＳ Ｐゴシック" charset="0"/>
                <a:cs typeface="ＭＳ Ｐゴシック" charset="0"/>
              </a:defRPr>
            </a:lvl7pPr>
            <a:lvl8pPr marL="1371600" defTabSz="457200" fontAlgn="base">
              <a:lnSpc>
                <a:spcPts val="2025"/>
              </a:lnSpc>
              <a:spcBef>
                <a:spcPct val="0"/>
              </a:spcBef>
              <a:spcAft>
                <a:spcPct val="0"/>
              </a:spcAft>
              <a:defRPr sz="3200">
                <a:solidFill>
                  <a:schemeClr val="tx2"/>
                </a:solidFill>
                <a:latin typeface="Calibri" charset="0"/>
                <a:ea typeface="ＭＳ Ｐゴシック" charset="0"/>
                <a:cs typeface="ＭＳ Ｐゴシック" charset="0"/>
              </a:defRPr>
            </a:lvl8pPr>
            <a:lvl9pPr marL="1828800" defTabSz="457200" fontAlgn="base">
              <a:lnSpc>
                <a:spcPts val="2025"/>
              </a:lnSpc>
              <a:spcBef>
                <a:spcPct val="0"/>
              </a:spcBef>
              <a:spcAft>
                <a:spcPct val="0"/>
              </a:spcAft>
              <a:defRPr sz="3200">
                <a:solidFill>
                  <a:schemeClr val="tx2"/>
                </a:solidFill>
                <a:latin typeface="Calibri" charset="0"/>
                <a:ea typeface="ＭＳ Ｐゴシック" charset="0"/>
                <a:cs typeface="ＭＳ Ｐゴシック" charset="0"/>
              </a:defRPr>
            </a:lvl9pPr>
          </a:lstStyle>
          <a:p>
            <a:r>
              <a:rPr lang="en-US" dirty="0"/>
              <a:t>Air determines our exposures </a:t>
            </a:r>
            <a:r>
              <a:rPr lang="en-US" u="sng" dirty="0"/>
              <a:t>AND impacts our immune defenses</a:t>
            </a:r>
          </a:p>
        </p:txBody>
      </p:sp>
      <p:pic>
        <p:nvPicPr>
          <p:cNvPr id="2" name="Picture 1">
            <a:extLst>
              <a:ext uri="{FF2B5EF4-FFF2-40B4-BE49-F238E27FC236}">
                <a16:creationId xmlns:a16="http://schemas.microsoft.com/office/drawing/2014/main" id="{F1736C9F-30FE-9FD4-5E4C-ED7A9E6357DE}"/>
              </a:ext>
            </a:extLst>
          </p:cNvPr>
          <p:cNvPicPr>
            <a:picLocks noChangeAspect="1"/>
          </p:cNvPicPr>
          <p:nvPr/>
        </p:nvPicPr>
        <p:blipFill rotWithShape="1">
          <a:blip r:embed="rId6">
            <a:extLst>
              <a:ext uri="{28A0092B-C50C-407E-A947-70E740481C1C}">
                <a14:useLocalDpi xmlns:a14="http://schemas.microsoft.com/office/drawing/2010/main"/>
              </a:ext>
            </a:extLst>
          </a:blip>
          <a:srcRect l="4035" r="3854" b="1620"/>
          <a:stretch/>
        </p:blipFill>
        <p:spPr>
          <a:xfrm>
            <a:off x="8106426" y="869845"/>
            <a:ext cx="4085574" cy="5969826"/>
          </a:xfrm>
          <a:prstGeom prst="rect">
            <a:avLst/>
          </a:prstGeom>
        </p:spPr>
      </p:pic>
      <p:pic>
        <p:nvPicPr>
          <p:cNvPr id="3" name="Picture 2" descr="A picture containing table, cake, food, sitting&#10;&#10;Description automatically generated">
            <a:extLst>
              <a:ext uri="{FF2B5EF4-FFF2-40B4-BE49-F238E27FC236}">
                <a16:creationId xmlns:a16="http://schemas.microsoft.com/office/drawing/2014/main" id="{D7377288-1719-E61A-3582-EEAD633D27D4}"/>
              </a:ext>
            </a:extLst>
          </p:cNvPr>
          <p:cNvPicPr>
            <a:picLocks noChangeAspect="1"/>
          </p:cNvPicPr>
          <p:nvPr/>
        </p:nvPicPr>
        <p:blipFill rotWithShape="1">
          <a:blip r:embed="rId7">
            <a:extLst>
              <a:ext uri="{BEBA8EAE-BF5A-486C-A8C5-ECC9F3942E4B}">
                <a14:imgProps xmlns:a14="http://schemas.microsoft.com/office/drawing/2010/main">
                  <a14:imgLayer r:embed="rId8">
                    <a14:imgEffect>
                      <a14:backgroundRemoval t="10000" b="90222" l="7327" r="93267">
                        <a14:foregroundMark x1="88317" y1="37778" x2="91485" y2="60667"/>
                        <a14:foregroundMark x1="91485" y1="60667" x2="91881" y2="51111"/>
                        <a14:foregroundMark x1="91881" y1="54000" x2="91881" y2="77111"/>
                        <a14:foregroundMark x1="91881" y1="77111" x2="93861" y2="80222"/>
                        <a14:foregroundMark x1="7723" y1="39778" x2="9109" y2="63778"/>
                        <a14:foregroundMark x1="9109" y1="63778" x2="10891" y2="67778"/>
                        <a14:foregroundMark x1="25941" y1="89778" x2="45347" y2="90444"/>
                        <a14:foregroundMark x1="45347" y1="90444" x2="35446" y2="90444"/>
                        <a14:foregroundMark x1="7327" y1="46889" x2="8317" y2="55111"/>
                      </a14:backgroundRemoval>
                    </a14:imgEffect>
                  </a14:imgLayer>
                </a14:imgProps>
              </a:ext>
              <a:ext uri="{28A0092B-C50C-407E-A947-70E740481C1C}">
                <a14:useLocalDpi xmlns:a14="http://schemas.microsoft.com/office/drawing/2010/main"/>
              </a:ext>
            </a:extLst>
          </a:blip>
          <a:srcRect/>
          <a:stretch/>
        </p:blipFill>
        <p:spPr>
          <a:xfrm>
            <a:off x="8386151" y="3447167"/>
            <a:ext cx="3037130" cy="2834880"/>
          </a:xfrm>
          <a:prstGeom prst="rect">
            <a:avLst/>
          </a:prstGeom>
        </p:spPr>
      </p:pic>
    </p:spTree>
    <p:extLst>
      <p:ext uri="{BB962C8B-B14F-4D97-AF65-F5344CB8AC3E}">
        <p14:creationId xmlns:p14="http://schemas.microsoft.com/office/powerpoint/2010/main" val="147219043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03090-499D-1D5D-5DAF-C7FC705A8CBF}"/>
              </a:ext>
            </a:extLst>
          </p:cNvPr>
          <p:cNvSpPr>
            <a:spLocks noGrp="1"/>
          </p:cNvSpPr>
          <p:nvPr>
            <p:ph type="title"/>
          </p:nvPr>
        </p:nvSpPr>
        <p:spPr>
          <a:xfrm>
            <a:off x="546705" y="91688"/>
            <a:ext cx="10778791" cy="660400"/>
          </a:xfrm>
          <a:ln w="12700">
            <a:miter lim="400000"/>
          </a:ln>
        </p:spPr>
        <p:txBody>
          <a:bodyPr lIns="45719" rIns="45719">
            <a:spAutoFit/>
          </a:bodyPr>
          <a:lstStyle/>
          <a:p>
            <a:pPr defTabSz="412750">
              <a:lnSpc>
                <a:spcPct val="100000"/>
              </a:lnSpc>
              <a:spcBef>
                <a:spcPts val="2900"/>
              </a:spcBef>
            </a:pPr>
            <a:r>
              <a:rPr lang="en-US" dirty="0">
                <a:solidFill>
                  <a:prstClr val="white"/>
                </a:solidFill>
                <a:latin typeface="Franklin Gothic Book" panose="020B0503020102020204" pitchFamily="34" charset="0"/>
                <a:cs typeface="Arial"/>
              </a:rPr>
              <a:t>My startling and eye-opening study 13 years ago</a:t>
            </a:r>
          </a:p>
        </p:txBody>
      </p:sp>
      <p:pic>
        <p:nvPicPr>
          <p:cNvPr id="3" name="Picture 2">
            <a:extLst>
              <a:ext uri="{FF2B5EF4-FFF2-40B4-BE49-F238E27FC236}">
                <a16:creationId xmlns:a16="http://schemas.microsoft.com/office/drawing/2014/main" id="{B9DD62CF-CE81-EECC-7D59-92FF8BC26006}"/>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47131" y="1029358"/>
            <a:ext cx="7153093" cy="4354304"/>
          </a:xfrm>
          <a:prstGeom prst="rect">
            <a:avLst/>
          </a:prstGeom>
          <a:effectLst/>
        </p:spPr>
      </p:pic>
      <p:pic>
        <p:nvPicPr>
          <p:cNvPr id="4" name="Picture 3">
            <a:extLst>
              <a:ext uri="{FF2B5EF4-FFF2-40B4-BE49-F238E27FC236}">
                <a16:creationId xmlns:a16="http://schemas.microsoft.com/office/drawing/2014/main" id="{54DA68FA-265A-6E10-92E3-619885249677}"/>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t="4508" r="59201" b="2539"/>
          <a:stretch>
            <a:fillRect/>
          </a:stretch>
        </p:blipFill>
        <p:spPr>
          <a:xfrm>
            <a:off x="7776988" y="911305"/>
            <a:ext cx="3548508" cy="5691234"/>
          </a:xfrm>
          <a:prstGeom prst="rect">
            <a:avLst/>
          </a:prstGeom>
        </p:spPr>
      </p:pic>
      <p:sp>
        <p:nvSpPr>
          <p:cNvPr id="5" name="TextBox 4">
            <a:extLst>
              <a:ext uri="{FF2B5EF4-FFF2-40B4-BE49-F238E27FC236}">
                <a16:creationId xmlns:a16="http://schemas.microsoft.com/office/drawing/2014/main" id="{328C1A10-56D6-334F-2D75-D8974A1B7E0A}"/>
              </a:ext>
            </a:extLst>
          </p:cNvPr>
          <p:cNvSpPr txBox="1"/>
          <p:nvPr/>
        </p:nvSpPr>
        <p:spPr>
          <a:xfrm>
            <a:off x="200876" y="5598256"/>
            <a:ext cx="7153094"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Trebuchet MS" panose="020B0603020202020204"/>
                <a:ea typeface="+mn-ea"/>
                <a:cs typeface="+mn-cs"/>
              </a:rPr>
              <a:t>Monitor 10 patient rooms and associated nursing stations for 13 months</a:t>
            </a:r>
          </a:p>
        </p:txBody>
      </p:sp>
      <p:pic>
        <p:nvPicPr>
          <p:cNvPr id="6" name="Picture 5">
            <a:extLst>
              <a:ext uri="{FF2B5EF4-FFF2-40B4-BE49-F238E27FC236}">
                <a16:creationId xmlns:a16="http://schemas.microsoft.com/office/drawing/2014/main" id="{BB013793-1DC4-12E1-8F22-E79495B34288}"/>
              </a:ext>
            </a:extLst>
          </p:cNvPr>
          <p:cNvPicPr>
            <a:picLocks noChangeAspect="1"/>
          </p:cNvPicPr>
          <p:nvPr/>
        </p:nvPicPr>
        <p:blipFill>
          <a:blip r:embed="rId4">
            <a:extLst>
              <a:ext uri="{28A0092B-C50C-407E-A947-70E740481C1C}">
                <a14:useLocalDpi xmlns:a14="http://schemas.microsoft.com/office/drawing/2010/main" val="0"/>
              </a:ext>
            </a:extLst>
          </a:blip>
          <a:srcRect t="96036"/>
          <a:stretch>
            <a:fillRect/>
          </a:stretch>
        </p:blipFill>
        <p:spPr>
          <a:xfrm>
            <a:off x="0" y="6586151"/>
            <a:ext cx="12192000" cy="271849"/>
          </a:xfrm>
          <a:prstGeom prst="rect">
            <a:avLst/>
          </a:prstGeom>
        </p:spPr>
      </p:pic>
    </p:spTree>
    <p:extLst>
      <p:ext uri="{BB962C8B-B14F-4D97-AF65-F5344CB8AC3E}">
        <p14:creationId xmlns:p14="http://schemas.microsoft.com/office/powerpoint/2010/main" val="5061763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F2DBAFF1-F6A1-A667-26E2-D88FFD5ED680}"/>
              </a:ext>
            </a:extLst>
          </p:cNvPr>
          <p:cNvSpPr>
            <a:spLocks noGrp="1"/>
          </p:cNvSpPr>
          <p:nvPr>
            <p:ph type="title"/>
          </p:nvPr>
        </p:nvSpPr>
        <p:spPr>
          <a:xfrm>
            <a:off x="408608" y="179663"/>
            <a:ext cx="12099215" cy="660400"/>
          </a:xfrm>
          <a:ln w="12700">
            <a:miter lim="400000"/>
          </a:ln>
        </p:spPr>
        <p:txBody>
          <a:bodyPr lIns="45719" rIns="45719">
            <a:spAutoFit/>
          </a:bodyPr>
          <a:lstStyle/>
          <a:p>
            <a:pPr defTabSz="412750">
              <a:lnSpc>
                <a:spcPct val="100000"/>
              </a:lnSpc>
              <a:spcBef>
                <a:spcPts val="2900"/>
              </a:spcBef>
            </a:pPr>
            <a:r>
              <a:rPr lang="en-US" dirty="0">
                <a:solidFill>
                  <a:prstClr val="white"/>
                </a:solidFill>
                <a:latin typeface="Franklin Gothic Book" panose="020B0503020102020204" pitchFamily="34" charset="0"/>
                <a:cs typeface="Arial"/>
              </a:rPr>
              <a:t>2013 study: Patient infections and the indoor environment</a:t>
            </a:r>
            <a:br>
              <a:rPr lang="en-US" dirty="0">
                <a:solidFill>
                  <a:prstClr val="white"/>
                </a:solidFill>
                <a:latin typeface="Franklin Gothic Book" panose="020B0503020102020204" pitchFamily="34" charset="0"/>
                <a:cs typeface="Arial"/>
              </a:rPr>
            </a:br>
            <a:endParaRPr lang="en-US" dirty="0">
              <a:solidFill>
                <a:prstClr val="white"/>
              </a:solidFill>
              <a:latin typeface="Franklin Gothic Book" panose="020B0503020102020204" pitchFamily="34" charset="0"/>
              <a:cs typeface="Arial"/>
            </a:endParaRPr>
          </a:p>
        </p:txBody>
      </p:sp>
      <p:sp>
        <p:nvSpPr>
          <p:cNvPr id="9" name="Title 7">
            <a:extLst>
              <a:ext uri="{FF2B5EF4-FFF2-40B4-BE49-F238E27FC236}">
                <a16:creationId xmlns:a16="http://schemas.microsoft.com/office/drawing/2014/main" id="{458E0A99-D464-69A2-11C4-9E83A8DFF330}"/>
              </a:ext>
            </a:extLst>
          </p:cNvPr>
          <p:cNvSpPr txBox="1"/>
          <p:nvPr/>
        </p:nvSpPr>
        <p:spPr>
          <a:xfrm>
            <a:off x="382123" y="3387147"/>
            <a:ext cx="2889613" cy="639484"/>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vert="horz" lIns="91440" tIns="45720" rIns="91440" bIns="45720" rtlCol="0" anchor="ctr">
            <a:noAutofit/>
          </a:bodyPr>
          <a:lstStyle>
            <a:defPPr>
              <a:defRPr lang="en-US"/>
            </a:defPPr>
            <a:lvl1pPr>
              <a:lnSpc>
                <a:spcPct val="90000"/>
              </a:lnSpc>
              <a:spcBef>
                <a:spcPct val="0"/>
              </a:spcBef>
              <a:buNone/>
              <a:defRPr sz="2200">
                <a:solidFill>
                  <a:schemeClr val="bg1"/>
                </a:solidFill>
                <a:ea typeface="+mj-ea"/>
                <a:cs typeface="+mj-cs"/>
              </a:defRPr>
            </a:lvl1pPr>
            <a:lvl2pPr marL="685800" indent="-228600" defTabSz="914400">
              <a:lnSpc>
                <a:spcPct val="90000"/>
              </a:lnSpc>
              <a:spcBef>
                <a:spcPts val="500"/>
              </a:spcBef>
              <a:buFont typeface="Arial" panose="020B0604020202020204" pitchFamily="34" charset="0"/>
              <a:buChar char="•"/>
              <a:defRPr sz="2400">
                <a:solidFill>
                  <a:schemeClr val="tx1">
                    <a:lumMod val="75000"/>
                    <a:lumOff val="25000"/>
                  </a:schemeClr>
                </a:solidFill>
              </a:defRPr>
            </a:lvl2pPr>
            <a:lvl3pPr marL="1143000" indent="-228600" defTabSz="914400">
              <a:lnSpc>
                <a:spcPct val="90000"/>
              </a:lnSpc>
              <a:spcBef>
                <a:spcPts val="500"/>
              </a:spcBef>
              <a:buFont typeface="Arial" panose="020B0604020202020204" pitchFamily="34" charset="0"/>
              <a:buChar char="•"/>
              <a:defRPr sz="2000">
                <a:solidFill>
                  <a:schemeClr val="tx1">
                    <a:lumMod val="75000"/>
                    <a:lumOff val="25000"/>
                  </a:schemeClr>
                </a:solidFill>
              </a:defRPr>
            </a:lvl3pPr>
            <a:lvl4pPr marL="1600200" indent="-228600" defTabSz="914400">
              <a:lnSpc>
                <a:spcPct val="90000"/>
              </a:lnSpc>
              <a:spcBef>
                <a:spcPts val="500"/>
              </a:spcBef>
              <a:buFont typeface="Arial" panose="020B0604020202020204" pitchFamily="34" charset="0"/>
              <a:buChar char="•"/>
              <a:defRPr>
                <a:solidFill>
                  <a:schemeClr val="tx1">
                    <a:lumMod val="75000"/>
                    <a:lumOff val="25000"/>
                  </a:schemeClr>
                </a:solidFill>
              </a:defRPr>
            </a:lvl4pPr>
            <a:lvl5pPr marL="2057400" indent="-228600" defTabSz="914400">
              <a:lnSpc>
                <a:spcPct val="90000"/>
              </a:lnSpc>
              <a:spcBef>
                <a:spcPts val="500"/>
              </a:spcBef>
              <a:buFont typeface="Arial" panose="020B0604020202020204" pitchFamily="34" charset="0"/>
              <a:buChar char="•"/>
              <a:defRPr>
                <a:solidFill>
                  <a:schemeClr val="tx1">
                    <a:lumMod val="75000"/>
                    <a:lumOff val="25000"/>
                  </a:schemeClr>
                </a:solidFill>
              </a:defRPr>
            </a:lvl5pPr>
            <a:lvl6pPr marL="2514600" indent="-228600" defTabSz="914400">
              <a:lnSpc>
                <a:spcPct val="90000"/>
              </a:lnSpc>
              <a:spcBef>
                <a:spcPts val="500"/>
              </a:spcBef>
              <a:buFont typeface="Arial" panose="020B0604020202020204" pitchFamily="34" charset="0"/>
              <a:buChar char="•"/>
            </a:lvl6pPr>
            <a:lvl7pPr marL="2971800" indent="-228600" defTabSz="914400">
              <a:lnSpc>
                <a:spcPct val="90000"/>
              </a:lnSpc>
              <a:spcBef>
                <a:spcPts val="500"/>
              </a:spcBef>
              <a:buFont typeface="Arial" panose="020B0604020202020204" pitchFamily="34" charset="0"/>
              <a:buChar char="•"/>
            </a:lvl7pPr>
            <a:lvl8pPr marL="3429000" indent="-228600" defTabSz="914400">
              <a:lnSpc>
                <a:spcPct val="90000"/>
              </a:lnSpc>
              <a:spcBef>
                <a:spcPts val="500"/>
              </a:spcBef>
              <a:buFont typeface="Arial" panose="020B0604020202020204" pitchFamily="34" charset="0"/>
              <a:buChar char="•"/>
            </a:lvl8pPr>
            <a:lvl9pPr marL="3886200" indent="-228600" defTabSz="914400">
              <a:lnSpc>
                <a:spcPct val="90000"/>
              </a:lnSpc>
              <a:spcBef>
                <a:spcPts val="500"/>
              </a:spcBef>
              <a:buFont typeface="Arial" panose="020B0604020202020204" pitchFamily="34" charset="0"/>
              <a:buChar char="•"/>
            </a:lvl9pPr>
          </a:lstStyle>
          <a:p>
            <a:pPr marL="0" marR="0" lvl="0" indent="0" algn="l" defTabSz="1219170" rtl="0" eaLnBrk="1" fontAlgn="auto" latinLnBrk="0" hangingPunct="1">
              <a:lnSpc>
                <a:spcPct val="90000"/>
              </a:lnSpc>
              <a:spcBef>
                <a:spcPct val="0"/>
              </a:spcBef>
              <a:spcAft>
                <a:spcPts val="0"/>
              </a:spcAft>
              <a:buClrTx/>
              <a:buSzTx/>
              <a:buFontTx/>
              <a:buNone/>
              <a:tabLst/>
              <a:defRPr/>
            </a:pPr>
            <a:r>
              <a:rPr kumimoji="0" lang="en-US" sz="2200" b="0" i="0" u="none" strike="noStrike" kern="1200" cap="none" spc="0" normalizeH="0" baseline="0" noProof="0" dirty="0">
                <a:ln>
                  <a:noFill/>
                </a:ln>
                <a:solidFill>
                  <a:prstClr val="black"/>
                </a:solidFill>
                <a:effectLst/>
                <a:uLnTx/>
                <a:uFillTx/>
                <a:latin typeface="Roboto" panose="02000000000000000000"/>
                <a:ea typeface="+mj-ea"/>
                <a:cs typeface="+mj-cs"/>
              </a:rPr>
              <a:t>8M datapoints on environmental parameters</a:t>
            </a:r>
            <a:endParaRPr kumimoji="0" sz="2200" b="0" i="0" u="none" strike="noStrike" kern="1200" cap="none" spc="0" normalizeH="0" baseline="0" noProof="0" dirty="0">
              <a:ln>
                <a:noFill/>
              </a:ln>
              <a:solidFill>
                <a:prstClr val="black"/>
              </a:solidFill>
              <a:effectLst/>
              <a:uLnTx/>
              <a:uFillTx/>
              <a:latin typeface="Roboto" panose="02000000000000000000"/>
              <a:ea typeface="+mj-ea"/>
              <a:cs typeface="+mj-cs"/>
            </a:endParaRPr>
          </a:p>
        </p:txBody>
      </p:sp>
      <p:grpSp>
        <p:nvGrpSpPr>
          <p:cNvPr id="4" name="Group 3">
            <a:extLst>
              <a:ext uri="{FF2B5EF4-FFF2-40B4-BE49-F238E27FC236}">
                <a16:creationId xmlns:a16="http://schemas.microsoft.com/office/drawing/2014/main" id="{F32497AB-CF1C-0E8D-6A6F-8B70A4A111CC}"/>
              </a:ext>
            </a:extLst>
          </p:cNvPr>
          <p:cNvGrpSpPr/>
          <p:nvPr/>
        </p:nvGrpSpPr>
        <p:grpSpPr>
          <a:xfrm>
            <a:off x="1826929" y="1326681"/>
            <a:ext cx="8785270" cy="4760416"/>
            <a:chOff x="4267201" y="1874925"/>
            <a:chExt cx="7274917" cy="4195676"/>
          </a:xfrm>
        </p:grpSpPr>
        <p:grpSp>
          <p:nvGrpSpPr>
            <p:cNvPr id="10" name="Cube 7">
              <a:extLst>
                <a:ext uri="{FF2B5EF4-FFF2-40B4-BE49-F238E27FC236}">
                  <a16:creationId xmlns:a16="http://schemas.microsoft.com/office/drawing/2014/main" id="{38C8E323-9707-DAA3-13CD-DAA58BE69D00}"/>
                </a:ext>
              </a:extLst>
            </p:cNvPr>
            <p:cNvGrpSpPr/>
            <p:nvPr/>
          </p:nvGrpSpPr>
          <p:grpSpPr>
            <a:xfrm>
              <a:off x="8918691" y="3682874"/>
              <a:ext cx="2572803" cy="1394895"/>
              <a:chOff x="0" y="0"/>
              <a:chExt cx="3430401" cy="1859857"/>
            </a:xfrm>
          </p:grpSpPr>
          <p:sp>
            <p:nvSpPr>
              <p:cNvPr id="11" name="Shape">
                <a:extLst>
                  <a:ext uri="{FF2B5EF4-FFF2-40B4-BE49-F238E27FC236}">
                    <a16:creationId xmlns:a16="http://schemas.microsoft.com/office/drawing/2014/main" id="{BD9B930D-DBE2-8D45-D008-27AE449A1DE9}"/>
                  </a:ext>
                </a:extLst>
              </p:cNvPr>
              <p:cNvSpPr/>
              <p:nvPr/>
            </p:nvSpPr>
            <p:spPr>
              <a:xfrm>
                <a:off x="-1" y="-1"/>
                <a:ext cx="3430403" cy="1859859"/>
              </a:xfrm>
              <a:custGeom>
                <a:avLst/>
                <a:gdLst/>
                <a:ahLst/>
                <a:cxnLst>
                  <a:cxn ang="0">
                    <a:pos x="wd2" y="hd2"/>
                  </a:cxn>
                  <a:cxn ang="5400000">
                    <a:pos x="wd2" y="hd2"/>
                  </a:cxn>
                  <a:cxn ang="10800000">
                    <a:pos x="wd2" y="hd2"/>
                  </a:cxn>
                  <a:cxn ang="16200000">
                    <a:pos x="wd2" y="hd2"/>
                  </a:cxn>
                </a:cxnLst>
                <a:rect l="0" t="0" r="r" b="b"/>
                <a:pathLst>
                  <a:path w="21600" h="21600" extrusionOk="0">
                    <a:moveTo>
                      <a:pt x="0" y="5400"/>
                    </a:moveTo>
                    <a:lnTo>
                      <a:pt x="2928" y="0"/>
                    </a:lnTo>
                    <a:lnTo>
                      <a:pt x="21600" y="0"/>
                    </a:lnTo>
                    <a:lnTo>
                      <a:pt x="21600" y="16200"/>
                    </a:lnTo>
                    <a:lnTo>
                      <a:pt x="18672" y="21600"/>
                    </a:lnTo>
                    <a:lnTo>
                      <a:pt x="0" y="21600"/>
                    </a:lnTo>
                    <a:close/>
                  </a:path>
                </a:pathLst>
              </a:custGeom>
              <a:solidFill>
                <a:srgbClr val="C1E1FE">
                  <a:alpha val="15000"/>
                </a:srgbClr>
              </a:solidFill>
              <a:ln w="12700" cap="flat">
                <a:noFill/>
                <a:miter lim="400000"/>
              </a:ln>
              <a:effectLst/>
            </p:spPr>
            <p:txBody>
              <a:bodyPr wrap="square" lIns="34289" tIns="34289" rIns="34289" bIns="34289" numCol="1" anchor="ctr">
                <a:noAutofit/>
              </a:bodyPr>
              <a:lstStyle/>
              <a:p>
                <a:pPr marL="0" marR="0" lvl="0" indent="0" algn="ctr" defTabSz="385753" rtl="0" eaLnBrk="1" fontAlgn="auto" latinLnBrk="0" hangingPunct="0">
                  <a:lnSpc>
                    <a:spcPct val="100000"/>
                  </a:lnSpc>
                  <a:spcBef>
                    <a:spcPts val="0"/>
                  </a:spcBef>
                  <a:spcAft>
                    <a:spcPts val="0"/>
                  </a:spcAft>
                  <a:buClrTx/>
                  <a:buSzTx/>
                  <a:buFontTx/>
                  <a:buNone/>
                  <a:tabLst/>
                  <a:defRPr sz="1600">
                    <a:solidFill>
                      <a:srgbClr val="FFFFFF"/>
                    </a:solidFill>
                    <a:latin typeface="Arial"/>
                    <a:ea typeface="Arial"/>
                    <a:cs typeface="Arial"/>
                    <a:sym typeface="Arial"/>
                  </a:defRPr>
                </a:pPr>
                <a:endParaRPr kumimoji="0" sz="1200" b="0" i="0" u="none" strike="noStrike" kern="0" cap="none" spc="0" normalizeH="0" baseline="0" noProof="0">
                  <a:ln>
                    <a:noFill/>
                  </a:ln>
                  <a:solidFill>
                    <a:srgbClr val="FFFFFF"/>
                  </a:solidFill>
                  <a:effectLst/>
                  <a:uLnTx/>
                  <a:uFillTx/>
                  <a:latin typeface="Arial"/>
                  <a:cs typeface="Arial"/>
                  <a:sym typeface="Arial"/>
                </a:endParaRPr>
              </a:p>
            </p:txBody>
          </p:sp>
          <p:sp>
            <p:nvSpPr>
              <p:cNvPr id="12" name="Shape">
                <a:extLst>
                  <a:ext uri="{FF2B5EF4-FFF2-40B4-BE49-F238E27FC236}">
                    <a16:creationId xmlns:a16="http://schemas.microsoft.com/office/drawing/2014/main" id="{BC87219B-24DE-7EEF-C284-67836D6213CA}"/>
                  </a:ext>
                </a:extLst>
              </p:cNvPr>
              <p:cNvSpPr/>
              <p:nvPr/>
            </p:nvSpPr>
            <p:spPr>
              <a:xfrm>
                <a:off x="2965437" y="-1"/>
                <a:ext cx="464965" cy="1859859"/>
              </a:xfrm>
              <a:custGeom>
                <a:avLst/>
                <a:gdLst/>
                <a:ahLst/>
                <a:cxnLst>
                  <a:cxn ang="0">
                    <a:pos x="wd2" y="hd2"/>
                  </a:cxn>
                  <a:cxn ang="5400000">
                    <a:pos x="wd2" y="hd2"/>
                  </a:cxn>
                  <a:cxn ang="10800000">
                    <a:pos x="wd2" y="hd2"/>
                  </a:cxn>
                  <a:cxn ang="16200000">
                    <a:pos x="wd2" y="hd2"/>
                  </a:cxn>
                </a:cxnLst>
                <a:rect l="0" t="0" r="r" b="b"/>
                <a:pathLst>
                  <a:path w="21600" h="21600" extrusionOk="0">
                    <a:moveTo>
                      <a:pt x="0" y="5400"/>
                    </a:moveTo>
                    <a:lnTo>
                      <a:pt x="21600" y="0"/>
                    </a:lnTo>
                    <a:lnTo>
                      <a:pt x="21600" y="16200"/>
                    </a:lnTo>
                    <a:lnTo>
                      <a:pt x="0" y="21600"/>
                    </a:lnTo>
                    <a:close/>
                  </a:path>
                </a:pathLst>
              </a:custGeom>
              <a:solidFill>
                <a:srgbClr val="000000">
                  <a:alpha val="20000"/>
                </a:srgbClr>
              </a:solidFill>
              <a:ln w="12700" cap="flat">
                <a:noFill/>
                <a:miter lim="400000"/>
              </a:ln>
              <a:effectLst/>
            </p:spPr>
            <p:txBody>
              <a:bodyPr wrap="square" lIns="34289" tIns="34289" rIns="34289" bIns="34289" numCol="1" anchor="ctr">
                <a:noAutofit/>
              </a:bodyPr>
              <a:lstStyle/>
              <a:p>
                <a:pPr marL="0" marR="0" lvl="0" indent="0" algn="ctr" defTabSz="385753" rtl="0" eaLnBrk="1" fontAlgn="auto" latinLnBrk="0" hangingPunct="0">
                  <a:lnSpc>
                    <a:spcPct val="100000"/>
                  </a:lnSpc>
                  <a:spcBef>
                    <a:spcPts val="0"/>
                  </a:spcBef>
                  <a:spcAft>
                    <a:spcPts val="0"/>
                  </a:spcAft>
                  <a:buClrTx/>
                  <a:buSzTx/>
                  <a:buFontTx/>
                  <a:buNone/>
                  <a:tabLst/>
                  <a:defRPr sz="1600">
                    <a:solidFill>
                      <a:srgbClr val="FFFFFF"/>
                    </a:solidFill>
                    <a:latin typeface="Arial"/>
                    <a:ea typeface="Arial"/>
                    <a:cs typeface="Arial"/>
                    <a:sym typeface="Arial"/>
                  </a:defRPr>
                </a:pPr>
                <a:endParaRPr kumimoji="0" sz="1200" b="0" i="0" u="none" strike="noStrike" kern="0" cap="none" spc="0" normalizeH="0" baseline="0" noProof="0">
                  <a:ln>
                    <a:noFill/>
                  </a:ln>
                  <a:solidFill>
                    <a:srgbClr val="FFFFFF"/>
                  </a:solidFill>
                  <a:effectLst/>
                  <a:uLnTx/>
                  <a:uFillTx/>
                  <a:latin typeface="Arial"/>
                  <a:cs typeface="Arial"/>
                  <a:sym typeface="Arial"/>
                </a:endParaRPr>
              </a:p>
            </p:txBody>
          </p:sp>
          <p:sp>
            <p:nvSpPr>
              <p:cNvPr id="13" name="Shape">
                <a:extLst>
                  <a:ext uri="{FF2B5EF4-FFF2-40B4-BE49-F238E27FC236}">
                    <a16:creationId xmlns:a16="http://schemas.microsoft.com/office/drawing/2014/main" id="{762D0699-1926-24C6-FB69-8E15E7788A1C}"/>
                  </a:ext>
                </a:extLst>
              </p:cNvPr>
              <p:cNvSpPr/>
              <p:nvPr/>
            </p:nvSpPr>
            <p:spPr>
              <a:xfrm>
                <a:off x="-1" y="-1"/>
                <a:ext cx="3430403" cy="464965"/>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928" y="0"/>
                    </a:lnTo>
                    <a:lnTo>
                      <a:pt x="21600" y="0"/>
                    </a:lnTo>
                    <a:lnTo>
                      <a:pt x="18672" y="21600"/>
                    </a:lnTo>
                    <a:close/>
                  </a:path>
                </a:pathLst>
              </a:custGeom>
              <a:solidFill>
                <a:srgbClr val="FFFFFF">
                  <a:alpha val="20000"/>
                </a:srgbClr>
              </a:solidFill>
              <a:ln w="12700" cap="flat">
                <a:noFill/>
                <a:miter lim="400000"/>
              </a:ln>
              <a:effectLst/>
            </p:spPr>
            <p:txBody>
              <a:bodyPr wrap="square" lIns="34289" tIns="34289" rIns="34289" bIns="34289" numCol="1" anchor="ctr">
                <a:noAutofit/>
              </a:bodyPr>
              <a:lstStyle/>
              <a:p>
                <a:pPr marL="0" marR="0" lvl="0" indent="0" algn="ctr" defTabSz="385753" rtl="0" eaLnBrk="1" fontAlgn="auto" latinLnBrk="0" hangingPunct="0">
                  <a:lnSpc>
                    <a:spcPct val="100000"/>
                  </a:lnSpc>
                  <a:spcBef>
                    <a:spcPts val="0"/>
                  </a:spcBef>
                  <a:spcAft>
                    <a:spcPts val="0"/>
                  </a:spcAft>
                  <a:buClrTx/>
                  <a:buSzTx/>
                  <a:buFontTx/>
                  <a:buNone/>
                  <a:tabLst/>
                  <a:defRPr sz="1600">
                    <a:solidFill>
                      <a:srgbClr val="FFFFFF"/>
                    </a:solidFill>
                    <a:latin typeface="Arial"/>
                    <a:ea typeface="Arial"/>
                    <a:cs typeface="Arial"/>
                    <a:sym typeface="Arial"/>
                  </a:defRPr>
                </a:pPr>
                <a:endParaRPr kumimoji="0" sz="1200" b="0" i="0" u="none" strike="noStrike" kern="0" cap="none" spc="0" normalizeH="0" baseline="0" noProof="0">
                  <a:ln>
                    <a:noFill/>
                  </a:ln>
                  <a:solidFill>
                    <a:srgbClr val="FFFFFF"/>
                  </a:solidFill>
                  <a:effectLst/>
                  <a:uLnTx/>
                  <a:uFillTx/>
                  <a:latin typeface="Arial"/>
                  <a:cs typeface="Arial"/>
                  <a:sym typeface="Arial"/>
                </a:endParaRPr>
              </a:p>
            </p:txBody>
          </p:sp>
          <p:sp>
            <p:nvSpPr>
              <p:cNvPr id="14" name="Shape">
                <a:extLst>
                  <a:ext uri="{FF2B5EF4-FFF2-40B4-BE49-F238E27FC236}">
                    <a16:creationId xmlns:a16="http://schemas.microsoft.com/office/drawing/2014/main" id="{47C45785-D2D3-F009-3974-A62418F78ED6}"/>
                  </a:ext>
                </a:extLst>
              </p:cNvPr>
              <p:cNvSpPr/>
              <p:nvPr/>
            </p:nvSpPr>
            <p:spPr>
              <a:xfrm>
                <a:off x="-1" y="-1"/>
                <a:ext cx="3430403" cy="1859859"/>
              </a:xfrm>
              <a:custGeom>
                <a:avLst/>
                <a:gdLst/>
                <a:ahLst/>
                <a:cxnLst>
                  <a:cxn ang="0">
                    <a:pos x="wd2" y="hd2"/>
                  </a:cxn>
                  <a:cxn ang="5400000">
                    <a:pos x="wd2" y="hd2"/>
                  </a:cxn>
                  <a:cxn ang="10800000">
                    <a:pos x="wd2" y="hd2"/>
                  </a:cxn>
                  <a:cxn ang="16200000">
                    <a:pos x="wd2" y="hd2"/>
                  </a:cxn>
                </a:cxnLst>
                <a:rect l="0" t="0" r="r" b="b"/>
                <a:pathLst>
                  <a:path w="21600" h="21600" extrusionOk="0">
                    <a:moveTo>
                      <a:pt x="0" y="5400"/>
                    </a:moveTo>
                    <a:lnTo>
                      <a:pt x="2928" y="0"/>
                    </a:lnTo>
                    <a:lnTo>
                      <a:pt x="21600" y="0"/>
                    </a:lnTo>
                    <a:lnTo>
                      <a:pt x="21600" y="16200"/>
                    </a:lnTo>
                    <a:lnTo>
                      <a:pt x="18672" y="21600"/>
                    </a:lnTo>
                    <a:lnTo>
                      <a:pt x="0" y="21600"/>
                    </a:lnTo>
                    <a:close/>
                    <a:moveTo>
                      <a:pt x="0" y="5400"/>
                    </a:moveTo>
                    <a:lnTo>
                      <a:pt x="18672" y="5400"/>
                    </a:lnTo>
                    <a:lnTo>
                      <a:pt x="21600" y="0"/>
                    </a:lnTo>
                    <a:moveTo>
                      <a:pt x="18672" y="5400"/>
                    </a:moveTo>
                    <a:lnTo>
                      <a:pt x="18672" y="21600"/>
                    </a:lnTo>
                  </a:path>
                </a:pathLst>
              </a:custGeom>
              <a:noFill/>
              <a:ln w="25400" cap="flat">
                <a:solidFill>
                  <a:srgbClr val="024A8C"/>
                </a:solidFill>
                <a:prstDash val="solid"/>
                <a:round/>
              </a:ln>
              <a:effectLst/>
            </p:spPr>
            <p:txBody>
              <a:bodyPr wrap="square" lIns="34289" tIns="34289" rIns="34289" bIns="34289" numCol="1" anchor="ctr">
                <a:noAutofit/>
              </a:bodyPr>
              <a:lstStyle/>
              <a:p>
                <a:pPr marL="0" marR="0" lvl="0" indent="0" algn="ctr" defTabSz="385753" rtl="0" eaLnBrk="1" fontAlgn="auto" latinLnBrk="0" hangingPunct="0">
                  <a:lnSpc>
                    <a:spcPct val="100000"/>
                  </a:lnSpc>
                  <a:spcBef>
                    <a:spcPts val="0"/>
                  </a:spcBef>
                  <a:spcAft>
                    <a:spcPts val="0"/>
                  </a:spcAft>
                  <a:buClrTx/>
                  <a:buSzTx/>
                  <a:buFontTx/>
                  <a:buNone/>
                  <a:tabLst/>
                  <a:defRPr sz="1600">
                    <a:solidFill>
                      <a:srgbClr val="FFFFFF"/>
                    </a:solidFill>
                    <a:latin typeface="Arial"/>
                    <a:ea typeface="Arial"/>
                    <a:cs typeface="Arial"/>
                    <a:sym typeface="Arial"/>
                  </a:defRPr>
                </a:pPr>
                <a:endParaRPr kumimoji="0" sz="1200" b="0" i="0" u="none" strike="noStrike" kern="0" cap="none" spc="0" normalizeH="0" baseline="0" noProof="0">
                  <a:ln>
                    <a:noFill/>
                  </a:ln>
                  <a:solidFill>
                    <a:srgbClr val="FFFFFF"/>
                  </a:solidFill>
                  <a:effectLst/>
                  <a:uLnTx/>
                  <a:uFillTx/>
                  <a:latin typeface="Arial"/>
                  <a:cs typeface="Arial"/>
                  <a:sym typeface="Arial"/>
                </a:endParaRPr>
              </a:p>
            </p:txBody>
          </p:sp>
        </p:grpSp>
        <p:sp>
          <p:nvSpPr>
            <p:cNvPr id="15" name="Straight Arrow Connector 8">
              <a:extLst>
                <a:ext uri="{FF2B5EF4-FFF2-40B4-BE49-F238E27FC236}">
                  <a16:creationId xmlns:a16="http://schemas.microsoft.com/office/drawing/2014/main" id="{E691C032-1DEB-830D-6D83-EE3A1B451B80}"/>
                </a:ext>
              </a:extLst>
            </p:cNvPr>
            <p:cNvSpPr/>
            <p:nvPr/>
          </p:nvSpPr>
          <p:spPr>
            <a:xfrm>
              <a:off x="7226433" y="3117043"/>
              <a:ext cx="1563039" cy="511324"/>
            </a:xfrm>
            <a:prstGeom prst="line">
              <a:avLst/>
            </a:prstGeom>
            <a:ln w="25400">
              <a:solidFill>
                <a:srgbClr val="FF0000"/>
              </a:solidFill>
              <a:tailEnd type="triangle"/>
            </a:ln>
            <a:effectLst>
              <a:outerShdw blurRad="38100" dist="25400" dir="5400000" rotWithShape="0">
                <a:srgbClr val="000000">
                  <a:alpha val="50000"/>
                </a:srgbClr>
              </a:outerShdw>
            </a:effectLst>
          </p:spPr>
          <p:txBody>
            <a:bodyPr lIns="34289" rIns="34289"/>
            <a:lstStyle/>
            <a:p>
              <a:pPr marL="0" marR="0" lvl="0" indent="0" algn="l" defTabSz="685783" rtl="0" eaLnBrk="1" fontAlgn="auto" latinLnBrk="0" hangingPunct="0">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rgbClr val="000000"/>
                </a:solidFill>
                <a:effectLst/>
                <a:uLnTx/>
                <a:uFillTx/>
                <a:latin typeface="Calibri" panose="020F0502020204030204"/>
                <a:ea typeface="+mn-ea"/>
                <a:cs typeface="+mn-cs"/>
                <a:sym typeface="Helvetica"/>
              </a:endParaRPr>
            </a:p>
          </p:txBody>
        </p:sp>
        <p:sp>
          <p:nvSpPr>
            <p:cNvPr id="16" name="Straight Arrow Connector 10">
              <a:extLst>
                <a:ext uri="{FF2B5EF4-FFF2-40B4-BE49-F238E27FC236}">
                  <a16:creationId xmlns:a16="http://schemas.microsoft.com/office/drawing/2014/main" id="{A48A5B49-7371-890F-47EF-B6F7A9C900F5}"/>
                </a:ext>
              </a:extLst>
            </p:cNvPr>
            <p:cNvSpPr/>
            <p:nvPr/>
          </p:nvSpPr>
          <p:spPr>
            <a:xfrm flipV="1">
              <a:off x="7220803" y="5030701"/>
              <a:ext cx="1568668" cy="541623"/>
            </a:xfrm>
            <a:prstGeom prst="line">
              <a:avLst/>
            </a:prstGeom>
            <a:ln w="25400">
              <a:solidFill>
                <a:srgbClr val="408000"/>
              </a:solidFill>
              <a:tailEnd type="triangle"/>
            </a:ln>
            <a:effectLst>
              <a:outerShdw blurRad="38100" dist="25400" dir="5400000" rotWithShape="0">
                <a:srgbClr val="000000">
                  <a:alpha val="50000"/>
                </a:srgbClr>
              </a:outerShdw>
            </a:effectLst>
          </p:spPr>
          <p:txBody>
            <a:bodyPr lIns="34289" rIns="34289"/>
            <a:lstStyle/>
            <a:p>
              <a:pPr marL="0" marR="0" lvl="0" indent="0" algn="l" defTabSz="685783" rtl="0" eaLnBrk="1" fontAlgn="auto" latinLnBrk="0" hangingPunct="0">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rgbClr val="000000"/>
                </a:solidFill>
                <a:effectLst/>
                <a:uLnTx/>
                <a:uFillTx/>
                <a:latin typeface="Calibri" panose="020F0502020204030204"/>
                <a:ea typeface="+mn-ea"/>
                <a:cs typeface="+mn-cs"/>
                <a:sym typeface="Helvetica"/>
              </a:endParaRPr>
            </a:p>
          </p:txBody>
        </p:sp>
        <p:sp>
          <p:nvSpPr>
            <p:cNvPr id="17" name="Rectangle 11">
              <a:extLst>
                <a:ext uri="{FF2B5EF4-FFF2-40B4-BE49-F238E27FC236}">
                  <a16:creationId xmlns:a16="http://schemas.microsoft.com/office/drawing/2014/main" id="{46C94AB5-3A02-A170-FD94-33289B1E3B5C}"/>
                </a:ext>
              </a:extLst>
            </p:cNvPr>
            <p:cNvSpPr txBox="1"/>
            <p:nvPr/>
          </p:nvSpPr>
          <p:spPr>
            <a:xfrm>
              <a:off x="4267201" y="2912955"/>
              <a:ext cx="2890092" cy="29598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9403" tIns="9403" rIns="9403" bIns="9403">
              <a:spAutoFit/>
            </a:bodyPr>
            <a:lstStyle>
              <a:lvl1pPr algn="r" defTabSz="160723">
                <a:defRPr>
                  <a:solidFill>
                    <a:srgbClr val="C00000"/>
                  </a:solidFill>
                  <a:latin typeface="Arial"/>
                  <a:ea typeface="Arial"/>
                  <a:cs typeface="Arial"/>
                  <a:sym typeface="Arial"/>
                </a:defRPr>
              </a:lvl1pPr>
            </a:lstStyle>
            <a:p>
              <a:pPr marL="0" marR="0" lvl="0" indent="0" algn="r" defTabSz="120540" rtl="0" eaLnBrk="1" fontAlgn="auto" latinLnBrk="0" hangingPunct="0">
                <a:lnSpc>
                  <a:spcPct val="100000"/>
                </a:lnSpc>
                <a:spcBef>
                  <a:spcPts val="0"/>
                </a:spcBef>
                <a:spcAft>
                  <a:spcPts val="0"/>
                </a:spcAft>
                <a:buClrTx/>
                <a:buSzTx/>
                <a:buFontTx/>
                <a:buNone/>
                <a:tabLst/>
                <a:defRPr/>
              </a:pPr>
              <a:r>
                <a:rPr kumimoji="0" sz="1800" b="0" i="0" u="none" strike="noStrike" kern="0" cap="none" spc="0" normalizeH="0" baseline="0" noProof="0" dirty="0">
                  <a:ln>
                    <a:noFill/>
                  </a:ln>
                  <a:solidFill>
                    <a:srgbClr val="C00000"/>
                  </a:solidFill>
                  <a:effectLst/>
                  <a:uLnTx/>
                  <a:uFillTx/>
                  <a:latin typeface="Arial" panose="020B0604020202020204" pitchFamily="34" charset="0"/>
                  <a:cs typeface="Arial" panose="020B0604020202020204" pitchFamily="34" charset="0"/>
                  <a:sym typeface="Arial"/>
                </a:rPr>
                <a:t>Staff &amp; visitor hand cleaning</a:t>
              </a:r>
            </a:p>
          </p:txBody>
        </p:sp>
        <p:sp>
          <p:nvSpPr>
            <p:cNvPr id="18" name="Rectangle 12">
              <a:extLst>
                <a:ext uri="{FF2B5EF4-FFF2-40B4-BE49-F238E27FC236}">
                  <a16:creationId xmlns:a16="http://schemas.microsoft.com/office/drawing/2014/main" id="{F0441F2F-65E9-CE1F-99E2-791AA93CA63B}"/>
                </a:ext>
              </a:extLst>
            </p:cNvPr>
            <p:cNvSpPr txBox="1"/>
            <p:nvPr/>
          </p:nvSpPr>
          <p:spPr>
            <a:xfrm>
              <a:off x="5782897" y="5059195"/>
              <a:ext cx="1374396" cy="29598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9403" tIns="9403" rIns="9403" bIns="9403">
              <a:spAutoFit/>
            </a:bodyPr>
            <a:lstStyle>
              <a:lvl1pPr algn="r" defTabSz="160723">
                <a:defRPr>
                  <a:solidFill>
                    <a:srgbClr val="804000"/>
                  </a:solidFill>
                  <a:latin typeface="Arial"/>
                  <a:ea typeface="Arial"/>
                  <a:cs typeface="Arial"/>
                  <a:sym typeface="Arial"/>
                </a:defRPr>
              </a:lvl1pPr>
            </a:lstStyle>
            <a:p>
              <a:pPr marL="0" marR="0" lvl="0" indent="0" algn="r" defTabSz="120540" rtl="0" eaLnBrk="1" fontAlgn="auto" latinLnBrk="0" hangingPunct="0">
                <a:lnSpc>
                  <a:spcPct val="100000"/>
                </a:lnSpc>
                <a:spcBef>
                  <a:spcPts val="0"/>
                </a:spcBef>
                <a:spcAft>
                  <a:spcPts val="0"/>
                </a:spcAft>
                <a:buClrTx/>
                <a:buSzTx/>
                <a:buFontTx/>
                <a:buNone/>
                <a:tabLst/>
                <a:defRPr/>
              </a:pPr>
              <a:r>
                <a:rPr kumimoji="0" sz="1800" b="0" i="0" u="none" strike="noStrike" kern="0" cap="none" spc="0" normalizeH="0" baseline="0" noProof="0" dirty="0">
                  <a:ln>
                    <a:noFill/>
                  </a:ln>
                  <a:solidFill>
                    <a:srgbClr val="804000"/>
                  </a:solidFill>
                  <a:effectLst/>
                  <a:uLnTx/>
                  <a:uFillTx/>
                  <a:latin typeface="Arial" panose="020B0604020202020204" pitchFamily="34" charset="0"/>
                  <a:cs typeface="Arial" panose="020B0604020202020204" pitchFamily="34" charset="0"/>
                  <a:sym typeface="Arial"/>
                </a:rPr>
                <a:t>Room traffic</a:t>
              </a:r>
            </a:p>
          </p:txBody>
        </p:sp>
        <p:sp>
          <p:nvSpPr>
            <p:cNvPr id="19" name="Rectangle 13">
              <a:extLst>
                <a:ext uri="{FF2B5EF4-FFF2-40B4-BE49-F238E27FC236}">
                  <a16:creationId xmlns:a16="http://schemas.microsoft.com/office/drawing/2014/main" id="{ACDCF7EB-2203-A0C2-BD57-E852B4EB8713}"/>
                </a:ext>
              </a:extLst>
            </p:cNvPr>
            <p:cNvSpPr txBox="1"/>
            <p:nvPr/>
          </p:nvSpPr>
          <p:spPr>
            <a:xfrm>
              <a:off x="5014764" y="5774612"/>
              <a:ext cx="2142528" cy="29598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9403" tIns="9403" rIns="9403" bIns="9403">
              <a:spAutoFit/>
            </a:bodyPr>
            <a:lstStyle>
              <a:lvl1pPr algn="r" defTabSz="160723">
                <a:defRPr>
                  <a:solidFill>
                    <a:srgbClr val="30B4EE"/>
                  </a:solidFill>
                  <a:latin typeface="Arial"/>
                  <a:ea typeface="Arial"/>
                  <a:cs typeface="Arial"/>
                  <a:sym typeface="Arial"/>
                </a:defRPr>
              </a:lvl1pPr>
            </a:lstStyle>
            <a:p>
              <a:pPr marL="0" marR="0" lvl="0" indent="0" algn="r" defTabSz="120540" rtl="0" eaLnBrk="1" fontAlgn="auto" latinLnBrk="0" hangingPunct="0">
                <a:lnSpc>
                  <a:spcPct val="100000"/>
                </a:lnSpc>
                <a:spcBef>
                  <a:spcPts val="0"/>
                </a:spcBef>
                <a:spcAft>
                  <a:spcPts val="0"/>
                </a:spcAft>
                <a:buClrTx/>
                <a:buSzTx/>
                <a:buFontTx/>
                <a:buNone/>
                <a:tabLst/>
                <a:defRPr/>
              </a:pPr>
              <a:r>
                <a:rPr kumimoji="0" sz="1800" b="0" i="0" u="none" strike="noStrike" kern="0" cap="none" spc="0" normalizeH="0" baseline="0" noProof="0" dirty="0">
                  <a:ln>
                    <a:noFill/>
                  </a:ln>
                  <a:solidFill>
                    <a:srgbClr val="0070C0"/>
                  </a:solidFill>
                  <a:effectLst/>
                  <a:uLnTx/>
                  <a:uFillTx/>
                  <a:latin typeface="Arial" panose="020B0604020202020204" pitchFamily="34" charset="0"/>
                  <a:cs typeface="Arial" panose="020B0604020202020204" pitchFamily="34" charset="0"/>
                  <a:sym typeface="Arial"/>
                </a:rPr>
                <a:t>Outdoor air fractions</a:t>
              </a:r>
            </a:p>
          </p:txBody>
        </p:sp>
        <p:sp>
          <p:nvSpPr>
            <p:cNvPr id="20" name="Straight Arrow Connector 14">
              <a:extLst>
                <a:ext uri="{FF2B5EF4-FFF2-40B4-BE49-F238E27FC236}">
                  <a16:creationId xmlns:a16="http://schemas.microsoft.com/office/drawing/2014/main" id="{F7CF4E84-142F-1FE5-94CF-252C1FAAE01D}"/>
                </a:ext>
              </a:extLst>
            </p:cNvPr>
            <p:cNvSpPr/>
            <p:nvPr/>
          </p:nvSpPr>
          <p:spPr>
            <a:xfrm>
              <a:off x="7226435" y="2705260"/>
              <a:ext cx="1563036" cy="720189"/>
            </a:xfrm>
            <a:prstGeom prst="line">
              <a:avLst/>
            </a:prstGeom>
            <a:ln w="25400">
              <a:solidFill>
                <a:srgbClr val="FF8000"/>
              </a:solidFill>
              <a:tailEnd type="triangle"/>
            </a:ln>
            <a:effectLst>
              <a:outerShdw blurRad="38100" dist="25400" dir="5400000" rotWithShape="0">
                <a:srgbClr val="000000">
                  <a:alpha val="50000"/>
                </a:srgbClr>
              </a:outerShdw>
            </a:effectLst>
          </p:spPr>
          <p:txBody>
            <a:bodyPr lIns="34289" rIns="34289"/>
            <a:lstStyle/>
            <a:p>
              <a:pPr marL="0" marR="0" lvl="0" indent="0" algn="l" defTabSz="685783" rtl="0" eaLnBrk="1" fontAlgn="auto" latinLnBrk="0" hangingPunct="0">
                <a:lnSpc>
                  <a:spcPct val="100000"/>
                </a:lnSpc>
                <a:spcBef>
                  <a:spcPts val="0"/>
                </a:spcBef>
                <a:spcAft>
                  <a:spcPts val="0"/>
                </a:spcAft>
                <a:buClrTx/>
                <a:buSzTx/>
                <a:buFontTx/>
                <a:buNone/>
                <a:tabLst/>
                <a:defRPr/>
              </a:pPr>
              <a:endParaRPr kumimoji="0" sz="1351" b="0" i="0" u="none" strike="noStrike" kern="0" cap="none" spc="0" normalizeH="0" baseline="0" noProof="0">
                <a:ln>
                  <a:noFill/>
                </a:ln>
                <a:solidFill>
                  <a:srgbClr val="000000"/>
                </a:solidFill>
                <a:effectLst/>
                <a:uLnTx/>
                <a:uFillTx/>
                <a:latin typeface="Calibri" panose="020F0502020204030204"/>
                <a:ea typeface="+mn-ea"/>
                <a:cs typeface="+mn-cs"/>
                <a:sym typeface="Helvetica"/>
              </a:endParaRPr>
            </a:p>
          </p:txBody>
        </p:sp>
        <p:sp>
          <p:nvSpPr>
            <p:cNvPr id="21" name="Rectangle 15">
              <a:extLst>
                <a:ext uri="{FF2B5EF4-FFF2-40B4-BE49-F238E27FC236}">
                  <a16:creationId xmlns:a16="http://schemas.microsoft.com/office/drawing/2014/main" id="{7454B9AD-F481-D3CB-3F4D-B4A793958CE2}"/>
                </a:ext>
              </a:extLst>
            </p:cNvPr>
            <p:cNvSpPr txBox="1"/>
            <p:nvPr/>
          </p:nvSpPr>
          <p:spPr>
            <a:xfrm>
              <a:off x="5759140" y="2555248"/>
              <a:ext cx="1398153" cy="29598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9403" tIns="9403" rIns="9403" bIns="9403">
              <a:spAutoFit/>
            </a:bodyPr>
            <a:lstStyle>
              <a:lvl1pPr algn="r" defTabSz="160723">
                <a:defRPr>
                  <a:solidFill>
                    <a:srgbClr val="FF8000"/>
                  </a:solidFill>
                  <a:latin typeface="Arial"/>
                  <a:ea typeface="Arial"/>
                  <a:cs typeface="Arial"/>
                  <a:sym typeface="Arial"/>
                </a:defRPr>
              </a:lvl1pPr>
            </a:lstStyle>
            <a:p>
              <a:pPr marL="0" marR="0" lvl="0" indent="0" algn="r" defTabSz="120540" rtl="0" eaLnBrk="1" fontAlgn="auto" latinLnBrk="0" hangingPunct="0">
                <a:lnSpc>
                  <a:spcPct val="100000"/>
                </a:lnSpc>
                <a:spcBef>
                  <a:spcPts val="0"/>
                </a:spcBef>
                <a:spcAft>
                  <a:spcPts val="0"/>
                </a:spcAft>
                <a:buClrTx/>
                <a:buSzTx/>
                <a:buFontTx/>
                <a:buNone/>
                <a:tabLst/>
                <a:defRPr/>
              </a:pPr>
              <a:r>
                <a:rPr kumimoji="0" sz="1800" b="0" i="0" u="none" strike="noStrike" kern="0" cap="none" spc="0" normalizeH="0" baseline="0" noProof="0" dirty="0">
                  <a:ln>
                    <a:noFill/>
                  </a:ln>
                  <a:solidFill>
                    <a:srgbClr val="FF8000"/>
                  </a:solidFill>
                  <a:effectLst/>
                  <a:uLnTx/>
                  <a:uFillTx/>
                  <a:latin typeface="Arial" panose="020B0604020202020204" pitchFamily="34" charset="0"/>
                  <a:cs typeface="Arial" panose="020B0604020202020204" pitchFamily="34" charset="0"/>
                  <a:sym typeface="Arial"/>
                </a:rPr>
                <a:t>Temperature</a:t>
              </a:r>
            </a:p>
          </p:txBody>
        </p:sp>
        <p:sp>
          <p:nvSpPr>
            <p:cNvPr id="22" name="Straight Arrow Connector 16">
              <a:extLst>
                <a:ext uri="{FF2B5EF4-FFF2-40B4-BE49-F238E27FC236}">
                  <a16:creationId xmlns:a16="http://schemas.microsoft.com/office/drawing/2014/main" id="{E9692EF7-819A-1912-5E90-6A2811CE35B1}"/>
                </a:ext>
              </a:extLst>
            </p:cNvPr>
            <p:cNvSpPr/>
            <p:nvPr/>
          </p:nvSpPr>
          <p:spPr>
            <a:xfrm>
              <a:off x="7226432" y="3810811"/>
              <a:ext cx="1580373" cy="147587"/>
            </a:xfrm>
            <a:prstGeom prst="line">
              <a:avLst/>
            </a:prstGeom>
            <a:ln w="25400">
              <a:solidFill>
                <a:srgbClr val="7030A0"/>
              </a:solidFill>
              <a:tailEnd type="triangle"/>
            </a:ln>
            <a:effectLst>
              <a:outerShdw blurRad="38100" dist="25400" dir="5400000" rotWithShape="0">
                <a:srgbClr val="000000">
                  <a:alpha val="50000"/>
                </a:srgbClr>
              </a:outerShdw>
            </a:effectLst>
          </p:spPr>
          <p:txBody>
            <a:bodyPr lIns="34289" rIns="34289"/>
            <a:lstStyle/>
            <a:p>
              <a:pPr marL="0" marR="0" lvl="0" indent="0" algn="l" defTabSz="685783" rtl="0" eaLnBrk="1" fontAlgn="auto" latinLnBrk="0" hangingPunct="0">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rgbClr val="000000"/>
                </a:solidFill>
                <a:effectLst/>
                <a:uLnTx/>
                <a:uFillTx/>
                <a:latin typeface="Calibri" panose="020F0502020204030204"/>
                <a:ea typeface="+mn-ea"/>
                <a:cs typeface="+mn-cs"/>
                <a:sym typeface="Helvetica"/>
              </a:endParaRPr>
            </a:p>
          </p:txBody>
        </p:sp>
        <p:sp>
          <p:nvSpPr>
            <p:cNvPr id="23" name="Straight Arrow Connector 17">
              <a:extLst>
                <a:ext uri="{FF2B5EF4-FFF2-40B4-BE49-F238E27FC236}">
                  <a16:creationId xmlns:a16="http://schemas.microsoft.com/office/drawing/2014/main" id="{15D64C3A-5BAA-9045-8D0C-474C5EA44A2D}"/>
                </a:ext>
              </a:extLst>
            </p:cNvPr>
            <p:cNvSpPr/>
            <p:nvPr/>
          </p:nvSpPr>
          <p:spPr>
            <a:xfrm>
              <a:off x="7226432" y="4112328"/>
              <a:ext cx="1580373" cy="20912"/>
            </a:xfrm>
            <a:prstGeom prst="line">
              <a:avLst/>
            </a:prstGeom>
            <a:ln w="25400">
              <a:solidFill>
                <a:srgbClr val="006B6C"/>
              </a:solidFill>
              <a:tailEnd type="triangle"/>
            </a:ln>
            <a:effectLst>
              <a:outerShdw blurRad="38100" dist="25400" dir="5400000" rotWithShape="0">
                <a:srgbClr val="000000">
                  <a:alpha val="50000"/>
                </a:srgbClr>
              </a:outerShdw>
            </a:effectLst>
          </p:spPr>
          <p:txBody>
            <a:bodyPr lIns="34289" rIns="34289"/>
            <a:lstStyle/>
            <a:p>
              <a:pPr marL="0" marR="0" lvl="0" indent="0" algn="l" defTabSz="685783" rtl="0" eaLnBrk="1" fontAlgn="auto" latinLnBrk="0" hangingPunct="0">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rgbClr val="000000"/>
                </a:solidFill>
                <a:effectLst/>
                <a:uLnTx/>
                <a:uFillTx/>
                <a:latin typeface="Calibri" panose="020F0502020204030204"/>
                <a:ea typeface="+mn-ea"/>
                <a:cs typeface="+mn-cs"/>
                <a:sym typeface="Helvetica"/>
              </a:endParaRPr>
            </a:p>
          </p:txBody>
        </p:sp>
        <p:sp>
          <p:nvSpPr>
            <p:cNvPr id="24" name="Rectangle 18">
              <a:extLst>
                <a:ext uri="{FF2B5EF4-FFF2-40B4-BE49-F238E27FC236}">
                  <a16:creationId xmlns:a16="http://schemas.microsoft.com/office/drawing/2014/main" id="{7AA1ECBE-B39F-6F5C-85FA-13184E4323BF}"/>
                </a:ext>
              </a:extLst>
            </p:cNvPr>
            <p:cNvSpPr txBox="1"/>
            <p:nvPr/>
          </p:nvSpPr>
          <p:spPr>
            <a:xfrm>
              <a:off x="6086057" y="3986075"/>
              <a:ext cx="1071235" cy="29598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9403" tIns="9403" rIns="9403" bIns="9403">
              <a:spAutoFit/>
            </a:bodyPr>
            <a:lstStyle/>
            <a:p>
              <a:pPr marL="0" marR="0" lvl="0" indent="0" algn="r" defTabSz="120540" rtl="0" eaLnBrk="1" fontAlgn="auto" latinLnBrk="0" hangingPunct="0">
                <a:lnSpc>
                  <a:spcPct val="100000"/>
                </a:lnSpc>
                <a:spcBef>
                  <a:spcPts val="0"/>
                </a:spcBef>
                <a:spcAft>
                  <a:spcPts val="0"/>
                </a:spcAft>
                <a:buClrTx/>
                <a:buSzTx/>
                <a:buFontTx/>
                <a:buNone/>
                <a:tabLst/>
                <a:defRPr>
                  <a:solidFill>
                    <a:srgbClr val="006B6C"/>
                  </a:solidFill>
                  <a:latin typeface="Arial"/>
                  <a:ea typeface="Arial"/>
                  <a:cs typeface="Arial"/>
                  <a:sym typeface="Arial"/>
                </a:defRPr>
              </a:pPr>
              <a:r>
                <a:rPr kumimoji="0" sz="1800" b="0" i="0" u="none" strike="noStrike" kern="0" cap="none" spc="0" normalizeH="0" baseline="0" noProof="0" dirty="0">
                  <a:ln>
                    <a:noFill/>
                  </a:ln>
                  <a:solidFill>
                    <a:srgbClr val="006B6C"/>
                  </a:solidFill>
                  <a:effectLst/>
                  <a:uLnTx/>
                  <a:uFillTx/>
                  <a:latin typeface="Arial" panose="020B0604020202020204" pitchFamily="34" charset="0"/>
                  <a:cs typeface="Arial" panose="020B0604020202020204" pitchFamily="34" charset="0"/>
                  <a:sym typeface="Arial"/>
                </a:rPr>
                <a:t>CO</a:t>
              </a:r>
              <a:r>
                <a:rPr kumimoji="0" sz="1800" b="0" i="0" u="none" strike="noStrike" kern="0" cap="none" spc="0" normalizeH="0" baseline="-25000" noProof="0" dirty="0">
                  <a:ln>
                    <a:noFill/>
                  </a:ln>
                  <a:solidFill>
                    <a:srgbClr val="006B6C"/>
                  </a:solidFill>
                  <a:effectLst/>
                  <a:uLnTx/>
                  <a:uFillTx/>
                  <a:latin typeface="Arial" panose="020B0604020202020204" pitchFamily="34" charset="0"/>
                  <a:cs typeface="Arial" panose="020B0604020202020204" pitchFamily="34" charset="0"/>
                  <a:sym typeface="Arial"/>
                </a:rPr>
                <a:t>2 </a:t>
              </a:r>
              <a:r>
                <a:rPr kumimoji="0" sz="1800" b="0" i="0" u="none" strike="noStrike" kern="0" cap="none" spc="0" normalizeH="0" baseline="0" noProof="0" dirty="0">
                  <a:ln>
                    <a:noFill/>
                  </a:ln>
                  <a:solidFill>
                    <a:srgbClr val="006B6C"/>
                  </a:solidFill>
                  <a:effectLst/>
                  <a:uLnTx/>
                  <a:uFillTx/>
                  <a:latin typeface="Arial" panose="020B0604020202020204" pitchFamily="34" charset="0"/>
                  <a:cs typeface="Arial" panose="020B0604020202020204" pitchFamily="34" charset="0"/>
                  <a:sym typeface="Arial"/>
                </a:rPr>
                <a:t>level</a:t>
              </a:r>
            </a:p>
          </p:txBody>
        </p:sp>
        <p:sp>
          <p:nvSpPr>
            <p:cNvPr id="25" name="Rectangle 19">
              <a:extLst>
                <a:ext uri="{FF2B5EF4-FFF2-40B4-BE49-F238E27FC236}">
                  <a16:creationId xmlns:a16="http://schemas.microsoft.com/office/drawing/2014/main" id="{FC642895-3423-F438-7710-0755D9A0E858}"/>
                </a:ext>
              </a:extLst>
            </p:cNvPr>
            <p:cNvSpPr txBox="1"/>
            <p:nvPr/>
          </p:nvSpPr>
          <p:spPr>
            <a:xfrm>
              <a:off x="5265996" y="5416902"/>
              <a:ext cx="1891297" cy="29598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9403" tIns="9403" rIns="9403" bIns="9403">
              <a:spAutoFit/>
            </a:bodyPr>
            <a:lstStyle>
              <a:lvl1pPr algn="r" defTabSz="160723">
                <a:defRPr>
                  <a:solidFill>
                    <a:srgbClr val="408000"/>
                  </a:solidFill>
                  <a:latin typeface="Arial"/>
                  <a:ea typeface="Arial"/>
                  <a:cs typeface="Arial"/>
                  <a:sym typeface="Arial"/>
                </a:defRPr>
              </a:lvl1pPr>
            </a:lstStyle>
            <a:p>
              <a:pPr marL="0" marR="0" lvl="0" indent="0" algn="r" defTabSz="120540" rtl="0" eaLnBrk="1" fontAlgn="auto" latinLnBrk="0" hangingPunct="0">
                <a:lnSpc>
                  <a:spcPct val="100000"/>
                </a:lnSpc>
                <a:spcBef>
                  <a:spcPts val="0"/>
                </a:spcBef>
                <a:spcAft>
                  <a:spcPts val="0"/>
                </a:spcAft>
                <a:buClrTx/>
                <a:buSzTx/>
                <a:buFontTx/>
                <a:buNone/>
                <a:tabLst/>
                <a:defRPr/>
              </a:pPr>
              <a:r>
                <a:rPr kumimoji="0" sz="1800" b="0" i="0" u="none" strike="noStrike" kern="0" cap="none" spc="0" normalizeH="0" baseline="0" noProof="0" dirty="0">
                  <a:ln>
                    <a:noFill/>
                  </a:ln>
                  <a:solidFill>
                    <a:srgbClr val="408000"/>
                  </a:solidFill>
                  <a:effectLst/>
                  <a:uLnTx/>
                  <a:uFillTx/>
                  <a:latin typeface="Arial" panose="020B0604020202020204" pitchFamily="34" charset="0"/>
                  <a:cs typeface="Arial" panose="020B0604020202020204" pitchFamily="34" charset="0"/>
                  <a:sym typeface="Arial"/>
                </a:rPr>
                <a:t>Room air changes</a:t>
              </a:r>
            </a:p>
          </p:txBody>
        </p:sp>
        <p:sp>
          <p:nvSpPr>
            <p:cNvPr id="26" name="Straight Arrow Connector 20">
              <a:extLst>
                <a:ext uri="{FF2B5EF4-FFF2-40B4-BE49-F238E27FC236}">
                  <a16:creationId xmlns:a16="http://schemas.microsoft.com/office/drawing/2014/main" id="{0CE4C74E-DA63-452A-12E6-F61FE1DE6F9B}"/>
                </a:ext>
              </a:extLst>
            </p:cNvPr>
            <p:cNvSpPr/>
            <p:nvPr/>
          </p:nvSpPr>
          <p:spPr>
            <a:xfrm flipV="1">
              <a:off x="7233923" y="5289440"/>
              <a:ext cx="1555548" cy="679384"/>
            </a:xfrm>
            <a:prstGeom prst="line">
              <a:avLst/>
            </a:prstGeom>
            <a:ln w="25400">
              <a:solidFill>
                <a:srgbClr val="30B4EE"/>
              </a:solidFill>
              <a:tailEnd type="triangle"/>
            </a:ln>
            <a:effectLst>
              <a:outerShdw blurRad="38100" dist="25400" dir="5400000" rotWithShape="0">
                <a:srgbClr val="000000">
                  <a:alpha val="50000"/>
                </a:srgbClr>
              </a:outerShdw>
            </a:effectLst>
          </p:spPr>
          <p:txBody>
            <a:bodyPr lIns="34289" rIns="34289"/>
            <a:lstStyle/>
            <a:p>
              <a:pPr marL="0" marR="0" lvl="0" indent="0" algn="l" defTabSz="685783" rtl="0" eaLnBrk="1" fontAlgn="auto" latinLnBrk="0" hangingPunct="0">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rgbClr val="000000"/>
                </a:solidFill>
                <a:effectLst/>
                <a:uLnTx/>
                <a:uFillTx/>
                <a:latin typeface="Calibri" panose="020F0502020204030204"/>
                <a:ea typeface="+mn-ea"/>
                <a:cs typeface="+mn-cs"/>
                <a:sym typeface="Helvetica"/>
              </a:endParaRPr>
            </a:p>
          </p:txBody>
        </p:sp>
        <p:sp>
          <p:nvSpPr>
            <p:cNvPr id="27" name="Rectangle 21">
              <a:extLst>
                <a:ext uri="{FF2B5EF4-FFF2-40B4-BE49-F238E27FC236}">
                  <a16:creationId xmlns:a16="http://schemas.microsoft.com/office/drawing/2014/main" id="{8F1A89F2-367B-134B-85AE-3B8A6BA4EBC0}"/>
                </a:ext>
              </a:extLst>
            </p:cNvPr>
            <p:cNvSpPr txBox="1"/>
            <p:nvPr/>
          </p:nvSpPr>
          <p:spPr>
            <a:xfrm>
              <a:off x="6701702" y="3628368"/>
              <a:ext cx="455591" cy="29598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9403" tIns="9403" rIns="9403" bIns="9403">
              <a:spAutoFit/>
            </a:bodyPr>
            <a:lstStyle>
              <a:lvl1pPr algn="r" defTabSz="160723">
                <a:defRPr>
                  <a:solidFill>
                    <a:srgbClr val="7030A0"/>
                  </a:solidFill>
                  <a:latin typeface="Arial"/>
                  <a:ea typeface="Arial"/>
                  <a:cs typeface="Arial"/>
                  <a:sym typeface="Arial"/>
                </a:defRPr>
              </a:lvl1pPr>
            </a:lstStyle>
            <a:p>
              <a:pPr marL="0" marR="0" lvl="0" indent="0" algn="r" defTabSz="120540" rtl="0" eaLnBrk="1" fontAlgn="auto" latinLnBrk="0" hangingPunct="0">
                <a:lnSpc>
                  <a:spcPct val="100000"/>
                </a:lnSpc>
                <a:spcBef>
                  <a:spcPts val="0"/>
                </a:spcBef>
                <a:spcAft>
                  <a:spcPts val="0"/>
                </a:spcAft>
                <a:buClrTx/>
                <a:buSzTx/>
                <a:buFontTx/>
                <a:buNone/>
                <a:tabLst/>
                <a:defRPr/>
              </a:pPr>
              <a:r>
                <a:rPr kumimoji="0" sz="1800" b="0" i="0" u="none" strike="noStrike" kern="0" cap="none" spc="0" normalizeH="0" baseline="0" noProof="0" dirty="0">
                  <a:ln>
                    <a:noFill/>
                  </a:ln>
                  <a:solidFill>
                    <a:srgbClr val="7030A0"/>
                  </a:solidFill>
                  <a:effectLst/>
                  <a:uLnTx/>
                  <a:uFillTx/>
                  <a:latin typeface="Arial" panose="020B0604020202020204" pitchFamily="34" charset="0"/>
                  <a:cs typeface="Arial" panose="020B0604020202020204" pitchFamily="34" charset="0"/>
                  <a:sym typeface="Arial"/>
                </a:rPr>
                <a:t>Lux</a:t>
              </a:r>
            </a:p>
          </p:txBody>
        </p:sp>
        <p:sp>
          <p:nvSpPr>
            <p:cNvPr id="28" name="TextBox 22">
              <a:extLst>
                <a:ext uri="{FF2B5EF4-FFF2-40B4-BE49-F238E27FC236}">
                  <a16:creationId xmlns:a16="http://schemas.microsoft.com/office/drawing/2014/main" id="{B0693927-00E5-64D5-FC21-96934D6C4663}"/>
                </a:ext>
              </a:extLst>
            </p:cNvPr>
            <p:cNvSpPr txBox="1"/>
            <p:nvPr/>
          </p:nvSpPr>
          <p:spPr>
            <a:xfrm>
              <a:off x="4877654" y="3270662"/>
              <a:ext cx="2279639" cy="29598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9403" tIns="9403" rIns="9403" bIns="9403">
              <a:spAutoFit/>
            </a:bodyPr>
            <a:lstStyle>
              <a:lvl1pPr algn="r" defTabSz="160723">
                <a:defRPr>
                  <a:latin typeface="Arial"/>
                  <a:ea typeface="Arial"/>
                  <a:cs typeface="Arial"/>
                  <a:sym typeface="Arial"/>
                </a:defRPr>
              </a:lvl1pPr>
            </a:lstStyle>
            <a:p>
              <a:pPr marL="0" marR="0" lvl="0" indent="0" algn="r" defTabSz="120540" rtl="0" eaLnBrk="1" fontAlgn="auto" latinLnBrk="0" hangingPunct="0">
                <a:lnSpc>
                  <a:spcPct val="100000"/>
                </a:lnSpc>
                <a:spcBef>
                  <a:spcPts val="0"/>
                </a:spcBef>
                <a:spcAft>
                  <a:spcPts val="0"/>
                </a:spcAft>
                <a:buClrTx/>
                <a:buSzTx/>
                <a:buFontTx/>
                <a:buNone/>
                <a:tabLst/>
                <a:defRPr/>
              </a:pPr>
              <a:r>
                <a:rPr kumimoji="0" sz="18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sym typeface="Arial"/>
                </a:rPr>
                <a:t>Room pressurization</a:t>
              </a:r>
            </a:p>
          </p:txBody>
        </p:sp>
        <p:sp>
          <p:nvSpPr>
            <p:cNvPr id="29" name="Straight Arrow Connector 23">
              <a:extLst>
                <a:ext uri="{FF2B5EF4-FFF2-40B4-BE49-F238E27FC236}">
                  <a16:creationId xmlns:a16="http://schemas.microsoft.com/office/drawing/2014/main" id="{17AB258A-2F78-85CA-CCDF-72DB1BADA530}"/>
                </a:ext>
              </a:extLst>
            </p:cNvPr>
            <p:cNvSpPr/>
            <p:nvPr/>
          </p:nvSpPr>
          <p:spPr>
            <a:xfrm>
              <a:off x="7226432" y="3446534"/>
              <a:ext cx="1574744" cy="343193"/>
            </a:xfrm>
            <a:prstGeom prst="line">
              <a:avLst/>
            </a:prstGeom>
            <a:ln w="25400">
              <a:solidFill>
                <a:srgbClr val="000000"/>
              </a:solidFill>
              <a:tailEnd type="triangle"/>
            </a:ln>
            <a:effectLst>
              <a:outerShdw blurRad="38100" dist="25400" dir="5400000" rotWithShape="0">
                <a:srgbClr val="000000">
                  <a:alpha val="50000"/>
                </a:srgbClr>
              </a:outerShdw>
            </a:effectLst>
          </p:spPr>
          <p:txBody>
            <a:bodyPr lIns="34289" rIns="34289"/>
            <a:lstStyle/>
            <a:p>
              <a:pPr marL="0" marR="0" lvl="0" indent="0" algn="l" defTabSz="685783" rtl="0" eaLnBrk="1" fontAlgn="auto" latinLnBrk="0" hangingPunct="0">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rgbClr val="000000"/>
                </a:solidFill>
                <a:effectLst/>
                <a:uLnTx/>
                <a:uFillTx/>
                <a:latin typeface="Calibri" panose="020F0502020204030204"/>
                <a:ea typeface="+mn-ea"/>
                <a:cs typeface="+mn-cs"/>
                <a:sym typeface="Helvetica"/>
              </a:endParaRPr>
            </a:p>
          </p:txBody>
        </p:sp>
        <p:sp>
          <p:nvSpPr>
            <p:cNvPr id="30" name="Straight Arrow Connector 24">
              <a:extLst>
                <a:ext uri="{FF2B5EF4-FFF2-40B4-BE49-F238E27FC236}">
                  <a16:creationId xmlns:a16="http://schemas.microsoft.com/office/drawing/2014/main" id="{BC39452E-D9CE-3EB5-C173-C6285A18B7C0}"/>
                </a:ext>
              </a:extLst>
            </p:cNvPr>
            <p:cNvSpPr/>
            <p:nvPr/>
          </p:nvSpPr>
          <p:spPr>
            <a:xfrm flipV="1">
              <a:off x="7202712" y="4701487"/>
              <a:ext cx="1598464" cy="515077"/>
            </a:xfrm>
            <a:prstGeom prst="line">
              <a:avLst/>
            </a:prstGeom>
            <a:ln w="25400">
              <a:solidFill>
                <a:srgbClr val="803F00"/>
              </a:solidFill>
              <a:tailEnd type="triangle"/>
            </a:ln>
            <a:effectLst>
              <a:outerShdw blurRad="38100" dist="25400" dir="5400000" rotWithShape="0">
                <a:srgbClr val="000000">
                  <a:alpha val="50000"/>
                </a:srgbClr>
              </a:outerShdw>
            </a:effectLst>
          </p:spPr>
          <p:txBody>
            <a:bodyPr lIns="34289" rIns="34289"/>
            <a:lstStyle/>
            <a:p>
              <a:pPr marL="0" marR="0" lvl="0" indent="0" algn="l" defTabSz="685783" rtl="0" eaLnBrk="1" fontAlgn="auto" latinLnBrk="0" hangingPunct="0">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rgbClr val="000000"/>
                </a:solidFill>
                <a:effectLst/>
                <a:uLnTx/>
                <a:uFillTx/>
                <a:latin typeface="Calibri" panose="020F0502020204030204"/>
                <a:ea typeface="+mn-ea"/>
                <a:cs typeface="+mn-cs"/>
                <a:sym typeface="Helvetica"/>
              </a:endParaRPr>
            </a:p>
          </p:txBody>
        </p:sp>
        <p:pic>
          <p:nvPicPr>
            <p:cNvPr id="31" name="Picture 25" descr="Picture 25">
              <a:extLst>
                <a:ext uri="{FF2B5EF4-FFF2-40B4-BE49-F238E27FC236}">
                  <a16:creationId xmlns:a16="http://schemas.microsoft.com/office/drawing/2014/main" id="{3298F2EB-C6D2-B984-9D32-D779A4534E4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510338" y="4148821"/>
              <a:ext cx="1100813" cy="718163"/>
            </a:xfrm>
            <a:prstGeom prst="rect">
              <a:avLst/>
            </a:prstGeom>
            <a:ln w="12700">
              <a:miter lim="400000"/>
            </a:ln>
          </p:spPr>
        </p:pic>
        <p:sp>
          <p:nvSpPr>
            <p:cNvPr id="32" name="Rectangle 26">
              <a:extLst>
                <a:ext uri="{FF2B5EF4-FFF2-40B4-BE49-F238E27FC236}">
                  <a16:creationId xmlns:a16="http://schemas.microsoft.com/office/drawing/2014/main" id="{B6473BCA-318C-96D5-FCE5-86B959481E55}"/>
                </a:ext>
              </a:extLst>
            </p:cNvPr>
            <p:cNvSpPr txBox="1"/>
            <p:nvPr/>
          </p:nvSpPr>
          <p:spPr>
            <a:xfrm>
              <a:off x="5265996" y="4343782"/>
              <a:ext cx="1891297" cy="29598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9403" tIns="9403" rIns="9403" bIns="9403">
              <a:spAutoFit/>
            </a:bodyPr>
            <a:lstStyle>
              <a:lvl1pPr algn="r" defTabSz="160723">
                <a:defRPr>
                  <a:solidFill>
                    <a:srgbClr val="571FFC"/>
                  </a:solidFill>
                  <a:latin typeface="Arial"/>
                  <a:ea typeface="Arial"/>
                  <a:cs typeface="Arial"/>
                  <a:sym typeface="Arial"/>
                </a:defRPr>
              </a:lvl1pPr>
            </a:lstStyle>
            <a:p>
              <a:pPr marL="0" marR="0" lvl="0" indent="0" algn="r" defTabSz="120540" rtl="0" eaLnBrk="1"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571FFC"/>
                  </a:solidFill>
                  <a:effectLst/>
                  <a:uLnTx/>
                  <a:uFillTx/>
                  <a:latin typeface="Arial" panose="020B0604020202020204" pitchFamily="34" charset="0"/>
                  <a:cs typeface="Arial" panose="020B0604020202020204" pitchFamily="34" charset="0"/>
                  <a:sym typeface="Arial"/>
                </a:rPr>
                <a:t>Absolute humidity</a:t>
              </a:r>
            </a:p>
          </p:txBody>
        </p:sp>
        <p:sp>
          <p:nvSpPr>
            <p:cNvPr id="33" name="Straight Arrow Connector 51">
              <a:extLst>
                <a:ext uri="{FF2B5EF4-FFF2-40B4-BE49-F238E27FC236}">
                  <a16:creationId xmlns:a16="http://schemas.microsoft.com/office/drawing/2014/main" id="{D85660A9-2816-0DC7-AFD5-B2923CEB071C}"/>
                </a:ext>
              </a:extLst>
            </p:cNvPr>
            <p:cNvSpPr/>
            <p:nvPr/>
          </p:nvSpPr>
          <p:spPr>
            <a:xfrm flipV="1">
              <a:off x="7220803" y="4544382"/>
              <a:ext cx="1580372" cy="323460"/>
            </a:xfrm>
            <a:prstGeom prst="line">
              <a:avLst/>
            </a:prstGeom>
            <a:ln w="25400">
              <a:solidFill>
                <a:srgbClr val="571FFC"/>
              </a:solidFill>
              <a:tailEnd type="triangle"/>
            </a:ln>
            <a:effectLst>
              <a:outerShdw blurRad="38100" dist="25400" dir="5400000" rotWithShape="0">
                <a:srgbClr val="000000">
                  <a:alpha val="50000"/>
                </a:srgbClr>
              </a:outerShdw>
            </a:effectLst>
          </p:spPr>
          <p:txBody>
            <a:bodyPr lIns="34289" rIns="34289"/>
            <a:lstStyle/>
            <a:p>
              <a:pPr marL="0" marR="0" lvl="0" indent="0" algn="l" defTabSz="685783" rtl="0" eaLnBrk="1" fontAlgn="auto" latinLnBrk="0" hangingPunct="0">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rgbClr val="000000"/>
                </a:solidFill>
                <a:effectLst/>
                <a:uLnTx/>
                <a:uFillTx/>
                <a:latin typeface="Calibri" panose="020F0502020204030204"/>
                <a:ea typeface="+mn-ea"/>
                <a:cs typeface="+mn-cs"/>
                <a:sym typeface="Helvetica"/>
              </a:endParaRPr>
            </a:p>
          </p:txBody>
        </p:sp>
        <p:sp>
          <p:nvSpPr>
            <p:cNvPr id="35" name="TextBox 13">
              <a:extLst>
                <a:ext uri="{FF2B5EF4-FFF2-40B4-BE49-F238E27FC236}">
                  <a16:creationId xmlns:a16="http://schemas.microsoft.com/office/drawing/2014/main" id="{499633D3-7B88-1FFC-63D8-23BE1D5AACBD}"/>
                </a:ext>
              </a:extLst>
            </p:cNvPr>
            <p:cNvSpPr txBox="1"/>
            <p:nvPr/>
          </p:nvSpPr>
          <p:spPr>
            <a:xfrm>
              <a:off x="5025703" y="1958996"/>
              <a:ext cx="2572806" cy="400110"/>
            </a:xfrm>
            <a:prstGeom prst="rect">
              <a:avLst/>
            </a:prstGeom>
            <a:ln w="12700">
              <a:solidFill>
                <a:srgbClr val="002060"/>
              </a:solidFill>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lvl1pPr algn="ctr" defTabSz="514345">
                <a:defRPr sz="2000">
                  <a:latin typeface="Arial"/>
                  <a:ea typeface="Arial"/>
                  <a:cs typeface="Arial"/>
                  <a:sym typeface="Arial"/>
                </a:defRPr>
              </a:lvl1pPr>
            </a:lstStyle>
            <a:p>
              <a:pPr marL="0" marR="0" lvl="0" indent="0" algn="ctr" defTabSz="514332" rtl="0" eaLnBrk="1" fontAlgn="auto" latinLnBrk="0" hangingPunct="0">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srgbClr val="0F6FC6">
                      <a:lumMod val="50000"/>
                    </a:srgbClr>
                  </a:solidFill>
                  <a:effectLst/>
                  <a:uLnTx/>
                  <a:uFillTx/>
                  <a:latin typeface="Arial"/>
                  <a:cs typeface="Arial"/>
                  <a:sym typeface="Arial"/>
                </a:rPr>
                <a:t>patient room data</a:t>
              </a:r>
              <a:endParaRPr kumimoji="0" sz="2000" b="1" i="0" u="none" strike="noStrike" kern="0" cap="none" spc="0" normalizeH="0" baseline="0" noProof="0" dirty="0">
                <a:ln>
                  <a:noFill/>
                </a:ln>
                <a:solidFill>
                  <a:srgbClr val="0F6FC6">
                    <a:lumMod val="50000"/>
                  </a:srgbClr>
                </a:solidFill>
                <a:effectLst/>
                <a:uLnTx/>
                <a:uFillTx/>
                <a:latin typeface="Arial"/>
                <a:cs typeface="Arial"/>
                <a:sym typeface="Arial"/>
              </a:endParaRPr>
            </a:p>
          </p:txBody>
        </p:sp>
        <p:sp>
          <p:nvSpPr>
            <p:cNvPr id="36" name="Rectangle 26">
              <a:extLst>
                <a:ext uri="{FF2B5EF4-FFF2-40B4-BE49-F238E27FC236}">
                  <a16:creationId xmlns:a16="http://schemas.microsoft.com/office/drawing/2014/main" id="{C55E2D67-A72D-00AE-45CA-405D4470769E}"/>
                </a:ext>
              </a:extLst>
            </p:cNvPr>
            <p:cNvSpPr txBox="1"/>
            <p:nvPr/>
          </p:nvSpPr>
          <p:spPr>
            <a:xfrm>
              <a:off x="5292937" y="4701488"/>
              <a:ext cx="1864355" cy="29598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9403" tIns="9403" rIns="9403" bIns="9403">
              <a:spAutoFit/>
            </a:bodyPr>
            <a:lstStyle>
              <a:lvl1pPr algn="r" defTabSz="160723">
                <a:defRPr>
                  <a:solidFill>
                    <a:srgbClr val="571FFC"/>
                  </a:solidFill>
                  <a:latin typeface="Arial"/>
                  <a:ea typeface="Arial"/>
                  <a:cs typeface="Arial"/>
                  <a:sym typeface="Arial"/>
                </a:defRPr>
              </a:lvl1pPr>
            </a:lstStyle>
            <a:p>
              <a:pPr marL="0" marR="0" lvl="0" indent="0" algn="r" defTabSz="120540" rtl="0" eaLnBrk="1" fontAlgn="auto" latinLnBrk="0" hangingPunct="0">
                <a:lnSpc>
                  <a:spcPct val="100000"/>
                </a:lnSpc>
                <a:spcBef>
                  <a:spcPts val="0"/>
                </a:spcBef>
                <a:spcAft>
                  <a:spcPts val="0"/>
                </a:spcAft>
                <a:buClrTx/>
                <a:buSzTx/>
                <a:buFontTx/>
                <a:buNone/>
                <a:tabLst/>
                <a:defRPr/>
              </a:pPr>
              <a:r>
                <a:rPr kumimoji="0" sz="1800" b="0" i="0" u="none" strike="noStrike" kern="0" cap="none" spc="0" normalizeH="0" baseline="0" noProof="0" dirty="0">
                  <a:ln>
                    <a:noFill/>
                  </a:ln>
                  <a:solidFill>
                    <a:srgbClr val="571FFC"/>
                  </a:solidFill>
                  <a:effectLst/>
                  <a:uLnTx/>
                  <a:uFillTx/>
                  <a:latin typeface="Arial" panose="020B0604020202020204" pitchFamily="34" charset="0"/>
                  <a:cs typeface="Arial" panose="020B0604020202020204" pitchFamily="34" charset="0"/>
                  <a:sym typeface="Arial"/>
                </a:rPr>
                <a:t>Relative humidity</a:t>
              </a:r>
              <a:endParaRPr kumimoji="0" lang="en-US" sz="1800" b="0" i="0" u="none" strike="noStrike" kern="0" cap="none" spc="0" normalizeH="0" baseline="0" noProof="0" dirty="0">
                <a:ln>
                  <a:noFill/>
                </a:ln>
                <a:solidFill>
                  <a:srgbClr val="571FFC"/>
                </a:solidFill>
                <a:effectLst/>
                <a:uLnTx/>
                <a:uFillTx/>
                <a:latin typeface="Arial" panose="020B0604020202020204" pitchFamily="34" charset="0"/>
                <a:cs typeface="Arial" panose="020B0604020202020204" pitchFamily="34" charset="0"/>
                <a:sym typeface="Arial"/>
              </a:endParaRPr>
            </a:p>
          </p:txBody>
        </p:sp>
        <p:sp>
          <p:nvSpPr>
            <p:cNvPr id="37" name="Straight Arrow Connector 51">
              <a:extLst>
                <a:ext uri="{FF2B5EF4-FFF2-40B4-BE49-F238E27FC236}">
                  <a16:creationId xmlns:a16="http://schemas.microsoft.com/office/drawing/2014/main" id="{532BA402-3928-4083-736E-E5791E1735D4}"/>
                </a:ext>
              </a:extLst>
            </p:cNvPr>
            <p:cNvSpPr/>
            <p:nvPr/>
          </p:nvSpPr>
          <p:spPr>
            <a:xfrm flipV="1">
              <a:off x="7220805" y="4298642"/>
              <a:ext cx="1580372" cy="239985"/>
            </a:xfrm>
            <a:prstGeom prst="line">
              <a:avLst/>
            </a:prstGeom>
            <a:ln w="25400">
              <a:solidFill>
                <a:srgbClr val="571FFC"/>
              </a:solidFill>
              <a:tailEnd type="triangle"/>
            </a:ln>
            <a:effectLst>
              <a:outerShdw blurRad="38100" dist="25400" dir="5400000" rotWithShape="0">
                <a:srgbClr val="000000">
                  <a:alpha val="50000"/>
                </a:srgbClr>
              </a:outerShdw>
            </a:effectLst>
          </p:spPr>
          <p:txBody>
            <a:bodyPr lIns="34289" rIns="34289"/>
            <a:lstStyle/>
            <a:p>
              <a:pPr marL="0" marR="0" lvl="0" indent="0" algn="l" defTabSz="685783" rtl="0" eaLnBrk="1" fontAlgn="auto" latinLnBrk="0" hangingPunct="0">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rgbClr val="000000"/>
                </a:solidFill>
                <a:effectLst/>
                <a:uLnTx/>
                <a:uFillTx/>
                <a:latin typeface="Calibri" panose="020F0502020204030204"/>
                <a:ea typeface="+mn-ea"/>
                <a:cs typeface="+mn-cs"/>
                <a:sym typeface="Helvetica"/>
              </a:endParaRPr>
            </a:p>
          </p:txBody>
        </p:sp>
        <p:sp>
          <p:nvSpPr>
            <p:cNvPr id="2" name="TextBox 13">
              <a:extLst>
                <a:ext uri="{FF2B5EF4-FFF2-40B4-BE49-F238E27FC236}">
                  <a16:creationId xmlns:a16="http://schemas.microsoft.com/office/drawing/2014/main" id="{30D06091-B754-2100-8141-AC6937C2BD77}"/>
                </a:ext>
              </a:extLst>
            </p:cNvPr>
            <p:cNvSpPr txBox="1"/>
            <p:nvPr/>
          </p:nvSpPr>
          <p:spPr>
            <a:xfrm>
              <a:off x="8918689" y="1874925"/>
              <a:ext cx="2572806" cy="707886"/>
            </a:xfrm>
            <a:prstGeom prst="rect">
              <a:avLst/>
            </a:prstGeom>
            <a:ln w="12700">
              <a:solidFill>
                <a:srgbClr val="002060"/>
              </a:solidFill>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lvl1pPr algn="ctr" defTabSz="514345">
                <a:defRPr sz="2000">
                  <a:latin typeface="Arial"/>
                  <a:ea typeface="Arial"/>
                  <a:cs typeface="Arial"/>
                  <a:sym typeface="Arial"/>
                </a:defRPr>
              </a:lvl1pPr>
            </a:lstStyle>
            <a:p>
              <a:pPr marL="0" marR="0" lvl="0" indent="0" algn="ctr" defTabSz="514332" rtl="0" eaLnBrk="1" fontAlgn="auto" latinLnBrk="0" hangingPunct="0">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srgbClr val="0F6FC6">
                      <a:lumMod val="50000"/>
                    </a:srgbClr>
                  </a:solidFill>
                  <a:effectLst/>
                  <a:uLnTx/>
                  <a:uFillTx/>
                  <a:latin typeface="Arial"/>
                  <a:cs typeface="Arial"/>
                  <a:sym typeface="Arial"/>
                </a:rPr>
                <a:t>n</a:t>
              </a:r>
              <a:r>
                <a:rPr kumimoji="0" lang="en-US" sz="2000" b="1" i="0" u="none" strike="noStrike" kern="0" cap="none" spc="0" normalizeH="0" baseline="0" noProof="0" dirty="0" err="1">
                  <a:ln>
                    <a:noFill/>
                  </a:ln>
                  <a:solidFill>
                    <a:srgbClr val="0F6FC6">
                      <a:lumMod val="50000"/>
                    </a:srgbClr>
                  </a:solidFill>
                  <a:effectLst/>
                  <a:uLnTx/>
                  <a:uFillTx/>
                  <a:latin typeface="Arial"/>
                  <a:cs typeface="Arial"/>
                  <a:sym typeface="Arial"/>
                </a:rPr>
                <a:t>ew</a:t>
              </a:r>
              <a:r>
                <a:rPr kumimoji="0" lang="en-US" sz="2000" b="1" i="0" u="none" strike="noStrike" kern="0" cap="none" spc="0" normalizeH="0" baseline="0" noProof="0" dirty="0">
                  <a:ln>
                    <a:noFill/>
                  </a:ln>
                  <a:solidFill>
                    <a:srgbClr val="0F6FC6">
                      <a:lumMod val="50000"/>
                    </a:srgbClr>
                  </a:solidFill>
                  <a:effectLst/>
                  <a:uLnTx/>
                  <a:uFillTx/>
                  <a:latin typeface="Arial"/>
                  <a:cs typeface="Arial"/>
                  <a:sym typeface="Arial"/>
                </a:rPr>
                <a:t> infections in patients</a:t>
              </a:r>
              <a:endParaRPr kumimoji="0" sz="2000" b="1" i="0" u="none" strike="noStrike" kern="0" cap="none" spc="0" normalizeH="0" baseline="0" noProof="0" dirty="0">
                <a:ln>
                  <a:noFill/>
                </a:ln>
                <a:solidFill>
                  <a:srgbClr val="0F6FC6">
                    <a:lumMod val="50000"/>
                  </a:srgbClr>
                </a:solidFill>
                <a:effectLst/>
                <a:uLnTx/>
                <a:uFillTx/>
                <a:latin typeface="Arial"/>
                <a:cs typeface="Arial"/>
                <a:sym typeface="Arial"/>
              </a:endParaRPr>
            </a:p>
          </p:txBody>
        </p:sp>
        <p:sp>
          <p:nvSpPr>
            <p:cNvPr id="3" name="TextBox 2">
              <a:extLst>
                <a:ext uri="{FF2B5EF4-FFF2-40B4-BE49-F238E27FC236}">
                  <a16:creationId xmlns:a16="http://schemas.microsoft.com/office/drawing/2014/main" id="{3A170F48-1FAE-184E-0494-B74B531309EF}"/>
                </a:ext>
              </a:extLst>
            </p:cNvPr>
            <p:cNvSpPr txBox="1"/>
            <p:nvPr/>
          </p:nvSpPr>
          <p:spPr>
            <a:xfrm>
              <a:off x="8914476" y="5453795"/>
              <a:ext cx="2627642" cy="397032"/>
            </a:xfrm>
            <a:prstGeom prst="rect">
              <a:avLst/>
            </a:prstGeom>
          </p:spPr>
          <p:txBody>
            <a:bodyPr vert="horz" lIns="91440" tIns="45720" rIns="91440" bIns="45720" rtlCol="0" anchor="ctr">
              <a:noAutofit/>
            </a:bodyPr>
            <a:lstStyle>
              <a:defPPr>
                <a:defRPr lang="en-US"/>
              </a:defPPr>
              <a:lvl1pPr marR="0" lvl="0" indent="0" defTabSz="1219170" fontAlgn="auto">
                <a:lnSpc>
                  <a:spcPct val="90000"/>
                </a:lnSpc>
                <a:spcBef>
                  <a:spcPct val="0"/>
                </a:spcBef>
                <a:spcAft>
                  <a:spcPts val="0"/>
                </a:spcAft>
                <a:buClrTx/>
                <a:buSzTx/>
                <a:buFontTx/>
                <a:buNone/>
                <a:tabLst/>
                <a:defRPr kumimoji="0" sz="2200" b="0" i="0" u="none" strike="noStrike" cap="none" spc="0" normalizeH="0" baseline="0">
                  <a:ln>
                    <a:noFill/>
                  </a:ln>
                  <a:effectLst/>
                  <a:uLnTx/>
                  <a:uFillTx/>
                  <a:latin typeface="Roboto" panose="02000000000000000000"/>
                  <a:ea typeface="+mj-ea"/>
                  <a:cs typeface="+mj-cs"/>
                </a:defRPr>
              </a:lvl1pPr>
              <a:lvl2pPr marL="685800" indent="-228600">
                <a:lnSpc>
                  <a:spcPct val="90000"/>
                </a:lnSpc>
                <a:spcBef>
                  <a:spcPts val="500"/>
                </a:spcBef>
                <a:buFont typeface="Arial" panose="020B0604020202020204" pitchFamily="34" charset="0"/>
                <a:buChar char="•"/>
                <a:defRPr sz="2400">
                  <a:solidFill>
                    <a:schemeClr val="tx1">
                      <a:lumMod val="75000"/>
                      <a:lumOff val="25000"/>
                    </a:schemeClr>
                  </a:solidFill>
                </a:defRPr>
              </a:lvl2pPr>
              <a:lvl3pPr marL="1143000" indent="-228600">
                <a:lnSpc>
                  <a:spcPct val="90000"/>
                </a:lnSpc>
                <a:spcBef>
                  <a:spcPts val="500"/>
                </a:spcBef>
                <a:buFont typeface="Arial" panose="020B0604020202020204" pitchFamily="34" charset="0"/>
                <a:buChar char="•"/>
                <a:defRPr sz="2000">
                  <a:solidFill>
                    <a:schemeClr val="tx1">
                      <a:lumMod val="75000"/>
                      <a:lumOff val="25000"/>
                    </a:schemeClr>
                  </a:solidFill>
                </a:defRPr>
              </a:lvl3pPr>
              <a:lvl4pPr marL="1600200" indent="-228600">
                <a:lnSpc>
                  <a:spcPct val="90000"/>
                </a:lnSpc>
                <a:spcBef>
                  <a:spcPts val="500"/>
                </a:spcBef>
                <a:buFont typeface="Arial" panose="020B0604020202020204" pitchFamily="34" charset="0"/>
                <a:buChar char="•"/>
                <a:defRPr>
                  <a:solidFill>
                    <a:schemeClr val="tx1">
                      <a:lumMod val="75000"/>
                      <a:lumOff val="25000"/>
                    </a:schemeClr>
                  </a:solidFill>
                </a:defRPr>
              </a:lvl4pPr>
              <a:lvl5pPr marL="2057400" indent="-228600">
                <a:lnSpc>
                  <a:spcPct val="90000"/>
                </a:lnSpc>
                <a:spcBef>
                  <a:spcPts val="500"/>
                </a:spcBef>
                <a:buFont typeface="Arial" panose="020B0604020202020204" pitchFamily="34" charset="0"/>
                <a:buChar char="•"/>
                <a:defRPr>
                  <a:solidFill>
                    <a:schemeClr val="tx1">
                      <a:lumMod val="75000"/>
                      <a:lumOff val="25000"/>
                    </a:schemeClr>
                  </a:solidFill>
                </a:defRP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0" marR="0" lvl="0" indent="0" algn="l" defTabSz="1219170" rtl="0" eaLnBrk="1" fontAlgn="auto" latinLnBrk="0" hangingPunct="1">
                <a:lnSpc>
                  <a:spcPct val="90000"/>
                </a:lnSpc>
                <a:spcBef>
                  <a:spcPct val="0"/>
                </a:spcBef>
                <a:spcAft>
                  <a:spcPts val="0"/>
                </a:spcAft>
                <a:buClrTx/>
                <a:buSzTx/>
                <a:buFontTx/>
                <a:buNone/>
                <a:tabLst/>
                <a:defRPr/>
              </a:pPr>
              <a:r>
                <a:rPr kumimoji="0" lang="en-US" sz="2200" b="0" i="0" u="none" strike="noStrike" kern="1200" cap="none" spc="0" normalizeH="0" baseline="0" noProof="0" dirty="0">
                  <a:ln>
                    <a:noFill/>
                  </a:ln>
                  <a:solidFill>
                    <a:prstClr val="black"/>
                  </a:solidFill>
                  <a:effectLst/>
                  <a:uLnTx/>
                  <a:uFillTx/>
                  <a:latin typeface="Roboto" panose="02000000000000000000"/>
                  <a:ea typeface="+mj-ea"/>
                  <a:cs typeface="+mj-cs"/>
                </a:rPr>
                <a:t>472 patient records</a:t>
              </a:r>
            </a:p>
          </p:txBody>
        </p:sp>
      </p:grpSp>
      <p:pic>
        <p:nvPicPr>
          <p:cNvPr id="5" name="Picture 4">
            <a:extLst>
              <a:ext uri="{FF2B5EF4-FFF2-40B4-BE49-F238E27FC236}">
                <a16:creationId xmlns:a16="http://schemas.microsoft.com/office/drawing/2014/main" id="{287261E8-DDF6-D458-7153-CDA2FA55052F}"/>
              </a:ext>
            </a:extLst>
          </p:cNvPr>
          <p:cNvPicPr>
            <a:picLocks noChangeAspect="1"/>
          </p:cNvPicPr>
          <p:nvPr/>
        </p:nvPicPr>
        <p:blipFill>
          <a:blip r:embed="rId3">
            <a:extLst>
              <a:ext uri="{28A0092B-C50C-407E-A947-70E740481C1C}">
                <a14:useLocalDpi xmlns:a14="http://schemas.microsoft.com/office/drawing/2010/main" val="0"/>
              </a:ext>
            </a:extLst>
          </a:blip>
          <a:srcRect t="96036"/>
          <a:stretch>
            <a:fillRect/>
          </a:stretch>
        </p:blipFill>
        <p:spPr>
          <a:xfrm>
            <a:off x="0" y="6586151"/>
            <a:ext cx="12192000" cy="271849"/>
          </a:xfrm>
          <a:prstGeom prst="rect">
            <a:avLst/>
          </a:prstGeom>
        </p:spPr>
      </p:pic>
    </p:spTree>
    <p:extLst>
      <p:ext uri="{BB962C8B-B14F-4D97-AF65-F5344CB8AC3E}">
        <p14:creationId xmlns:p14="http://schemas.microsoft.com/office/powerpoint/2010/main" val="23222461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89" name="Picture 2" descr="Picture 2"/>
          <p:cNvPicPr>
            <a:picLocks noChangeAspect="1"/>
          </p:cNvPicPr>
          <p:nvPr/>
        </p:nvPicPr>
        <p:blipFill>
          <a:blip r:embed="rId3"/>
          <a:stretch>
            <a:fillRect/>
          </a:stretch>
        </p:blipFill>
        <p:spPr>
          <a:xfrm>
            <a:off x="1906321" y="986486"/>
            <a:ext cx="10058416" cy="5618514"/>
          </a:xfrm>
          <a:prstGeom prst="rect">
            <a:avLst/>
          </a:prstGeom>
          <a:ln w="12700">
            <a:miter lim="400000"/>
          </a:ln>
        </p:spPr>
      </p:pic>
      <p:sp>
        <p:nvSpPr>
          <p:cNvPr id="690" name="Rectangle"/>
          <p:cNvSpPr/>
          <p:nvPr/>
        </p:nvSpPr>
        <p:spPr>
          <a:xfrm>
            <a:off x="3500154" y="2204137"/>
            <a:ext cx="1705246" cy="362830"/>
          </a:xfrm>
          <a:prstGeom prst="rect">
            <a:avLst/>
          </a:prstGeom>
          <a:solidFill>
            <a:srgbClr val="FFFFFF"/>
          </a:solidFill>
          <a:ln w="12700">
            <a:miter lim="400000"/>
          </a:ln>
        </p:spPr>
        <p:txBody>
          <a:bodyPr lIns="45719" rIns="45719"/>
          <a:lstStyle/>
          <a:p>
            <a:pPr marL="0" marR="0" lvl="0" indent="0" algn="ctr" defTabSz="160723" rtl="0" eaLnBrk="1" fontAlgn="auto" latinLnBrk="0" hangingPunct="1">
              <a:lnSpc>
                <a:spcPct val="100000"/>
              </a:lnSpc>
              <a:spcBef>
                <a:spcPts val="0"/>
              </a:spcBef>
              <a:spcAft>
                <a:spcPts val="0"/>
              </a:spcAft>
              <a:buClrTx/>
              <a:buSzTx/>
              <a:buFontTx/>
              <a:buNone/>
              <a:tabLst/>
              <a:defRPr sz="1100"/>
            </a:pPr>
            <a:endParaRPr kumimoji="0" sz="11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91" name="Average RH for all patient rooms"/>
          <p:cNvSpPr txBox="1"/>
          <p:nvPr/>
        </p:nvSpPr>
        <p:spPr>
          <a:xfrm>
            <a:off x="3500154" y="2204137"/>
            <a:ext cx="1705246" cy="32530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2536" tIns="12536" rIns="12536" bIns="12536">
            <a:spAutoFit/>
          </a:bodyPr>
          <a:lstStyle>
            <a:lvl1pPr algn="ctr" defTabSz="160723">
              <a:defRPr sz="1100" b="1">
                <a:solidFill>
                  <a:srgbClr val="0432FF"/>
                </a:solidFill>
                <a:latin typeface="Arial"/>
                <a:ea typeface="Arial"/>
                <a:cs typeface="Arial"/>
                <a:sym typeface="Arial"/>
              </a:defRPr>
            </a:lvl1pPr>
          </a:lstStyle>
          <a:p>
            <a:pPr marL="0" marR="0" lvl="0" indent="0" algn="ctr" defTabSz="160723" rtl="0" eaLnBrk="1" fontAlgn="auto" latinLnBrk="0" hangingPunct="1">
              <a:lnSpc>
                <a:spcPct val="100000"/>
              </a:lnSpc>
              <a:spcBef>
                <a:spcPts val="0"/>
              </a:spcBef>
              <a:spcAft>
                <a:spcPts val="0"/>
              </a:spcAft>
              <a:buClrTx/>
              <a:buSzTx/>
              <a:buFontTx/>
              <a:buNone/>
              <a:tabLst/>
              <a:defRPr/>
            </a:pPr>
            <a:r>
              <a:rPr kumimoji="0" sz="1100" b="1" i="0" u="none" strike="noStrike" kern="1200" cap="none" spc="0" normalizeH="0" baseline="0" noProof="0">
                <a:ln>
                  <a:noFill/>
                </a:ln>
                <a:solidFill>
                  <a:srgbClr val="0432FF"/>
                </a:solidFill>
                <a:effectLst/>
                <a:uLnTx/>
                <a:uFillTx/>
                <a:latin typeface="Arial"/>
                <a:cs typeface="Arial"/>
                <a:sym typeface="Arial"/>
              </a:rPr>
              <a:t>Average RH for all patient rooms</a:t>
            </a:r>
          </a:p>
        </p:txBody>
      </p:sp>
      <p:grpSp>
        <p:nvGrpSpPr>
          <p:cNvPr id="694" name="Group 9"/>
          <p:cNvGrpSpPr/>
          <p:nvPr/>
        </p:nvGrpSpPr>
        <p:grpSpPr>
          <a:xfrm>
            <a:off x="181452" y="5148362"/>
            <a:ext cx="1820510" cy="1379880"/>
            <a:chOff x="0" y="0"/>
            <a:chExt cx="1820509" cy="1379879"/>
          </a:xfrm>
        </p:grpSpPr>
        <p:pic>
          <p:nvPicPr>
            <p:cNvPr id="692" name="Picture 10" descr="Picture 10"/>
            <p:cNvPicPr>
              <a:picLocks noChangeAspect="1"/>
            </p:cNvPicPr>
            <p:nvPr/>
          </p:nvPicPr>
          <p:blipFill>
            <a:blip r:embed="rId4" cstate="print">
              <a:extLst>
                <a:ext uri="{28A0092B-C50C-407E-A947-70E740481C1C}">
                  <a14:useLocalDpi xmlns:a14="http://schemas.microsoft.com/office/drawing/2010/main"/>
                </a:ext>
              </a:extLst>
            </a:blip>
            <a:srcRect/>
            <a:stretch>
              <a:fillRect/>
            </a:stretch>
          </p:blipFill>
          <p:spPr>
            <a:xfrm>
              <a:off x="0" y="0"/>
              <a:ext cx="1793602" cy="1379877"/>
            </a:xfrm>
            <a:prstGeom prst="rect">
              <a:avLst/>
            </a:prstGeom>
            <a:ln w="12700" cap="flat">
              <a:noFill/>
              <a:miter lim="400000"/>
            </a:ln>
            <a:effectLst/>
          </p:spPr>
        </p:pic>
        <p:sp>
          <p:nvSpPr>
            <p:cNvPr id="693" name="Oval 11"/>
            <p:cNvSpPr/>
            <p:nvPr/>
          </p:nvSpPr>
          <p:spPr>
            <a:xfrm>
              <a:off x="1328907" y="1118227"/>
              <a:ext cx="491603" cy="261653"/>
            </a:xfrm>
            <a:prstGeom prst="ellipse">
              <a:avLst/>
            </a:prstGeom>
            <a:noFill/>
            <a:ln w="28575" cap="flat">
              <a:solidFill>
                <a:srgbClr val="FF0000"/>
              </a:solidFill>
              <a:prstDash val="solid"/>
              <a:round/>
            </a:ln>
            <a:effectLst/>
          </p:spPr>
          <p:txBody>
            <a:bodyPr wrap="square" lIns="45719" tIns="45719" rIns="45719" bIns="45719" numCol="1"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solidFill>
                    <a:srgbClr val="FFFFFF"/>
                  </a:solidFill>
                </a:defRPr>
              </a:pPr>
              <a:endParaRPr kumimoji="0"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pSp>
      <p:sp>
        <p:nvSpPr>
          <p:cNvPr id="695" name="Text Placeholder 1"/>
          <p:cNvSpPr txBox="1"/>
          <p:nvPr/>
        </p:nvSpPr>
        <p:spPr>
          <a:xfrm>
            <a:off x="703698" y="253000"/>
            <a:ext cx="9940050" cy="53551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3" tIns="45713" rIns="45713" bIns="45713">
            <a:spAutoFit/>
          </a:bodyPr>
          <a:lstStyle/>
          <a:p>
            <a:pPr marL="0" marR="0" lvl="0" indent="0" algn="l" defTabSz="914400" rtl="0" eaLnBrk="1" fontAlgn="auto" latinLnBrk="0" hangingPunct="1">
              <a:lnSpc>
                <a:spcPct val="90000"/>
              </a:lnSpc>
              <a:spcBef>
                <a:spcPts val="0"/>
              </a:spcBef>
              <a:spcAft>
                <a:spcPts val="0"/>
              </a:spcAft>
              <a:buClrTx/>
              <a:buSzTx/>
              <a:buFontTx/>
              <a:buNone/>
              <a:tabLst/>
              <a:defRPr sz="5400">
                <a:solidFill>
                  <a:srgbClr val="404040"/>
                </a:solidFill>
                <a:latin typeface="Bodoni MT"/>
                <a:ea typeface="Bodoni MT"/>
                <a:cs typeface="Bodoni MT"/>
                <a:sym typeface="Bodoni MT"/>
              </a:defRPr>
            </a:pPr>
            <a:r>
              <a:rPr kumimoji="0" sz="3200" b="0" i="0"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sym typeface="Bodoni MT"/>
              </a:rPr>
              <a:t>As patient room RH went down, HAIs went up!</a:t>
            </a:r>
          </a:p>
        </p:txBody>
      </p:sp>
      <p:sp>
        <p:nvSpPr>
          <p:cNvPr id="697" name="Average RH for all patient rooms"/>
          <p:cNvSpPr txBox="1"/>
          <p:nvPr/>
        </p:nvSpPr>
        <p:spPr>
          <a:xfrm>
            <a:off x="9086386" y="1450949"/>
            <a:ext cx="1711030" cy="45620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2536" tIns="12536" rIns="12536" bIns="12536">
            <a:spAutoFit/>
          </a:bodyPr>
          <a:lstStyle>
            <a:lvl1pPr algn="ctr" defTabSz="160723">
              <a:defRPr sz="1400" b="1">
                <a:solidFill>
                  <a:srgbClr val="0432FF"/>
                </a:solidFill>
                <a:latin typeface="Arial"/>
                <a:ea typeface="Arial"/>
                <a:cs typeface="Arial"/>
                <a:sym typeface="Arial"/>
              </a:defRPr>
            </a:lvl1pPr>
          </a:lstStyle>
          <a:p>
            <a:pPr marL="0" marR="0" lvl="0" indent="0" algn="ctr" defTabSz="160723" rtl="0" eaLnBrk="1" fontAlgn="auto" latinLnBrk="0" hangingPunct="1">
              <a:lnSpc>
                <a:spcPct val="100000"/>
              </a:lnSpc>
              <a:spcBef>
                <a:spcPts val="0"/>
              </a:spcBef>
              <a:spcAft>
                <a:spcPts val="0"/>
              </a:spcAft>
              <a:buClrTx/>
              <a:buSzTx/>
              <a:buFontTx/>
              <a:buNone/>
              <a:tabLst/>
              <a:defRPr/>
            </a:pPr>
            <a:r>
              <a:rPr kumimoji="0" sz="1400" b="1" i="0" u="none" strike="noStrike" kern="1200" cap="none" spc="0" normalizeH="0" baseline="0" noProof="0" dirty="0">
                <a:ln>
                  <a:noFill/>
                </a:ln>
                <a:solidFill>
                  <a:prstClr val="white"/>
                </a:solidFill>
                <a:effectLst/>
                <a:uLnTx/>
                <a:uFillTx/>
                <a:latin typeface="Arial"/>
                <a:cs typeface="Arial"/>
                <a:sym typeface="Arial"/>
              </a:rPr>
              <a:t>Diversity of microbes</a:t>
            </a:r>
          </a:p>
        </p:txBody>
      </p:sp>
      <p:sp>
        <p:nvSpPr>
          <p:cNvPr id="696" name="Curved Connector 3"/>
          <p:cNvSpPr/>
          <p:nvPr/>
        </p:nvSpPr>
        <p:spPr>
          <a:xfrm rot="10800000" flipV="1">
            <a:off x="8342333" y="1604564"/>
            <a:ext cx="1036166" cy="951011"/>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5400" y="0"/>
                  <a:pt x="10800" y="5400"/>
                  <a:pt x="10800" y="10800"/>
                </a:cubicBezTo>
                <a:cubicBezTo>
                  <a:pt x="10800" y="16200"/>
                  <a:pt x="16200" y="21600"/>
                  <a:pt x="21600" y="21600"/>
                </a:cubicBezTo>
              </a:path>
            </a:pathLst>
          </a:custGeom>
          <a:ln w="53975">
            <a:solidFill>
              <a:srgbClr val="FFFFFF"/>
            </a:solidFill>
            <a:miter/>
            <a:tailEnd type="triangle"/>
          </a:ln>
        </p:spPr>
        <p:txBody>
          <a:bodyPr lIns="45719" rIns="45719"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98" name="Freihandform 20"/>
          <p:cNvSpPr/>
          <p:nvPr/>
        </p:nvSpPr>
        <p:spPr>
          <a:xfrm>
            <a:off x="3177915" y="1648918"/>
            <a:ext cx="7824865" cy="3897443"/>
          </a:xfrm>
          <a:custGeom>
            <a:avLst/>
            <a:gdLst/>
            <a:ahLst/>
            <a:cxnLst>
              <a:cxn ang="0">
                <a:pos x="wd2" y="hd2"/>
              </a:cxn>
              <a:cxn ang="5400000">
                <a:pos x="wd2" y="hd2"/>
              </a:cxn>
              <a:cxn ang="10800000">
                <a:pos x="wd2" y="hd2"/>
              </a:cxn>
              <a:cxn ang="16200000">
                <a:pos x="wd2" y="hd2"/>
              </a:cxn>
            </a:cxnLst>
            <a:rect l="0" t="0" r="r" b="b"/>
            <a:pathLst>
              <a:path w="21600" h="20739" extrusionOk="0">
                <a:moveTo>
                  <a:pt x="0" y="20005"/>
                </a:moveTo>
                <a:cubicBezTo>
                  <a:pt x="873" y="20749"/>
                  <a:pt x="1747" y="21493"/>
                  <a:pt x="2800" y="19179"/>
                </a:cubicBezTo>
                <a:cubicBezTo>
                  <a:pt x="3853" y="16864"/>
                  <a:pt x="5140" y="9315"/>
                  <a:pt x="6320" y="6120"/>
                </a:cubicBezTo>
                <a:cubicBezTo>
                  <a:pt x="7500" y="2924"/>
                  <a:pt x="8547" y="113"/>
                  <a:pt x="9880" y="3"/>
                </a:cubicBezTo>
                <a:cubicBezTo>
                  <a:pt x="11213" y="-107"/>
                  <a:pt x="12927" y="2428"/>
                  <a:pt x="14320" y="5458"/>
                </a:cubicBezTo>
                <a:cubicBezTo>
                  <a:pt x="15713" y="8489"/>
                  <a:pt x="17027" y="15817"/>
                  <a:pt x="18240" y="18187"/>
                </a:cubicBezTo>
                <a:cubicBezTo>
                  <a:pt x="19453" y="20556"/>
                  <a:pt x="20527" y="20115"/>
                  <a:pt x="21600" y="19675"/>
                </a:cubicBezTo>
              </a:path>
            </a:pathLst>
          </a:custGeom>
          <a:ln w="50800">
            <a:solidFill>
              <a:srgbClr val="FFFFFF"/>
            </a:solidFill>
          </a:ln>
        </p:spPr>
        <p:txBody>
          <a:bodyPr lIns="45719" rIns="45719" anchor="ctr"/>
          <a:lstStyle/>
          <a:p>
            <a:pPr marL="0" marR="0" lvl="0" indent="0" algn="ctr" defTabSz="914400" rtl="0" eaLnBrk="1" fontAlgn="auto" latinLnBrk="0" hangingPunct="1">
              <a:lnSpc>
                <a:spcPct val="100000"/>
              </a:lnSpc>
              <a:spcBef>
                <a:spcPts val="0"/>
              </a:spcBef>
              <a:spcAft>
                <a:spcPts val="0"/>
              </a:spcAft>
              <a:buClrTx/>
              <a:buSzTx/>
              <a:buFontTx/>
              <a:buNone/>
              <a:tabLst/>
              <a:defRPr>
                <a:solidFill>
                  <a:srgbClr val="DEEBF7"/>
                </a:solidFill>
                <a:latin typeface="+mn-lt"/>
                <a:ea typeface="+mn-ea"/>
                <a:cs typeface="+mn-cs"/>
                <a:sym typeface="Helvetica"/>
              </a:defRPr>
            </a:pPr>
            <a:endParaRPr kumimoji="0" sz="1800" b="0" i="0" u="none" strike="noStrike" kern="1200" cap="none" spc="0" normalizeH="0" baseline="0" noProof="0" dirty="0">
              <a:ln>
                <a:noFill/>
              </a:ln>
              <a:solidFill>
                <a:srgbClr val="DEEBF7"/>
              </a:solidFill>
              <a:effectLst/>
              <a:uLnTx/>
              <a:uFillTx/>
              <a:latin typeface="Calibri" panose="020F0502020204030204"/>
              <a:ea typeface="+mn-ea"/>
              <a:cs typeface="+mn-cs"/>
              <a:sym typeface="Helvetica"/>
            </a:endParaRPr>
          </a:p>
        </p:txBody>
      </p:sp>
      <p:pic>
        <p:nvPicPr>
          <p:cNvPr id="2" name="Picture 1">
            <a:extLst>
              <a:ext uri="{FF2B5EF4-FFF2-40B4-BE49-F238E27FC236}">
                <a16:creationId xmlns:a16="http://schemas.microsoft.com/office/drawing/2014/main" id="{D06586A4-1839-9819-DCA7-B9917A346215}"/>
              </a:ext>
            </a:extLst>
          </p:cNvPr>
          <p:cNvPicPr>
            <a:picLocks noChangeAspect="1"/>
          </p:cNvPicPr>
          <p:nvPr/>
        </p:nvPicPr>
        <p:blipFill>
          <a:blip r:embed="rId5">
            <a:extLst>
              <a:ext uri="{28A0092B-C50C-407E-A947-70E740481C1C}">
                <a14:useLocalDpi xmlns:a14="http://schemas.microsoft.com/office/drawing/2010/main" val="0"/>
              </a:ext>
            </a:extLst>
          </a:blip>
          <a:srcRect t="96036"/>
          <a:stretch>
            <a:fillRect/>
          </a:stretch>
        </p:blipFill>
        <p:spPr>
          <a:xfrm>
            <a:off x="0" y="6691318"/>
            <a:ext cx="12192000" cy="166682"/>
          </a:xfrm>
          <a:prstGeom prst="rect">
            <a:avLst/>
          </a:prstGeom>
        </p:spPr>
      </p:pic>
    </p:spTree>
    <p:extLst>
      <p:ext uri="{BB962C8B-B14F-4D97-AF65-F5344CB8AC3E}">
        <p14:creationId xmlns:p14="http://schemas.microsoft.com/office/powerpoint/2010/main" val="1718285991"/>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iterate>
                                    <p:tmAbs val="0"/>
                                  </p:iterate>
                                  <p:childTnLst>
                                    <p:set>
                                      <p:cBhvr>
                                        <p:cTn id="6" fill="hold"/>
                                        <p:tgtEl>
                                          <p:spTgt spid="697"/>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grpId="0" nodeType="afterEffect">
                                  <p:stCondLst>
                                    <p:cond delay="0"/>
                                  </p:stCondLst>
                                  <p:iterate>
                                    <p:tmAbs val="0"/>
                                  </p:iterate>
                                  <p:childTnLst>
                                    <p:set>
                                      <p:cBhvr>
                                        <p:cTn id="9" fill="hold"/>
                                        <p:tgtEl>
                                          <p:spTgt spid="696"/>
                                        </p:tgtEl>
                                        <p:attrNameLst>
                                          <p:attrName>style.visibility</p:attrName>
                                        </p:attrNameLst>
                                      </p:cBhvr>
                                      <p:to>
                                        <p:strVal val="visible"/>
                                      </p:to>
                                    </p:set>
                                  </p:childTnLst>
                                </p:cTn>
                              </p:par>
                            </p:childTnLst>
                          </p:cTn>
                        </p:par>
                        <p:par>
                          <p:cTn id="10" fill="hold">
                            <p:stCondLst>
                              <p:cond delay="0"/>
                            </p:stCondLst>
                            <p:childTnLst>
                              <p:par>
                                <p:cTn id="11" presetID="1" presetClass="entr" presetSubtype="0" fill="hold" grpId="0" nodeType="afterEffect">
                                  <p:stCondLst>
                                    <p:cond delay="0"/>
                                  </p:stCondLst>
                                  <p:iterate>
                                    <p:tmAbs val="0"/>
                                  </p:iterate>
                                  <p:childTnLst>
                                    <p:set>
                                      <p:cBhvr>
                                        <p:cTn id="12" fill="hold"/>
                                        <p:tgtEl>
                                          <p:spTgt spid="69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7" grpId="0" animBg="1" advAuto="0"/>
      <p:bldP spid="696" grpId="0" animBg="1" advAuto="0"/>
      <p:bldP spid="698" grpId="0" animBg="1" advAuto="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3CECD1-6A3F-E14F-7AC7-D5B60092F8B3}"/>
              </a:ext>
            </a:extLst>
          </p:cNvPr>
          <p:cNvSpPr>
            <a:spLocks noGrp="1"/>
          </p:cNvSpPr>
          <p:nvPr>
            <p:ph type="title"/>
          </p:nvPr>
        </p:nvSpPr>
        <p:spPr>
          <a:xfrm>
            <a:off x="338667" y="139851"/>
            <a:ext cx="11514666" cy="660400"/>
          </a:xfrm>
        </p:spPr>
        <p:txBody>
          <a:bodyPr>
            <a:noAutofit/>
          </a:bodyPr>
          <a:lstStyle/>
          <a:p>
            <a:r>
              <a:rPr lang="en-US" dirty="0">
                <a:solidFill>
                  <a:prstClr val="white"/>
                </a:solidFill>
                <a:latin typeface="Franklin Gothic Book" panose="020B0503020102020204" pitchFamily="34" charset="0"/>
              </a:rPr>
              <a:t>Infections in an assisted living environment over 4 yrs</a:t>
            </a:r>
            <a:br>
              <a:rPr lang="en-US" sz="3400" dirty="0">
                <a:solidFill>
                  <a:prstClr val="white"/>
                </a:solidFill>
              </a:rPr>
            </a:br>
            <a:endParaRPr lang="en-US" sz="3400" dirty="0"/>
          </a:p>
        </p:txBody>
      </p:sp>
      <p:sp>
        <p:nvSpPr>
          <p:cNvPr id="3" name="TextBox 12">
            <a:extLst>
              <a:ext uri="{FF2B5EF4-FFF2-40B4-BE49-F238E27FC236}">
                <a16:creationId xmlns:a16="http://schemas.microsoft.com/office/drawing/2014/main" id="{571B2CED-0C43-E398-E5E0-A05151F1A90A}"/>
              </a:ext>
            </a:extLst>
          </p:cNvPr>
          <p:cNvSpPr txBox="1"/>
          <p:nvPr/>
        </p:nvSpPr>
        <p:spPr>
          <a:xfrm>
            <a:off x="-11633" y="3194844"/>
            <a:ext cx="1173165" cy="62324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4289" tIns="34289" rIns="34289" bIns="34289">
            <a:spAutoFit/>
          </a:bodyPr>
          <a:lstStyle>
            <a:lvl1pPr algn="r" defTabSz="385749">
              <a:defRPr>
                <a:latin typeface="Arial"/>
                <a:ea typeface="Arial"/>
                <a:cs typeface="Arial"/>
                <a:sym typeface="Arial"/>
              </a:defRPr>
            </a:lvl1pPr>
          </a:lstStyle>
          <a:p>
            <a:pPr marL="0" marR="0" lvl="0" indent="0" algn="r" defTabSz="385749"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472C4">
                    <a:lumMod val="50000"/>
                  </a:srgbClr>
                </a:solidFill>
                <a:effectLst/>
                <a:uLnTx/>
                <a:uFillTx/>
                <a:latin typeface="Arial"/>
                <a:cs typeface="Arial"/>
                <a:sym typeface="Arial"/>
              </a:rPr>
              <a:t>A</a:t>
            </a:r>
            <a:r>
              <a:rPr kumimoji="0" sz="1800" b="1" i="0" u="none" strike="noStrike" kern="1200" cap="none" spc="0" normalizeH="0" baseline="0" noProof="0" dirty="0">
                <a:ln>
                  <a:noFill/>
                </a:ln>
                <a:solidFill>
                  <a:srgbClr val="4472C4">
                    <a:lumMod val="50000"/>
                  </a:srgbClr>
                </a:solidFill>
                <a:effectLst/>
                <a:uLnTx/>
                <a:uFillTx/>
                <a:latin typeface="Arial"/>
                <a:cs typeface="Arial"/>
                <a:sym typeface="Arial"/>
              </a:rPr>
              <a:t>vg # of infections</a:t>
            </a:r>
          </a:p>
        </p:txBody>
      </p:sp>
      <p:grpSp>
        <p:nvGrpSpPr>
          <p:cNvPr id="4" name="Group 24">
            <a:extLst>
              <a:ext uri="{FF2B5EF4-FFF2-40B4-BE49-F238E27FC236}">
                <a16:creationId xmlns:a16="http://schemas.microsoft.com/office/drawing/2014/main" id="{1B78D075-9B6F-5BFD-6C07-6B84C33CB2CE}"/>
              </a:ext>
            </a:extLst>
          </p:cNvPr>
          <p:cNvGrpSpPr/>
          <p:nvPr/>
        </p:nvGrpSpPr>
        <p:grpSpPr>
          <a:xfrm>
            <a:off x="1064064" y="1099786"/>
            <a:ext cx="8316506" cy="5402053"/>
            <a:chOff x="-90894" y="9827"/>
            <a:chExt cx="7755401" cy="5420443"/>
          </a:xfrm>
        </p:grpSpPr>
        <p:grpSp>
          <p:nvGrpSpPr>
            <p:cNvPr id="5" name="Picture 11">
              <a:extLst>
                <a:ext uri="{FF2B5EF4-FFF2-40B4-BE49-F238E27FC236}">
                  <a16:creationId xmlns:a16="http://schemas.microsoft.com/office/drawing/2014/main" id="{27F192A8-5EB9-F1C2-DAAA-A437262F5E34}"/>
                </a:ext>
              </a:extLst>
            </p:cNvPr>
            <p:cNvGrpSpPr/>
            <p:nvPr/>
          </p:nvGrpSpPr>
          <p:grpSpPr>
            <a:xfrm>
              <a:off x="-90894" y="9829"/>
              <a:ext cx="7755401" cy="5420441"/>
              <a:chOff x="-90894" y="-1"/>
              <a:chExt cx="7755400" cy="5420439"/>
            </a:xfrm>
          </p:grpSpPr>
          <p:sp>
            <p:nvSpPr>
              <p:cNvPr id="7" name="Rectangle">
                <a:extLst>
                  <a:ext uri="{FF2B5EF4-FFF2-40B4-BE49-F238E27FC236}">
                    <a16:creationId xmlns:a16="http://schemas.microsoft.com/office/drawing/2014/main" id="{D1FF6E0C-9402-50E1-29CC-F9A34DEEB9DC}"/>
                  </a:ext>
                </a:extLst>
              </p:cNvPr>
              <p:cNvSpPr/>
              <p:nvPr/>
            </p:nvSpPr>
            <p:spPr>
              <a:xfrm>
                <a:off x="-1" y="-1"/>
                <a:ext cx="7420510" cy="5186375"/>
              </a:xfrm>
              <a:prstGeom prst="rect">
                <a:avLst/>
              </a:prstGeom>
              <a:solidFill>
                <a:srgbClr val="FFFFFF"/>
              </a:solidFill>
              <a:ln w="12700" cap="flat">
                <a:noFill/>
                <a:miter lim="400000"/>
              </a:ln>
              <a:effectLst/>
            </p:spPr>
            <p:txBody>
              <a:bodyPr wrap="square" lIns="34289" tIns="34289" rIns="34289" bIns="34289" numCol="1"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35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8" name="image50.pdf" descr="image50.pdf">
                <a:extLst>
                  <a:ext uri="{FF2B5EF4-FFF2-40B4-BE49-F238E27FC236}">
                    <a16:creationId xmlns:a16="http://schemas.microsoft.com/office/drawing/2014/main" id="{F4CCCD6E-E735-FFF5-D9C3-5C905CED6A3C}"/>
                  </a:ext>
                </a:extLst>
              </p:cNvPr>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a:xfrm>
                <a:off x="-90894" y="-1"/>
                <a:ext cx="7755400" cy="5420439"/>
              </a:xfrm>
              <a:prstGeom prst="rect">
                <a:avLst/>
              </a:prstGeom>
              <a:ln w="12700" cap="flat">
                <a:noFill/>
                <a:miter lim="400000"/>
              </a:ln>
              <a:effectLst/>
            </p:spPr>
          </p:pic>
        </p:grpSp>
        <p:sp>
          <p:nvSpPr>
            <p:cNvPr id="6" name="Rectangle 8">
              <a:extLst>
                <a:ext uri="{FF2B5EF4-FFF2-40B4-BE49-F238E27FC236}">
                  <a16:creationId xmlns:a16="http://schemas.microsoft.com/office/drawing/2014/main" id="{219A5E84-0A75-EA45-5BB0-72A674363C39}"/>
                </a:ext>
              </a:extLst>
            </p:cNvPr>
            <p:cNvSpPr/>
            <p:nvPr/>
          </p:nvSpPr>
          <p:spPr>
            <a:xfrm>
              <a:off x="4394688" y="9827"/>
              <a:ext cx="2087764" cy="4586640"/>
            </a:xfrm>
            <a:prstGeom prst="rect">
              <a:avLst/>
            </a:prstGeom>
            <a:solidFill>
              <a:srgbClr val="BDD7EE">
                <a:alpha val="43000"/>
              </a:srgbClr>
            </a:solidFill>
            <a:ln w="12700" cap="flat">
              <a:noFill/>
              <a:miter lim="400000"/>
            </a:ln>
            <a:effectLst/>
          </p:spPr>
          <p:txBody>
            <a:bodyPr wrap="square" lIns="34289" tIns="34289" rIns="34289" bIns="34289" numCol="1" anchor="ctr">
              <a:noAutofit/>
            </a:bodyPr>
            <a:lstStyle/>
            <a:p>
              <a:pPr marL="0" marR="0" lvl="0" indent="0" algn="l" defTabSz="289312" rtl="0" eaLnBrk="1" fontAlgn="auto" latinLnBrk="0" hangingPunct="1">
                <a:lnSpc>
                  <a:spcPct val="100000"/>
                </a:lnSpc>
                <a:spcBef>
                  <a:spcPts val="0"/>
                </a:spcBef>
                <a:spcAft>
                  <a:spcPts val="0"/>
                </a:spcAft>
                <a:buClrTx/>
                <a:buSzTx/>
                <a:buFontTx/>
                <a:buNone/>
                <a:tabLst/>
                <a:defRPr sz="700">
                  <a:solidFill>
                    <a:srgbClr val="FFFFFF"/>
                  </a:solidFill>
                </a:defRPr>
              </a:pPr>
              <a:endParaRPr kumimoji="0" sz="525" b="0" i="0" u="none" strike="noStrike" kern="1200" cap="none" spc="0" normalizeH="0" baseline="0" noProof="0">
                <a:ln>
                  <a:noFill/>
                </a:ln>
                <a:solidFill>
                  <a:srgbClr val="FFFFFF"/>
                </a:solidFill>
                <a:effectLst/>
                <a:uLnTx/>
                <a:uFillTx/>
                <a:latin typeface="Calibri" panose="020F0502020204030204"/>
                <a:ea typeface="+mn-ea"/>
                <a:cs typeface="+mn-cs"/>
              </a:endParaRPr>
            </a:p>
          </p:txBody>
        </p:sp>
      </p:grpSp>
      <p:sp>
        <p:nvSpPr>
          <p:cNvPr id="9" name="TextBox 4">
            <a:extLst>
              <a:ext uri="{FF2B5EF4-FFF2-40B4-BE49-F238E27FC236}">
                <a16:creationId xmlns:a16="http://schemas.microsoft.com/office/drawing/2014/main" id="{9409E225-4710-8A01-3100-96561B0FB806}"/>
              </a:ext>
            </a:extLst>
          </p:cNvPr>
          <p:cNvSpPr txBox="1"/>
          <p:nvPr/>
        </p:nvSpPr>
        <p:spPr>
          <a:xfrm>
            <a:off x="10242325" y="2227405"/>
            <a:ext cx="1892697" cy="3670233"/>
          </a:xfrm>
          <a:prstGeom prst="rect">
            <a:avLst/>
          </a:prstGeom>
          <a:solidFill>
            <a:schemeClr val="bg1"/>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4289" tIns="34289" rIns="34289" bIns="34289">
            <a:spAutoFit/>
          </a:bodyPr>
          <a:lstStyle/>
          <a:p>
            <a:pPr marL="0" marR="0" lvl="0" indent="0" algn="l" defTabSz="514336"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kumimoji="0" sz="1800" b="0" i="0" u="none" strike="noStrike" kern="1200" cap="none" spc="0" normalizeH="0" baseline="0" noProof="0" dirty="0">
                <a:ln>
                  <a:noFill/>
                </a:ln>
                <a:solidFill>
                  <a:prstClr val="black"/>
                </a:solidFill>
                <a:effectLst/>
                <a:uLnTx/>
                <a:uFillTx/>
                <a:latin typeface="Arial"/>
                <a:cs typeface="Arial"/>
                <a:sym typeface="Arial"/>
              </a:rPr>
              <a:t>Respiratory </a:t>
            </a:r>
          </a:p>
          <a:p>
            <a:pPr marL="0" marR="0" lvl="0" indent="0" algn="l" defTabSz="514336"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kumimoji="0" sz="1800" b="0" i="0" u="none" strike="noStrike" kern="1200" cap="none" spc="0" normalizeH="0" baseline="0" noProof="0" dirty="0">
                <a:ln>
                  <a:noFill/>
                </a:ln>
                <a:solidFill>
                  <a:prstClr val="black"/>
                </a:solidFill>
                <a:effectLst/>
                <a:uLnTx/>
                <a:uFillTx/>
                <a:latin typeface="Arial"/>
                <a:cs typeface="Arial"/>
                <a:sym typeface="Arial"/>
              </a:rPr>
              <a:t>(bacterial &amp; viral)</a:t>
            </a:r>
          </a:p>
          <a:p>
            <a:pPr marL="0" marR="0" lvl="0" indent="0" algn="l" defTabSz="514336" rtl="0" eaLnBrk="1" fontAlgn="auto" latinLnBrk="0" hangingPunct="1">
              <a:lnSpc>
                <a:spcPct val="100000"/>
              </a:lnSpc>
              <a:spcBef>
                <a:spcPts val="0"/>
              </a:spcBef>
              <a:spcAft>
                <a:spcPts val="0"/>
              </a:spcAft>
              <a:buClrTx/>
              <a:buSzTx/>
              <a:buFontTx/>
              <a:buNone/>
              <a:tabLst/>
              <a:defRPr>
                <a:latin typeface="游ゴシック"/>
                <a:ea typeface="游ゴシック"/>
                <a:cs typeface="游ゴシック"/>
                <a:sym typeface="游ゴシック"/>
              </a:defRPr>
            </a:pPr>
            <a:r>
              <a:rPr kumimoji="0" sz="1800" b="0" i="0" u="none" strike="noStrike" kern="1200" cap="none" spc="0" normalizeH="0" baseline="0" noProof="0" dirty="0">
                <a:ln>
                  <a:noFill/>
                </a:ln>
                <a:solidFill>
                  <a:prstClr val="black"/>
                </a:solidFill>
                <a:effectLst/>
                <a:uLnTx/>
                <a:uFillTx/>
                <a:latin typeface="游ゴシック"/>
                <a:ea typeface="游ゴシック"/>
                <a:sym typeface="游ゴシック"/>
              </a:rPr>
              <a:t>　　　</a:t>
            </a:r>
            <a:endParaRPr kumimoji="0" sz="1800" b="0" i="0" u="none" strike="noStrike" kern="1200" cap="none" spc="0" normalizeH="0" baseline="0" noProof="0" dirty="0">
              <a:ln>
                <a:noFill/>
              </a:ln>
              <a:solidFill>
                <a:prstClr val="black"/>
              </a:solidFill>
              <a:effectLst/>
              <a:uLnTx/>
              <a:uFillTx/>
              <a:latin typeface="游ゴシック"/>
              <a:ea typeface="Arial"/>
              <a:cs typeface="Arial"/>
              <a:sym typeface="Arial"/>
            </a:endParaRPr>
          </a:p>
          <a:p>
            <a:pPr marL="0" marR="0" lvl="0" indent="0" algn="l" defTabSz="514336"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kumimoji="0" sz="1800" b="0" i="0" u="none" strike="noStrike" kern="1200" cap="none" spc="0" normalizeH="0" baseline="0" noProof="0" dirty="0">
                <a:ln>
                  <a:noFill/>
                </a:ln>
                <a:solidFill>
                  <a:prstClr val="black"/>
                </a:solidFill>
                <a:effectLst/>
                <a:uLnTx/>
                <a:uFillTx/>
                <a:latin typeface="Arial"/>
                <a:cs typeface="Arial"/>
                <a:sym typeface="Arial"/>
              </a:rPr>
              <a:t>Gastrointestinal  </a:t>
            </a:r>
          </a:p>
          <a:p>
            <a:pPr marL="0" marR="0" lvl="0" indent="0" algn="l" defTabSz="514336"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kumimoji="0" lang="en-US" sz="1800" b="0" i="0" u="none" strike="noStrike" kern="1200" cap="none" spc="0" normalizeH="0" baseline="0" noProof="0" dirty="0">
                <a:ln>
                  <a:noFill/>
                </a:ln>
                <a:solidFill>
                  <a:prstClr val="black"/>
                </a:solidFill>
                <a:effectLst/>
                <a:uLnTx/>
                <a:uFillTx/>
                <a:latin typeface="Arial"/>
                <a:cs typeface="Arial"/>
                <a:sym typeface="Arial"/>
              </a:rPr>
              <a:t>(</a:t>
            </a:r>
            <a:r>
              <a:rPr kumimoji="0" sz="1800" b="0" i="0" u="none" strike="noStrike" kern="1200" cap="none" spc="0" normalizeH="0" baseline="0" noProof="0" dirty="0">
                <a:ln>
                  <a:noFill/>
                </a:ln>
                <a:solidFill>
                  <a:prstClr val="black"/>
                </a:solidFill>
                <a:effectLst/>
                <a:uLnTx/>
                <a:uFillTx/>
                <a:latin typeface="Arial"/>
                <a:cs typeface="Arial"/>
                <a:sym typeface="Arial"/>
              </a:rPr>
              <a:t>Noro-virus, C diff) </a:t>
            </a:r>
          </a:p>
          <a:p>
            <a:pPr marL="0" marR="0" lvl="0" indent="0" algn="l" defTabSz="514336"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sz="1800" b="0" i="0" u="none" strike="noStrike" kern="1200" cap="none" spc="0" normalizeH="0" baseline="0" noProof="0" dirty="0">
              <a:ln>
                <a:noFill/>
              </a:ln>
              <a:solidFill>
                <a:prstClr val="black"/>
              </a:solidFill>
              <a:effectLst/>
              <a:uLnTx/>
              <a:uFillTx/>
              <a:latin typeface="Arial"/>
              <a:cs typeface="Arial"/>
              <a:sym typeface="Arial"/>
            </a:endParaRPr>
          </a:p>
          <a:p>
            <a:pPr marL="0" marR="0" lvl="0" indent="0" algn="l" defTabSz="514336"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kumimoji="0" sz="1800" b="0" i="0" u="none" strike="noStrike" kern="1200" cap="none" spc="0" normalizeH="0" baseline="0" noProof="0" dirty="0">
                <a:ln>
                  <a:noFill/>
                </a:ln>
                <a:solidFill>
                  <a:prstClr val="black"/>
                </a:solidFill>
                <a:effectLst/>
                <a:uLnTx/>
                <a:uFillTx/>
                <a:latin typeface="Arial"/>
                <a:cs typeface="Arial"/>
                <a:sym typeface="Arial"/>
              </a:rPr>
              <a:t>Urinary tract infections</a:t>
            </a:r>
            <a:r>
              <a:rPr kumimoji="0" sz="1800" b="0" i="0" u="none" strike="noStrike" kern="1200" cap="none" spc="0" normalizeH="0" baseline="0" noProof="0" dirty="0">
                <a:ln>
                  <a:noFill/>
                </a:ln>
                <a:solidFill>
                  <a:prstClr val="black"/>
                </a:solidFill>
                <a:effectLst/>
                <a:uLnTx/>
                <a:uFillTx/>
                <a:latin typeface="Arial"/>
                <a:ea typeface="游ゴシック"/>
                <a:cs typeface="游ゴシック"/>
                <a:sym typeface="游ゴシック"/>
              </a:rPr>
              <a:t>　　　　　 　</a:t>
            </a:r>
          </a:p>
          <a:p>
            <a:pPr marL="0" marR="0" lvl="0" indent="0" algn="l" defTabSz="514336" rtl="0" eaLnBrk="1" fontAlgn="auto" latinLnBrk="0" hangingPunct="1">
              <a:lnSpc>
                <a:spcPct val="100000"/>
              </a:lnSpc>
              <a:spcBef>
                <a:spcPts val="0"/>
              </a:spcBef>
              <a:spcAft>
                <a:spcPts val="0"/>
              </a:spcAft>
              <a:buClrTx/>
              <a:buSzTx/>
              <a:buFontTx/>
              <a:buNone/>
              <a:tabLst/>
              <a:defRPr>
                <a:latin typeface="游ゴシック"/>
                <a:ea typeface="游ゴシック"/>
                <a:cs typeface="游ゴシック"/>
                <a:sym typeface="游ゴシック"/>
              </a:defRPr>
            </a:pPr>
            <a:endParaRPr kumimoji="0" sz="1800" b="0" i="0" u="none" strike="noStrike" kern="1200" cap="none" spc="0" normalizeH="0" baseline="0" noProof="0" dirty="0">
              <a:ln>
                <a:noFill/>
              </a:ln>
              <a:solidFill>
                <a:prstClr val="black"/>
              </a:solidFill>
              <a:effectLst/>
              <a:uLnTx/>
              <a:uFillTx/>
              <a:latin typeface="游ゴシック"/>
              <a:ea typeface="游ゴシック"/>
              <a:cs typeface="游ゴシック"/>
              <a:sym typeface="游ゴシック"/>
            </a:endParaRPr>
          </a:p>
          <a:p>
            <a:pPr marL="0" marR="0" lvl="0" indent="0" algn="l" defTabSz="514336"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kumimoji="0" sz="1800" b="0" i="0" u="none" strike="noStrike" kern="1200" cap="none" spc="0" normalizeH="0" baseline="0" noProof="0" dirty="0">
                <a:ln>
                  <a:noFill/>
                </a:ln>
                <a:solidFill>
                  <a:prstClr val="black"/>
                </a:solidFill>
                <a:effectLst/>
                <a:uLnTx/>
                <a:uFillTx/>
                <a:latin typeface="Arial"/>
                <a:cs typeface="Arial"/>
                <a:sym typeface="Arial"/>
              </a:rPr>
              <a:t>Cellulitis</a:t>
            </a:r>
            <a:r>
              <a:rPr kumimoji="0" sz="1800" b="0" i="0" u="none" strike="noStrike" kern="1200" cap="none" spc="0" normalizeH="0" baseline="0" noProof="0" dirty="0">
                <a:ln>
                  <a:noFill/>
                </a:ln>
                <a:solidFill>
                  <a:prstClr val="black"/>
                </a:solidFill>
                <a:effectLst/>
                <a:uLnTx/>
                <a:uFillTx/>
                <a:latin typeface="Arial"/>
                <a:ea typeface="游ゴシック"/>
                <a:cs typeface="游ゴシック"/>
                <a:sym typeface="游ゴシック"/>
              </a:rPr>
              <a:t>　　　　</a:t>
            </a:r>
          </a:p>
          <a:p>
            <a:pPr marL="0" marR="0" lvl="0" indent="0" algn="l" defTabSz="514336" rtl="0" eaLnBrk="1" fontAlgn="auto" latinLnBrk="0" hangingPunct="1">
              <a:lnSpc>
                <a:spcPct val="100000"/>
              </a:lnSpc>
              <a:spcBef>
                <a:spcPts val="0"/>
              </a:spcBef>
              <a:spcAft>
                <a:spcPts val="0"/>
              </a:spcAft>
              <a:buClrTx/>
              <a:buSzTx/>
              <a:buFontTx/>
              <a:buNone/>
              <a:tabLst/>
              <a:defRPr>
                <a:latin typeface="游ゴシック"/>
                <a:ea typeface="游ゴシック"/>
                <a:cs typeface="游ゴシック"/>
                <a:sym typeface="游ゴシック"/>
              </a:defRPr>
            </a:pPr>
            <a:endParaRPr kumimoji="0" sz="1800" b="0" i="0" u="none" strike="noStrike" kern="1200" cap="none" spc="0" normalizeH="0" baseline="0" noProof="0" dirty="0">
              <a:ln>
                <a:noFill/>
              </a:ln>
              <a:solidFill>
                <a:prstClr val="black"/>
              </a:solidFill>
              <a:effectLst/>
              <a:uLnTx/>
              <a:uFillTx/>
              <a:latin typeface="游ゴシック"/>
              <a:ea typeface="游ゴシック"/>
              <a:cs typeface="游ゴシック"/>
              <a:sym typeface="游ゴシック"/>
            </a:endParaRPr>
          </a:p>
          <a:p>
            <a:pPr marL="0" marR="0" lvl="0" indent="0" algn="l" defTabSz="514336"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kumimoji="0" sz="1800" b="0" i="0" u="none" strike="noStrike" kern="1200" cap="none" spc="0" normalizeH="0" baseline="0" noProof="0" dirty="0">
                <a:ln>
                  <a:noFill/>
                </a:ln>
                <a:solidFill>
                  <a:prstClr val="black"/>
                </a:solidFill>
                <a:effectLst/>
                <a:uLnTx/>
                <a:uFillTx/>
                <a:latin typeface="Arial"/>
                <a:cs typeface="Arial"/>
                <a:sym typeface="Arial"/>
              </a:rPr>
              <a:t>Eye infections</a:t>
            </a:r>
            <a:r>
              <a:rPr kumimoji="0" sz="1800" b="0" i="0" u="none" strike="noStrike" kern="1200" cap="none" spc="0" normalizeH="0" baseline="0" noProof="0" dirty="0">
                <a:ln>
                  <a:noFill/>
                </a:ln>
                <a:solidFill>
                  <a:prstClr val="black"/>
                </a:solidFill>
                <a:effectLst/>
                <a:uLnTx/>
                <a:uFillTx/>
                <a:latin typeface="Arial"/>
                <a:ea typeface="游ゴシック"/>
                <a:cs typeface="游ゴシック"/>
                <a:sym typeface="游ゴシック"/>
              </a:rPr>
              <a:t>　　　　　　</a:t>
            </a:r>
          </a:p>
        </p:txBody>
      </p:sp>
      <p:sp>
        <p:nvSpPr>
          <p:cNvPr id="10" name="Text Placeholder 1">
            <a:extLst>
              <a:ext uri="{FF2B5EF4-FFF2-40B4-BE49-F238E27FC236}">
                <a16:creationId xmlns:a16="http://schemas.microsoft.com/office/drawing/2014/main" id="{DD368620-32F5-9D5A-5FF3-86AFE815401A}"/>
              </a:ext>
            </a:extLst>
          </p:cNvPr>
          <p:cNvSpPr txBox="1"/>
          <p:nvPr/>
        </p:nvSpPr>
        <p:spPr>
          <a:xfrm>
            <a:off x="3559646" y="947159"/>
            <a:ext cx="6449329" cy="844837"/>
          </a:xfrm>
          <a:prstGeom prst="rect">
            <a:avLst/>
          </a:prstGeom>
          <a:solidFill>
            <a:schemeClr val="bg1"/>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4285" tIns="34285" rIns="34285" bIns="34285">
            <a:spAutoFit/>
          </a:bodyPr>
          <a:lstStyle>
            <a:defPPr>
              <a:defRPr lang="en-US"/>
            </a:defPPr>
            <a:lvl1pPr>
              <a:lnSpc>
                <a:spcPct val="90000"/>
              </a:lnSpc>
              <a:defRPr sz="3600">
                <a:solidFill>
                  <a:schemeClr val="bg1"/>
                </a:solidFill>
                <a:ea typeface="+mj-ea"/>
                <a:cs typeface="+mj-cs"/>
              </a:defRPr>
            </a:lvl1pPr>
          </a:lstStyle>
          <a:p>
            <a:pPr marL="0" marR="0" lvl="0" indent="0" algn="l" defTabSz="914400" rtl="0" eaLnBrk="1" fontAlgn="auto" latinLnBrk="0" hangingPunct="1">
              <a:lnSpc>
                <a:spcPct val="9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2060"/>
                </a:solidFill>
                <a:effectLst/>
                <a:uLnTx/>
                <a:uFillTx/>
                <a:latin typeface="Trebuchet MS" panose="020B0603020202020204"/>
                <a:ea typeface="+mj-ea"/>
                <a:cs typeface="+mj-cs"/>
              </a:rPr>
              <a:t>Except for UTIs, inf</a:t>
            </a:r>
            <a:r>
              <a:rPr kumimoji="0" sz="2800" b="1" i="0" u="none" strike="noStrike" kern="1200" cap="none" spc="0" normalizeH="0" baseline="0" noProof="0" dirty="0">
                <a:ln>
                  <a:noFill/>
                </a:ln>
                <a:solidFill>
                  <a:srgbClr val="002060"/>
                </a:solidFill>
                <a:effectLst/>
                <a:uLnTx/>
                <a:uFillTx/>
                <a:latin typeface="Trebuchet MS" panose="020B0603020202020204"/>
                <a:ea typeface="+mj-ea"/>
                <a:cs typeface="+mj-cs"/>
              </a:rPr>
              <a:t>ection </a:t>
            </a:r>
            <a:r>
              <a:rPr kumimoji="0" lang="en-US" sz="2800" b="1" i="0" u="none" strike="noStrike" kern="1200" cap="none" spc="0" normalizeH="0" baseline="0" noProof="0" dirty="0">
                <a:ln>
                  <a:noFill/>
                </a:ln>
                <a:solidFill>
                  <a:srgbClr val="002060"/>
                </a:solidFill>
                <a:effectLst/>
                <a:uLnTx/>
                <a:uFillTx/>
                <a:latin typeface="Trebuchet MS" panose="020B0603020202020204"/>
                <a:ea typeface="+mj-ea"/>
                <a:cs typeface="+mj-cs"/>
              </a:rPr>
              <a:t>rates</a:t>
            </a:r>
            <a:r>
              <a:rPr kumimoji="0" sz="2800" b="1" i="0" u="none" strike="noStrike" kern="1200" cap="none" spc="0" normalizeH="0" baseline="0" noProof="0" dirty="0">
                <a:ln>
                  <a:noFill/>
                </a:ln>
                <a:solidFill>
                  <a:srgbClr val="002060"/>
                </a:solidFill>
                <a:effectLst/>
                <a:uLnTx/>
                <a:uFillTx/>
                <a:latin typeface="Trebuchet MS" panose="020B0603020202020204"/>
                <a:ea typeface="+mj-ea"/>
                <a:cs typeface="+mj-cs"/>
              </a:rPr>
              <a:t> were lowest when </a:t>
            </a:r>
            <a:r>
              <a:rPr kumimoji="0" lang="en-US" sz="2800" b="1" i="0" u="none" strike="noStrike" kern="1200" cap="none" spc="0" normalizeH="0" baseline="0" noProof="0" dirty="0">
                <a:ln>
                  <a:noFill/>
                </a:ln>
                <a:solidFill>
                  <a:srgbClr val="002060"/>
                </a:solidFill>
                <a:effectLst/>
                <a:uLnTx/>
                <a:uFillTx/>
                <a:latin typeface="Trebuchet MS" panose="020B0603020202020204"/>
                <a:ea typeface="+mj-ea"/>
                <a:cs typeface="+mj-cs"/>
              </a:rPr>
              <a:t>indoor </a:t>
            </a:r>
            <a:r>
              <a:rPr kumimoji="0" sz="2800" b="1" i="0" u="none" strike="noStrike" kern="1200" cap="none" spc="0" normalizeH="0" baseline="0" noProof="0" dirty="0">
                <a:ln>
                  <a:noFill/>
                </a:ln>
                <a:solidFill>
                  <a:srgbClr val="002060"/>
                </a:solidFill>
                <a:effectLst/>
                <a:uLnTx/>
                <a:uFillTx/>
                <a:latin typeface="Trebuchet MS" panose="020B0603020202020204"/>
                <a:ea typeface="+mj-ea"/>
                <a:cs typeface="+mj-cs"/>
              </a:rPr>
              <a:t>RH </a:t>
            </a:r>
            <a:r>
              <a:rPr kumimoji="0" lang="en-US" sz="2800" b="1" i="0" u="none" strike="noStrike" kern="1200" cap="none" spc="0" normalizeH="0" baseline="0" noProof="0" dirty="0">
                <a:ln>
                  <a:noFill/>
                </a:ln>
                <a:solidFill>
                  <a:srgbClr val="002060"/>
                </a:solidFill>
                <a:effectLst/>
                <a:uLnTx/>
                <a:uFillTx/>
                <a:latin typeface="Trebuchet MS" panose="020B0603020202020204"/>
                <a:ea typeface="+mj-ea"/>
                <a:cs typeface="+mj-cs"/>
              </a:rPr>
              <a:t>&gt;</a:t>
            </a:r>
            <a:r>
              <a:rPr kumimoji="0" sz="2800" b="1" i="0" u="none" strike="noStrike" kern="1200" cap="none" spc="0" normalizeH="0" baseline="0" noProof="0" dirty="0">
                <a:ln>
                  <a:noFill/>
                </a:ln>
                <a:solidFill>
                  <a:srgbClr val="002060"/>
                </a:solidFill>
                <a:effectLst/>
                <a:uLnTx/>
                <a:uFillTx/>
                <a:latin typeface="Trebuchet MS" panose="020B0603020202020204"/>
                <a:ea typeface="+mj-ea"/>
                <a:cs typeface="+mj-cs"/>
              </a:rPr>
              <a:t> 4</a:t>
            </a:r>
            <a:r>
              <a:rPr kumimoji="0" lang="en-US" sz="2800" b="1" i="0" u="none" strike="noStrike" kern="1200" cap="none" spc="0" normalizeH="0" baseline="0" noProof="0" dirty="0">
                <a:ln>
                  <a:noFill/>
                </a:ln>
                <a:solidFill>
                  <a:srgbClr val="002060"/>
                </a:solidFill>
                <a:effectLst/>
                <a:uLnTx/>
                <a:uFillTx/>
                <a:latin typeface="Trebuchet MS" panose="020B0603020202020204"/>
                <a:ea typeface="+mj-ea"/>
                <a:cs typeface="+mj-cs"/>
              </a:rPr>
              <a:t>0</a:t>
            </a:r>
            <a:r>
              <a:rPr kumimoji="0" sz="2800" b="1" i="0" u="none" strike="noStrike" kern="1200" cap="none" spc="0" normalizeH="0" baseline="0" noProof="0" dirty="0">
                <a:ln>
                  <a:noFill/>
                </a:ln>
                <a:solidFill>
                  <a:srgbClr val="002060"/>
                </a:solidFill>
                <a:effectLst/>
                <a:uLnTx/>
                <a:uFillTx/>
                <a:latin typeface="Trebuchet MS" panose="020B0603020202020204"/>
                <a:ea typeface="+mj-ea"/>
                <a:cs typeface="+mj-cs"/>
              </a:rPr>
              <a:t>%</a:t>
            </a:r>
          </a:p>
        </p:txBody>
      </p:sp>
      <p:sp>
        <p:nvSpPr>
          <p:cNvPr id="11" name="TextBox 2">
            <a:extLst>
              <a:ext uri="{FF2B5EF4-FFF2-40B4-BE49-F238E27FC236}">
                <a16:creationId xmlns:a16="http://schemas.microsoft.com/office/drawing/2014/main" id="{1659F6D2-0228-4491-6BF8-DF28B51C745A}"/>
              </a:ext>
            </a:extLst>
          </p:cNvPr>
          <p:cNvSpPr txBox="1"/>
          <p:nvPr/>
        </p:nvSpPr>
        <p:spPr>
          <a:xfrm>
            <a:off x="5591642" y="5952036"/>
            <a:ext cx="636560" cy="34624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89" tIns="34289" rIns="34289" bIns="34289">
            <a:spAutoFit/>
          </a:bodyPr>
          <a:lstStyle>
            <a:lvl1pPr defTabSz="289317">
              <a:defRPr>
                <a:latin typeface="Arial"/>
                <a:ea typeface="Arial"/>
                <a:cs typeface="Arial"/>
                <a:sym typeface="Arial"/>
              </a:defRPr>
            </a:lvl1pPr>
          </a:lstStyle>
          <a:p>
            <a:pPr marL="0" marR="0" lvl="0" indent="0" algn="l" defTabSz="289317" rtl="0" eaLnBrk="1" fontAlgn="auto" latinLnBrk="0" hangingPunct="1">
              <a:lnSpc>
                <a:spcPct val="100000"/>
              </a:lnSpc>
              <a:spcBef>
                <a:spcPts val="0"/>
              </a:spcBef>
              <a:spcAft>
                <a:spcPts val="0"/>
              </a:spcAft>
              <a:buClrTx/>
              <a:buSzTx/>
              <a:buFontTx/>
              <a:buNone/>
              <a:tabLst/>
              <a:defRPr/>
            </a:pPr>
            <a:r>
              <a:rPr kumimoji="0" sz="1800" b="0" i="0" u="none" strike="noStrike" kern="1200" cap="none" spc="0" normalizeH="0" baseline="0" noProof="0" dirty="0">
                <a:ln>
                  <a:noFill/>
                </a:ln>
                <a:solidFill>
                  <a:prstClr val="black"/>
                </a:solidFill>
                <a:effectLst/>
                <a:uLnTx/>
                <a:uFillTx/>
                <a:latin typeface="Arial"/>
                <a:cs typeface="Arial"/>
                <a:sym typeface="Arial"/>
              </a:rPr>
              <a:t>40 %</a:t>
            </a:r>
          </a:p>
        </p:txBody>
      </p:sp>
      <p:sp>
        <p:nvSpPr>
          <p:cNvPr id="12" name="TextBox 2">
            <a:extLst>
              <a:ext uri="{FF2B5EF4-FFF2-40B4-BE49-F238E27FC236}">
                <a16:creationId xmlns:a16="http://schemas.microsoft.com/office/drawing/2014/main" id="{BE6679FB-BA19-3ACE-1B20-9AD853AA1303}"/>
              </a:ext>
            </a:extLst>
          </p:cNvPr>
          <p:cNvSpPr txBox="1"/>
          <p:nvPr/>
        </p:nvSpPr>
        <p:spPr>
          <a:xfrm>
            <a:off x="7737310" y="5964288"/>
            <a:ext cx="643250" cy="34624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89" tIns="34289" rIns="34289" bIns="34289">
            <a:spAutoFit/>
          </a:bodyPr>
          <a:lstStyle>
            <a:lvl1pPr defTabSz="289317">
              <a:defRPr>
                <a:latin typeface="Arial"/>
                <a:ea typeface="Arial"/>
                <a:cs typeface="Arial"/>
                <a:sym typeface="Arial"/>
              </a:defRPr>
            </a:lvl1pPr>
          </a:lstStyle>
          <a:p>
            <a:pPr marL="0" marR="0" lvl="0" indent="0" algn="l" defTabSz="289317" rtl="0" eaLnBrk="1" fontAlgn="auto" latinLnBrk="0" hangingPunct="1">
              <a:lnSpc>
                <a:spcPct val="100000"/>
              </a:lnSpc>
              <a:spcBef>
                <a:spcPts val="0"/>
              </a:spcBef>
              <a:spcAft>
                <a:spcPts val="0"/>
              </a:spcAft>
              <a:buClrTx/>
              <a:buSzTx/>
              <a:buFontTx/>
              <a:buNone/>
              <a:tabLst/>
              <a:defRPr/>
            </a:pPr>
            <a:r>
              <a:rPr kumimoji="0" sz="1800" b="0" i="0" u="none" strike="noStrike" kern="1200" cap="none" spc="0" normalizeH="0" baseline="0" noProof="0" dirty="0">
                <a:ln>
                  <a:noFill/>
                </a:ln>
                <a:solidFill>
                  <a:prstClr val="black"/>
                </a:solidFill>
                <a:effectLst/>
                <a:uLnTx/>
                <a:uFillTx/>
                <a:latin typeface="Arial"/>
                <a:cs typeface="Arial"/>
                <a:sym typeface="Arial"/>
              </a:rPr>
              <a:t>60 %</a:t>
            </a:r>
          </a:p>
        </p:txBody>
      </p:sp>
      <p:sp>
        <p:nvSpPr>
          <p:cNvPr id="13" name="Straight Connector 17">
            <a:extLst>
              <a:ext uri="{FF2B5EF4-FFF2-40B4-BE49-F238E27FC236}">
                <a16:creationId xmlns:a16="http://schemas.microsoft.com/office/drawing/2014/main" id="{AA345964-D557-1560-C67E-B1BCB1BDB9EA}"/>
              </a:ext>
            </a:extLst>
          </p:cNvPr>
          <p:cNvSpPr/>
          <p:nvPr/>
        </p:nvSpPr>
        <p:spPr>
          <a:xfrm flipV="1">
            <a:off x="2320190" y="3806618"/>
            <a:ext cx="6453108" cy="472488"/>
          </a:xfrm>
          <a:prstGeom prst="line">
            <a:avLst/>
          </a:prstGeom>
          <a:ln w="41275">
            <a:solidFill>
              <a:srgbClr val="00B050">
                <a:alpha val="62000"/>
              </a:srgbClr>
            </a:solidFill>
            <a:prstDash val="dash"/>
            <a:miter/>
          </a:ln>
        </p:spPr>
        <p:txBody>
          <a:bodyPr lIns="34289" rIns="34289"/>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35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Straight Connector 21">
            <a:extLst>
              <a:ext uri="{FF2B5EF4-FFF2-40B4-BE49-F238E27FC236}">
                <a16:creationId xmlns:a16="http://schemas.microsoft.com/office/drawing/2014/main" id="{2D7DB53B-0074-0CD9-9472-A74BE4CD33BA}"/>
              </a:ext>
            </a:extLst>
          </p:cNvPr>
          <p:cNvSpPr/>
          <p:nvPr/>
        </p:nvSpPr>
        <p:spPr>
          <a:xfrm>
            <a:off x="2320189" y="4007644"/>
            <a:ext cx="6338035" cy="1408734"/>
          </a:xfrm>
          <a:prstGeom prst="line">
            <a:avLst/>
          </a:prstGeom>
          <a:ln w="31750">
            <a:solidFill>
              <a:srgbClr val="7030A0">
                <a:alpha val="49000"/>
              </a:srgbClr>
            </a:solidFill>
            <a:prstDash val="lgDashDot"/>
            <a:miter/>
          </a:ln>
        </p:spPr>
        <p:txBody>
          <a:bodyPr lIns="34289" rIns="34289"/>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35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 name="TextBox 2">
            <a:extLst>
              <a:ext uri="{FF2B5EF4-FFF2-40B4-BE49-F238E27FC236}">
                <a16:creationId xmlns:a16="http://schemas.microsoft.com/office/drawing/2014/main" id="{77A7BAA9-078E-FB23-895D-6F7A8EE55946}"/>
              </a:ext>
            </a:extLst>
          </p:cNvPr>
          <p:cNvSpPr txBox="1"/>
          <p:nvPr/>
        </p:nvSpPr>
        <p:spPr>
          <a:xfrm>
            <a:off x="3909984" y="5994075"/>
            <a:ext cx="1363295" cy="34624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89" tIns="34289" rIns="34289" bIns="34289">
            <a:spAutoFit/>
          </a:bodyPr>
          <a:lstStyle>
            <a:lvl1pPr defTabSz="385749">
              <a:defRPr>
                <a:latin typeface="Arial"/>
                <a:ea typeface="Arial"/>
                <a:cs typeface="Arial"/>
                <a:sym typeface="Arial"/>
              </a:defRPr>
            </a:lvl1pPr>
          </a:lstStyle>
          <a:p>
            <a:pPr marL="0" marR="0" lvl="0" indent="0" algn="l" defTabSz="385749" rtl="0" eaLnBrk="1" fontAlgn="auto" latinLnBrk="0" hangingPunct="1">
              <a:lnSpc>
                <a:spcPct val="100000"/>
              </a:lnSpc>
              <a:spcBef>
                <a:spcPts val="0"/>
              </a:spcBef>
              <a:spcAft>
                <a:spcPts val="0"/>
              </a:spcAft>
              <a:buClrTx/>
              <a:buSzTx/>
              <a:buFontTx/>
              <a:buNone/>
              <a:tabLst/>
              <a:defRPr/>
            </a:pPr>
            <a:r>
              <a:rPr kumimoji="0" sz="1800" b="1" i="0" u="none" strike="noStrike" kern="1200" cap="none" spc="0" normalizeH="0" baseline="0" noProof="0" dirty="0">
                <a:ln>
                  <a:noFill/>
                </a:ln>
                <a:solidFill>
                  <a:srgbClr val="4472C4">
                    <a:lumMod val="50000"/>
                  </a:srgbClr>
                </a:solidFill>
                <a:effectLst/>
                <a:uLnTx/>
                <a:uFillTx/>
                <a:latin typeface="Arial"/>
                <a:cs typeface="Arial"/>
                <a:sym typeface="Arial"/>
              </a:rPr>
              <a:t>Indoor RH</a:t>
            </a:r>
          </a:p>
        </p:txBody>
      </p:sp>
      <p:cxnSp>
        <p:nvCxnSpPr>
          <p:cNvPr id="16" name="Straight Connector 15">
            <a:extLst>
              <a:ext uri="{FF2B5EF4-FFF2-40B4-BE49-F238E27FC236}">
                <a16:creationId xmlns:a16="http://schemas.microsoft.com/office/drawing/2014/main" id="{549EE8C1-F979-417E-CB13-494E9D792896}"/>
              </a:ext>
            </a:extLst>
          </p:cNvPr>
          <p:cNvCxnSpPr/>
          <p:nvPr/>
        </p:nvCxnSpPr>
        <p:spPr>
          <a:xfrm>
            <a:off x="9430799" y="2434281"/>
            <a:ext cx="578176" cy="0"/>
          </a:xfrm>
          <a:prstGeom prst="line">
            <a:avLst/>
          </a:prstGeom>
          <a:ln w="53975">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54000083-8E1D-4473-CE44-24BC341E7027}"/>
              </a:ext>
            </a:extLst>
          </p:cNvPr>
          <p:cNvCxnSpPr/>
          <p:nvPr/>
        </p:nvCxnSpPr>
        <p:spPr>
          <a:xfrm>
            <a:off x="9445619" y="3241590"/>
            <a:ext cx="578176" cy="0"/>
          </a:xfrm>
          <a:prstGeom prst="line">
            <a:avLst/>
          </a:prstGeom>
          <a:ln w="53975">
            <a:solidFill>
              <a:schemeClr val="accent4">
                <a:lumMod val="60000"/>
                <a:lumOff val="40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166B2E32-060F-C53F-C2ED-22EBB2FC278C}"/>
              </a:ext>
            </a:extLst>
          </p:cNvPr>
          <p:cNvCxnSpPr/>
          <p:nvPr/>
        </p:nvCxnSpPr>
        <p:spPr>
          <a:xfrm>
            <a:off x="9467070" y="4323996"/>
            <a:ext cx="578176" cy="0"/>
          </a:xfrm>
          <a:prstGeom prst="line">
            <a:avLst/>
          </a:prstGeom>
          <a:ln w="53975">
            <a:solidFill>
              <a:srgbClr val="00B050"/>
            </a:solidFill>
            <a:prstDash val="sysDash"/>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C29BC549-A5FB-6717-598D-128C533C6AA0}"/>
              </a:ext>
            </a:extLst>
          </p:cNvPr>
          <p:cNvCxnSpPr/>
          <p:nvPr/>
        </p:nvCxnSpPr>
        <p:spPr>
          <a:xfrm>
            <a:off x="9467070" y="5125480"/>
            <a:ext cx="578176" cy="0"/>
          </a:xfrm>
          <a:prstGeom prst="line">
            <a:avLst/>
          </a:prstGeom>
          <a:ln w="53975">
            <a:solidFill>
              <a:srgbClr val="7030A0"/>
            </a:solidFill>
            <a:prstDash val="dash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1FD99692-0C24-74E2-8406-15995FDB646B}"/>
              </a:ext>
            </a:extLst>
          </p:cNvPr>
          <p:cNvCxnSpPr/>
          <p:nvPr/>
        </p:nvCxnSpPr>
        <p:spPr>
          <a:xfrm>
            <a:off x="9467070" y="5702128"/>
            <a:ext cx="578176" cy="0"/>
          </a:xfrm>
          <a:prstGeom prst="line">
            <a:avLst/>
          </a:prstGeom>
          <a:ln w="53975">
            <a:solidFill>
              <a:srgbClr val="FF0000"/>
            </a:solidFill>
            <a:prstDash val="sysDot"/>
          </a:ln>
        </p:spPr>
        <p:style>
          <a:lnRef idx="1">
            <a:schemeClr val="accent1"/>
          </a:lnRef>
          <a:fillRef idx="0">
            <a:schemeClr val="accent1"/>
          </a:fillRef>
          <a:effectRef idx="0">
            <a:schemeClr val="accent1"/>
          </a:effectRef>
          <a:fontRef idx="minor">
            <a:schemeClr val="tx1"/>
          </a:fontRef>
        </p:style>
      </p:cxnSp>
      <p:pic>
        <p:nvPicPr>
          <p:cNvPr id="21" name="Picture 20">
            <a:extLst>
              <a:ext uri="{FF2B5EF4-FFF2-40B4-BE49-F238E27FC236}">
                <a16:creationId xmlns:a16="http://schemas.microsoft.com/office/drawing/2014/main" id="{36586695-A534-4C57-3571-8D13B1BDE75C}"/>
              </a:ext>
            </a:extLst>
          </p:cNvPr>
          <p:cNvPicPr>
            <a:picLocks noChangeAspect="1"/>
          </p:cNvPicPr>
          <p:nvPr/>
        </p:nvPicPr>
        <p:blipFill>
          <a:blip r:embed="rId3">
            <a:extLst>
              <a:ext uri="{28A0092B-C50C-407E-A947-70E740481C1C}">
                <a14:useLocalDpi xmlns:a14="http://schemas.microsoft.com/office/drawing/2010/main" val="0"/>
              </a:ext>
            </a:extLst>
          </a:blip>
          <a:srcRect t="96036"/>
          <a:stretch>
            <a:fillRect/>
          </a:stretch>
        </p:blipFill>
        <p:spPr>
          <a:xfrm>
            <a:off x="0" y="6654468"/>
            <a:ext cx="12192000" cy="203532"/>
          </a:xfrm>
          <a:prstGeom prst="rect">
            <a:avLst/>
          </a:prstGeom>
        </p:spPr>
      </p:pic>
    </p:spTree>
    <p:extLst>
      <p:ext uri="{BB962C8B-B14F-4D97-AF65-F5344CB8AC3E}">
        <p14:creationId xmlns:p14="http://schemas.microsoft.com/office/powerpoint/2010/main" val="3187622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31E9FD0-E804-3347-9FC2-6030C8A9840B}"/>
              </a:ext>
            </a:extLst>
          </p:cNvPr>
          <p:cNvSpPr>
            <a:spLocks noGrp="1"/>
          </p:cNvSpPr>
          <p:nvPr>
            <p:ph type="body" idx="1"/>
          </p:nvPr>
        </p:nvSpPr>
        <p:spPr>
          <a:xfrm>
            <a:off x="209217" y="116689"/>
            <a:ext cx="11079515" cy="762000"/>
          </a:xfrm>
        </p:spPr>
        <p:txBody>
          <a:bodyPr vert="horz" lIns="91440" tIns="45720" rIns="91440" bIns="45720" rtlCol="0" anchor="ctr">
            <a:noAutofit/>
          </a:bodyPr>
          <a:lstStyle/>
          <a:p>
            <a:pPr marL="0" indent="0" defTabSz="457200">
              <a:spcBef>
                <a:spcPct val="0"/>
              </a:spcBef>
              <a:buFont typeface="Arial" panose="020B0604020202020204" pitchFamily="34" charset="0"/>
            </a:pPr>
            <a:r>
              <a:rPr lang="en-US" sz="3400" dirty="0">
                <a:solidFill>
                  <a:schemeClr val="bg1"/>
                </a:solidFill>
                <a:latin typeface="Franklin Gothic Book" panose="020B0503020102020204" pitchFamily="34" charset="0"/>
                <a:ea typeface="+mj-ea"/>
                <a:cs typeface="Arial" panose="020B0604020202020204" pitchFamily="34" charset="0"/>
              </a:rPr>
              <a:t>Triple whammy of relative humidity less than 40%</a:t>
            </a:r>
          </a:p>
        </p:txBody>
      </p:sp>
      <p:pic>
        <p:nvPicPr>
          <p:cNvPr id="4" name="Picture 3" descr="A picture containing website&#10;&#10;Description automatically generated">
            <a:extLst>
              <a:ext uri="{FF2B5EF4-FFF2-40B4-BE49-F238E27FC236}">
                <a16:creationId xmlns:a16="http://schemas.microsoft.com/office/drawing/2014/main" id="{FFE8C4BB-4F19-8848-B6C1-65276BD31EA6}"/>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2673681" y="4148851"/>
            <a:ext cx="8188071" cy="2384471"/>
          </a:xfrm>
          <a:prstGeom prst="rect">
            <a:avLst/>
          </a:prstGeom>
        </p:spPr>
      </p:pic>
      <p:pic>
        <p:nvPicPr>
          <p:cNvPr id="5" name="Picture 4" descr="A picture containing website&#10;&#10;Description automatically generated">
            <a:extLst>
              <a:ext uri="{FF2B5EF4-FFF2-40B4-BE49-F238E27FC236}">
                <a16:creationId xmlns:a16="http://schemas.microsoft.com/office/drawing/2014/main" id="{468395AB-1AC8-2B45-B76B-F466A3C51333}"/>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2597423" y="1007168"/>
            <a:ext cx="8340589" cy="3013204"/>
          </a:xfrm>
          <a:prstGeom prst="rect">
            <a:avLst/>
          </a:prstGeom>
        </p:spPr>
      </p:pic>
      <p:sp>
        <p:nvSpPr>
          <p:cNvPr id="6" name="TextBox 5">
            <a:extLst>
              <a:ext uri="{FF2B5EF4-FFF2-40B4-BE49-F238E27FC236}">
                <a16:creationId xmlns:a16="http://schemas.microsoft.com/office/drawing/2014/main" id="{49051513-8C78-8C44-89A2-CB77DD9BD42B}"/>
              </a:ext>
            </a:extLst>
          </p:cNvPr>
          <p:cNvSpPr txBox="1"/>
          <p:nvPr/>
        </p:nvSpPr>
        <p:spPr>
          <a:xfrm>
            <a:off x="630279" y="2242777"/>
            <a:ext cx="1359668" cy="400110"/>
          </a:xfrm>
          <a:prstGeom prst="rect">
            <a:avLst/>
          </a:prstGeom>
          <a:noFill/>
        </p:spPr>
        <p:txBody>
          <a:bodyPr wrap="none" rtlCol="0">
            <a:spAutoFit/>
          </a:bodyPr>
          <a:lstStyle/>
          <a:p>
            <a:r>
              <a:rPr lang="en-US" sz="2000" dirty="0"/>
              <a:t>RH &lt; 40%</a:t>
            </a:r>
          </a:p>
        </p:txBody>
      </p:sp>
      <p:sp>
        <p:nvSpPr>
          <p:cNvPr id="7" name="TextBox 6">
            <a:extLst>
              <a:ext uri="{FF2B5EF4-FFF2-40B4-BE49-F238E27FC236}">
                <a16:creationId xmlns:a16="http://schemas.microsoft.com/office/drawing/2014/main" id="{3E5EBBD2-29B7-3E4A-A435-0B46203EE718}"/>
              </a:ext>
            </a:extLst>
          </p:cNvPr>
          <p:cNvSpPr txBox="1"/>
          <p:nvPr/>
        </p:nvSpPr>
        <p:spPr>
          <a:xfrm>
            <a:off x="630279" y="5056546"/>
            <a:ext cx="1170513" cy="400110"/>
          </a:xfrm>
          <a:prstGeom prst="rect">
            <a:avLst/>
          </a:prstGeom>
          <a:noFill/>
        </p:spPr>
        <p:txBody>
          <a:bodyPr wrap="none" rtlCol="0">
            <a:spAutoFit/>
          </a:bodyPr>
          <a:lstStyle/>
          <a:p>
            <a:r>
              <a:rPr lang="en-US" sz="2000" dirty="0"/>
              <a:t>RH &gt; 40%</a:t>
            </a:r>
          </a:p>
        </p:txBody>
      </p:sp>
      <p:pic>
        <p:nvPicPr>
          <p:cNvPr id="3" name="Picture 2">
            <a:extLst>
              <a:ext uri="{FF2B5EF4-FFF2-40B4-BE49-F238E27FC236}">
                <a16:creationId xmlns:a16="http://schemas.microsoft.com/office/drawing/2014/main" id="{32290BCE-F7E2-4AC5-21C4-39357028A5DF}"/>
              </a:ext>
            </a:extLst>
          </p:cNvPr>
          <p:cNvPicPr>
            <a:picLocks noChangeAspect="1"/>
          </p:cNvPicPr>
          <p:nvPr/>
        </p:nvPicPr>
        <p:blipFill>
          <a:blip r:embed="rId5">
            <a:extLst>
              <a:ext uri="{28A0092B-C50C-407E-A947-70E740481C1C}">
                <a14:useLocalDpi xmlns:a14="http://schemas.microsoft.com/office/drawing/2010/main" val="0"/>
              </a:ext>
            </a:extLst>
          </a:blip>
          <a:srcRect t="96036"/>
          <a:stretch>
            <a:fillRect/>
          </a:stretch>
        </p:blipFill>
        <p:spPr>
          <a:xfrm>
            <a:off x="0" y="6654468"/>
            <a:ext cx="12192000" cy="203532"/>
          </a:xfrm>
          <a:prstGeom prst="rect">
            <a:avLst/>
          </a:prstGeom>
        </p:spPr>
      </p:pic>
    </p:spTree>
    <p:extLst>
      <p:ext uri="{BB962C8B-B14F-4D97-AF65-F5344CB8AC3E}">
        <p14:creationId xmlns:p14="http://schemas.microsoft.com/office/powerpoint/2010/main" val="28945989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feld 18"/>
          <p:cNvSpPr txBox="1"/>
          <p:nvPr/>
        </p:nvSpPr>
        <p:spPr>
          <a:xfrm>
            <a:off x="425791" y="-39757"/>
            <a:ext cx="9813558" cy="1162012"/>
          </a:xfrm>
          <a:prstGeom prst="rect">
            <a:avLst/>
          </a:prstGeom>
          <a:noFill/>
        </p:spPr>
        <p:txBody>
          <a:bodyPr vert="horz" lIns="91440" tIns="45720" rIns="91440" bIns="45720" rtlCol="0" anchor="ctr">
            <a:normAutofit/>
          </a:bodyPr>
          <a:lstStyle>
            <a:lvl1pPr>
              <a:lnSpc>
                <a:spcPct val="90000"/>
              </a:lnSpc>
              <a:spcBef>
                <a:spcPct val="0"/>
              </a:spcBef>
              <a:buNone/>
              <a:defRPr sz="4000" b="1">
                <a:solidFill>
                  <a:schemeClr val="bg1"/>
                </a:solidFill>
                <a:latin typeface="Arial" panose="020B0604020202020204" pitchFamily="34" charset="0"/>
                <a:ea typeface="+mj-ea"/>
                <a:cs typeface="Arial" panose="020B0604020202020204" pitchFamily="34" charset="0"/>
              </a:defRPr>
            </a:lvl1pPr>
          </a:lstStyle>
          <a:p>
            <a:r>
              <a:rPr lang="en-US" sz="3600" dirty="0"/>
              <a:t>The impact of low humidity</a:t>
            </a:r>
          </a:p>
        </p:txBody>
      </p:sp>
      <p:sp>
        <p:nvSpPr>
          <p:cNvPr id="24" name="Rechteck 1"/>
          <p:cNvSpPr/>
          <p:nvPr/>
        </p:nvSpPr>
        <p:spPr>
          <a:xfrm>
            <a:off x="0" y="980661"/>
            <a:ext cx="12192000" cy="5658678"/>
          </a:xfrm>
          <a:prstGeom prst="rect">
            <a:avLst/>
          </a:prstGeom>
          <a:blipFill dpi="0" rotWithShape="1">
            <a:blip r:embed="rId3">
              <a:alphaModFix amt="82000"/>
              <a:duotone>
                <a:prstClr val="black"/>
                <a:schemeClr val="accent1">
                  <a:tint val="45000"/>
                  <a:satMod val="400000"/>
                </a:schemeClr>
              </a:duotone>
              <a:lum/>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lIns="53492" tIns="26747" rIns="53492" bIns="26747"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25" name="Textfeld 2"/>
          <p:cNvSpPr txBox="1"/>
          <p:nvPr/>
        </p:nvSpPr>
        <p:spPr>
          <a:xfrm>
            <a:off x="3329617" y="1733695"/>
            <a:ext cx="5532766" cy="1695305"/>
          </a:xfrm>
          <a:prstGeom prst="rect">
            <a:avLst/>
          </a:prstGeom>
          <a:noFill/>
          <a:ln>
            <a:noFill/>
          </a:ln>
        </p:spPr>
        <p:txBody>
          <a:bodyPr wrap="square" lIns="53492" tIns="26747" rIns="53492" bIns="26747" rtlCol="0">
            <a:normAutofit/>
            <a:scene3d>
              <a:camera prst="orthographicFront"/>
              <a:lightRig rig="harsh" dir="t"/>
            </a:scene3d>
            <a:sp3d prstMaterial="matte">
              <a:contourClr>
                <a:schemeClr val="bg1">
                  <a:lumMod val="65000"/>
                </a:schemeClr>
              </a:contourClr>
            </a:sp3d>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solidFill>
                  <a:prstClr val="white"/>
                </a:solidFill>
                <a:effectLst/>
                <a:uLnTx/>
                <a:uFillTx/>
                <a:latin typeface="Arial" panose="020B0604020202020204" pitchFamily="34" charset="0"/>
                <a:ea typeface="+mn-ea"/>
                <a:cs typeface="Arial" panose="020B0604020202020204" pitchFamily="34" charset="0"/>
              </a:rPr>
              <a:t>Dry</a:t>
            </a:r>
            <a:r>
              <a:rPr lang="en-GB" sz="3200" b="1" dirty="0">
                <a:ln/>
                <a:solidFill>
                  <a:prstClr val="white"/>
                </a:solidFill>
                <a:latin typeface="Arial" panose="020B0604020202020204" pitchFamily="34" charset="0"/>
                <a:cs typeface="Arial" panose="020B0604020202020204" pitchFamily="34" charset="0"/>
              </a:rPr>
              <a:t> </a:t>
            </a:r>
            <a:r>
              <a:rPr kumimoji="0" lang="en-GB" sz="3200" b="1" i="0" u="none" strike="noStrike" kern="1200" cap="none" spc="0" normalizeH="0" baseline="0" noProof="0" dirty="0">
                <a:ln/>
                <a:solidFill>
                  <a:prstClr val="white"/>
                </a:solidFill>
                <a:effectLst/>
                <a:uLnTx/>
                <a:uFillTx/>
                <a:latin typeface="Arial" panose="020B0604020202020204" pitchFamily="34" charset="0"/>
                <a:ea typeface="+mn-ea"/>
                <a:cs typeface="Arial" panose="020B0604020202020204" pitchFamily="34" charset="0"/>
              </a:rPr>
              <a:t>air steals moisture from wherever it can</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solidFill>
                  <a:prstClr val="white"/>
                </a:solidFill>
                <a:effectLst/>
                <a:uLnTx/>
                <a:uFillTx/>
                <a:latin typeface="Arial" panose="020B0604020202020204" pitchFamily="34" charset="0"/>
                <a:ea typeface="+mn-ea"/>
                <a:cs typeface="Arial" panose="020B0604020202020204" pitchFamily="34" charset="0"/>
              </a:rPr>
              <a:t>– a universal law of physics</a:t>
            </a:r>
          </a:p>
        </p:txBody>
      </p:sp>
      <p:grpSp>
        <p:nvGrpSpPr>
          <p:cNvPr id="26" name="Gruppieren 6"/>
          <p:cNvGrpSpPr/>
          <p:nvPr/>
        </p:nvGrpSpPr>
        <p:grpSpPr>
          <a:xfrm>
            <a:off x="2995181" y="3960677"/>
            <a:ext cx="6201638" cy="2264244"/>
            <a:chOff x="828000" y="4076065"/>
            <a:chExt cx="11700445" cy="2905686"/>
          </a:xfrm>
        </p:grpSpPr>
        <p:sp>
          <p:nvSpPr>
            <p:cNvPr id="27" name="Nach unten gekrümmter Pfeil 3"/>
            <p:cNvSpPr/>
            <p:nvPr/>
          </p:nvSpPr>
          <p:spPr>
            <a:xfrm rot="-1920000">
              <a:off x="828000" y="4680000"/>
              <a:ext cx="4500000" cy="1224000"/>
            </a:xfrm>
            <a:prstGeom prst="curvedDownArrow">
              <a:avLst/>
            </a:prstGeom>
            <a:solidFill>
              <a:srgbClr val="4D6B93">
                <a:alpha val="70000"/>
              </a:srgbClr>
            </a:solidFill>
            <a:ln w="31750">
              <a:solidFill>
                <a:schemeClr val="bg1">
                  <a:alpha val="7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8" name="Nach unten gekrümmter Pfeil 4"/>
            <p:cNvSpPr/>
            <p:nvPr/>
          </p:nvSpPr>
          <p:spPr>
            <a:xfrm rot="1920000" flipH="1">
              <a:off x="7992445" y="4680000"/>
              <a:ext cx="4536000" cy="1224000"/>
            </a:xfrm>
            <a:prstGeom prst="curvedDownArrow">
              <a:avLst/>
            </a:prstGeom>
            <a:solidFill>
              <a:srgbClr val="4D6B93">
                <a:alpha val="67000"/>
              </a:srgbClr>
            </a:solidFill>
            <a:ln w="31750">
              <a:solidFill>
                <a:schemeClr val="bg1">
                  <a:alpha val="7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9" name="Nach unten gekrümmter Pfeil 5"/>
            <p:cNvSpPr/>
            <p:nvPr/>
          </p:nvSpPr>
          <p:spPr>
            <a:xfrm rot="17700000">
              <a:off x="4621405" y="4912264"/>
              <a:ext cx="2905686" cy="1233288"/>
            </a:xfrm>
            <a:prstGeom prst="curvedDownArrow">
              <a:avLst>
                <a:gd name="adj1" fmla="val 25000"/>
                <a:gd name="adj2" fmla="val 58977"/>
                <a:gd name="adj3" fmla="val 36778"/>
              </a:avLst>
            </a:prstGeom>
            <a:solidFill>
              <a:srgbClr val="4D6B93">
                <a:alpha val="70000"/>
              </a:srgbClr>
            </a:solidFill>
            <a:ln w="25400">
              <a:solidFill>
                <a:schemeClr val="bg1">
                  <a:alpha val="71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pic>
        <p:nvPicPr>
          <p:cNvPr id="3" name="Picture 2">
            <a:extLst>
              <a:ext uri="{FF2B5EF4-FFF2-40B4-BE49-F238E27FC236}">
                <a16:creationId xmlns:a16="http://schemas.microsoft.com/office/drawing/2014/main" id="{C5B018F1-A801-6C97-9E47-DCC494F6466C}"/>
              </a:ext>
            </a:extLst>
          </p:cNvPr>
          <p:cNvPicPr>
            <a:picLocks noChangeAspect="1"/>
          </p:cNvPicPr>
          <p:nvPr/>
        </p:nvPicPr>
        <p:blipFill>
          <a:blip r:embed="rId4">
            <a:extLst>
              <a:ext uri="{28A0092B-C50C-407E-A947-70E740481C1C}">
                <a14:useLocalDpi xmlns:a14="http://schemas.microsoft.com/office/drawing/2010/main" val="0"/>
              </a:ext>
            </a:extLst>
          </a:blip>
          <a:srcRect t="96036"/>
          <a:stretch>
            <a:fillRect/>
          </a:stretch>
        </p:blipFill>
        <p:spPr>
          <a:xfrm>
            <a:off x="0" y="6654468"/>
            <a:ext cx="12192000" cy="203532"/>
          </a:xfrm>
          <a:prstGeom prst="rect">
            <a:avLst/>
          </a:prstGeom>
        </p:spPr>
      </p:pic>
    </p:spTree>
    <p:extLst>
      <p:ext uri="{BB962C8B-B14F-4D97-AF65-F5344CB8AC3E}">
        <p14:creationId xmlns:p14="http://schemas.microsoft.com/office/powerpoint/2010/main" val="36188502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EE9A47-749C-EE7C-2B64-F86340D54A76}"/>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08F3E5BF-DF58-A324-C8E2-2FC948B55A07}"/>
              </a:ext>
            </a:extLst>
          </p:cNvPr>
          <p:cNvSpPr txBox="1">
            <a:spLocks/>
          </p:cNvSpPr>
          <p:nvPr/>
        </p:nvSpPr>
        <p:spPr>
          <a:xfrm>
            <a:off x="552143" y="115814"/>
            <a:ext cx="7965461" cy="994164"/>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rgbClr val="E72429"/>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12700"/>
            <a:r>
              <a:rPr lang="en-US" dirty="0">
                <a:solidFill>
                  <a:schemeClr val="bg1"/>
                </a:solidFill>
                <a:latin typeface="Franklin Gothic Book" panose="020B0503020102020204" pitchFamily="34" charset="0"/>
              </a:rPr>
              <a:t>Today’s presentation </a:t>
            </a:r>
          </a:p>
        </p:txBody>
      </p:sp>
      <p:sp>
        <p:nvSpPr>
          <p:cNvPr id="2" name="TextBox 1">
            <a:extLst>
              <a:ext uri="{FF2B5EF4-FFF2-40B4-BE49-F238E27FC236}">
                <a16:creationId xmlns:a16="http://schemas.microsoft.com/office/drawing/2014/main" id="{0D917DE7-C854-CE91-0CEC-5CAB1C0069D4}"/>
              </a:ext>
            </a:extLst>
          </p:cNvPr>
          <p:cNvSpPr txBox="1"/>
          <p:nvPr/>
        </p:nvSpPr>
        <p:spPr>
          <a:xfrm>
            <a:off x="1775012" y="2541494"/>
            <a:ext cx="6077305" cy="769441"/>
          </a:xfrm>
          <a:prstGeom prst="rect">
            <a:avLst/>
          </a:prstGeom>
          <a:noFill/>
        </p:spPr>
        <p:txBody>
          <a:bodyPr wrap="none" rtlCol="0">
            <a:spAutoFit/>
          </a:bodyPr>
          <a:lstStyle/>
          <a:p>
            <a:r>
              <a:rPr lang="en-US" sz="4400" dirty="0"/>
              <a:t>IAQ and tissue damage</a:t>
            </a:r>
          </a:p>
        </p:txBody>
      </p:sp>
    </p:spTree>
    <p:extLst>
      <p:ext uri="{BB962C8B-B14F-4D97-AF65-F5344CB8AC3E}">
        <p14:creationId xmlns:p14="http://schemas.microsoft.com/office/powerpoint/2010/main" val="37248939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59E3A49-BE84-AA9D-12C0-318E393AB237}"/>
              </a:ext>
            </a:extLst>
          </p:cNvPr>
          <p:cNvSpPr>
            <a:spLocks noGrp="1"/>
          </p:cNvSpPr>
          <p:nvPr>
            <p:ph type="body" sz="quarter" idx="10"/>
          </p:nvPr>
        </p:nvSpPr>
        <p:spPr>
          <a:xfrm>
            <a:off x="108382" y="64251"/>
            <a:ext cx="12214801" cy="762000"/>
          </a:xfrm>
        </p:spPr>
        <p:txBody>
          <a:bodyPr/>
          <a:lstStyle/>
          <a:p>
            <a:r>
              <a:rPr lang="en-US" dirty="0">
                <a:latin typeface="Franklin Gothic Book" panose="020B0503020102020204" pitchFamily="34" charset="0"/>
              </a:rPr>
              <a:t>Measuring single IAQ pollutants is a start, but does not capture the full picture</a:t>
            </a:r>
          </a:p>
        </p:txBody>
      </p:sp>
      <p:sp>
        <p:nvSpPr>
          <p:cNvPr id="3" name="Title 2">
            <a:extLst>
              <a:ext uri="{FF2B5EF4-FFF2-40B4-BE49-F238E27FC236}">
                <a16:creationId xmlns:a16="http://schemas.microsoft.com/office/drawing/2014/main" id="{1ED55153-AEBE-46B1-EA49-22536E52D4CA}"/>
              </a:ext>
            </a:extLst>
          </p:cNvPr>
          <p:cNvSpPr txBox="1">
            <a:spLocks/>
          </p:cNvSpPr>
          <p:nvPr/>
        </p:nvSpPr>
        <p:spPr>
          <a:xfrm>
            <a:off x="1916540" y="1580887"/>
            <a:ext cx="7750911" cy="400110"/>
          </a:xfrm>
          <a:prstGeom prst="rect">
            <a:avLst/>
          </a:prstGeom>
        </p:spPr>
        <p:txBody>
          <a:bodyPr wrap="square" lIns="0" tIns="0" rIns="0" bIns="0" anchor="t">
            <a:spAutoFit/>
          </a:bodyPr>
          <a:lstStyle>
            <a:defPPr>
              <a:defRPr lang="en-US"/>
            </a:defPPr>
            <a:lvl1pPr algn="ctr">
              <a:spcBef>
                <a:spcPct val="0"/>
              </a:spcBef>
              <a:buNone/>
              <a:defRPr sz="2600" b="1">
                <a:solidFill>
                  <a:srgbClr val="46B994"/>
                </a:solidFill>
                <a:latin typeface="Franklin Gothic Demi Cond" panose="020B0603020102020204" pitchFamily="34" charset="0"/>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2600" b="1" i="0" u="none" strike="noStrike" kern="1200" cap="none" spc="0" normalizeH="0" baseline="0" noProof="0" dirty="0">
                <a:ln>
                  <a:noFill/>
                </a:ln>
                <a:solidFill>
                  <a:srgbClr val="39A626"/>
                </a:solidFill>
                <a:effectLst/>
                <a:uLnTx/>
                <a:uFillTx/>
                <a:latin typeface="Franklin Gothic Demi Cond" panose="020B0603020102020204" pitchFamily="34" charset="0"/>
                <a:ea typeface="+mj-ea"/>
                <a:cs typeface="+mj-cs"/>
              </a:rPr>
              <a:t>Single contaminant studies on IAQ and </a:t>
            </a:r>
            <a:r>
              <a:rPr lang="en-US" dirty="0">
                <a:solidFill>
                  <a:srgbClr val="39A626"/>
                </a:solidFill>
              </a:rPr>
              <a:t>cognitive functioning</a:t>
            </a:r>
            <a:endParaRPr kumimoji="0" lang="en-US" sz="2600" b="1" i="0" u="none" strike="noStrike" kern="1200" cap="none" spc="0" normalizeH="0" baseline="0" noProof="0" dirty="0">
              <a:ln>
                <a:noFill/>
              </a:ln>
              <a:solidFill>
                <a:srgbClr val="39A626"/>
              </a:solidFill>
              <a:effectLst/>
              <a:uLnTx/>
              <a:uFillTx/>
              <a:latin typeface="Franklin Gothic Demi Cond" panose="020B0603020102020204" pitchFamily="34" charset="0"/>
              <a:ea typeface="+mj-ea"/>
              <a:cs typeface="+mj-cs"/>
            </a:endParaRPr>
          </a:p>
        </p:txBody>
      </p:sp>
      <p:sp>
        <p:nvSpPr>
          <p:cNvPr id="4" name="TextBox 3">
            <a:extLst>
              <a:ext uri="{FF2B5EF4-FFF2-40B4-BE49-F238E27FC236}">
                <a16:creationId xmlns:a16="http://schemas.microsoft.com/office/drawing/2014/main" id="{E450355B-76E3-DCD5-1877-EFD09592A3D3}"/>
              </a:ext>
            </a:extLst>
          </p:cNvPr>
          <p:cNvSpPr txBox="1"/>
          <p:nvPr/>
        </p:nvSpPr>
        <p:spPr>
          <a:xfrm>
            <a:off x="794968" y="5095627"/>
            <a:ext cx="3216328" cy="877163"/>
          </a:xfrm>
          <a:prstGeom prst="rect">
            <a:avLst/>
          </a:prstGeom>
          <a:noFill/>
        </p:spPr>
        <p:txBody>
          <a:bodyPr wrap="square">
            <a:spAutoFit/>
          </a:bodyPr>
          <a:lstStyle>
            <a:defPPr>
              <a:defRPr lang="en-US"/>
            </a:defPPr>
            <a:lvl1pPr>
              <a:defRPr sz="1700" b="1">
                <a:latin typeface="Franklin Gothic Book" panose="020B0503020102020204" pitchFamily="34" charset="0"/>
                <a:cs typeface="Arial" panose="020B0604020202020204" pitchFamily="34"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1" i="0" u="none" strike="noStrike" kern="1200" cap="none" spc="0" normalizeH="0" baseline="0" noProof="0" dirty="0">
                <a:ln>
                  <a:noFill/>
                </a:ln>
                <a:solidFill>
                  <a:prstClr val="black"/>
                </a:solidFill>
                <a:effectLst/>
                <a:uLnTx/>
                <a:uFillTx/>
                <a:latin typeface="Franklin Gothic Book" panose="020B0503020102020204" pitchFamily="34" charset="0"/>
                <a:ea typeface="+mn-ea"/>
                <a:cs typeface="Arial" panose="020B0604020202020204" pitchFamily="34" charset="0"/>
              </a:rPr>
              <a:t>Chess players made 26% more mistakes when PM</a:t>
            </a:r>
            <a:r>
              <a:rPr kumimoji="0" lang="en-US" sz="1700" b="1" i="0" u="none" strike="noStrike" kern="1200" cap="none" spc="0" normalizeH="0" baseline="-25000" noProof="0" dirty="0">
                <a:ln>
                  <a:noFill/>
                </a:ln>
                <a:solidFill>
                  <a:prstClr val="black"/>
                </a:solidFill>
                <a:effectLst/>
                <a:uLnTx/>
                <a:uFillTx/>
                <a:latin typeface="Franklin Gothic Book" panose="020B0503020102020204" pitchFamily="34" charset="0"/>
                <a:ea typeface="+mn-ea"/>
                <a:cs typeface="Arial" panose="020B0604020202020204" pitchFamily="34" charset="0"/>
              </a:rPr>
              <a:t>2.5</a:t>
            </a:r>
            <a:r>
              <a:rPr kumimoji="0" lang="en-US" sz="1700" b="1" i="0" u="none" strike="noStrike" kern="1200" cap="none" spc="0" normalizeH="0" baseline="0" noProof="0" dirty="0">
                <a:ln>
                  <a:noFill/>
                </a:ln>
                <a:solidFill>
                  <a:prstClr val="black"/>
                </a:solidFill>
                <a:effectLst/>
                <a:uLnTx/>
                <a:uFillTx/>
                <a:latin typeface="Franklin Gothic Book" panose="020B0503020102020204" pitchFamily="34" charset="0"/>
                <a:ea typeface="+mn-ea"/>
                <a:cs typeface="Arial" panose="020B0604020202020204" pitchFamily="34" charset="0"/>
              </a:rPr>
              <a:t> was increased by 10µg/m</a:t>
            </a:r>
            <a:r>
              <a:rPr kumimoji="0" lang="en-US" sz="1700" b="1" i="0" u="none" strike="noStrike" kern="1200" cap="none" spc="0" normalizeH="0" baseline="30000" noProof="0" dirty="0">
                <a:ln>
                  <a:noFill/>
                </a:ln>
                <a:solidFill>
                  <a:prstClr val="black"/>
                </a:solidFill>
                <a:effectLst/>
                <a:uLnTx/>
                <a:uFillTx/>
                <a:latin typeface="Franklin Gothic Book" panose="020B0503020102020204" pitchFamily="34" charset="0"/>
                <a:ea typeface="+mn-ea"/>
                <a:cs typeface="Arial" panose="020B0604020202020204" pitchFamily="34" charset="0"/>
              </a:rPr>
              <a:t>3</a:t>
            </a:r>
          </a:p>
        </p:txBody>
      </p:sp>
      <p:pic>
        <p:nvPicPr>
          <p:cNvPr id="5" name="Picture 2" descr="Chess pieces float above a never-ending checkerboard. Toxic green gas floats around the image.">
            <a:extLst>
              <a:ext uri="{FF2B5EF4-FFF2-40B4-BE49-F238E27FC236}">
                <a16:creationId xmlns:a16="http://schemas.microsoft.com/office/drawing/2014/main" id="{92F1B8E8-9963-12AC-73E6-31DF27D23A01}"/>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797306" y="2741909"/>
            <a:ext cx="3281369" cy="2184890"/>
          </a:xfrm>
          <a:prstGeom prst="rect">
            <a:avLst/>
          </a:prstGeom>
          <a:noFill/>
          <a:extLst>
            <a:ext uri="{909E8E84-426E-40DD-AFC4-6F175D3DCCD1}">
              <a14:hiddenFill xmlns:a14="http://schemas.microsoft.com/office/drawing/2010/main">
                <a:solidFill>
                  <a:srgbClr val="FFFFFF"/>
                </a:solidFill>
              </a14:hiddenFill>
            </a:ext>
          </a:extLst>
        </p:spPr>
      </p:pic>
      <p:pic>
        <p:nvPicPr>
          <p:cNvPr id="6" name="Main graphic">
            <a:extLst>
              <a:ext uri="{FF2B5EF4-FFF2-40B4-BE49-F238E27FC236}">
                <a16:creationId xmlns:a16="http://schemas.microsoft.com/office/drawing/2014/main" id="{74E9E439-2A0E-34FA-73B0-79BE541D6C2F}"/>
              </a:ext>
            </a:extLst>
          </p:cNvPr>
          <p:cNvPicPr/>
          <p:nvPr/>
        </p:nvPicPr>
        <p:blipFill>
          <a:blip r:embed="rId3" cstate="hqprint">
            <a:extLst>
              <a:ext uri="{28A0092B-C50C-407E-A947-70E740481C1C}">
                <a14:useLocalDpi xmlns:a14="http://schemas.microsoft.com/office/drawing/2010/main"/>
              </a:ext>
            </a:extLst>
          </a:blip>
          <a:stretch/>
        </p:blipFill>
        <p:spPr>
          <a:xfrm>
            <a:off x="4564478" y="2739218"/>
            <a:ext cx="3306911" cy="2187581"/>
          </a:xfrm>
          <a:prstGeom prst="rect">
            <a:avLst/>
          </a:prstGeom>
          <a:ln>
            <a:noFill/>
          </a:ln>
        </p:spPr>
      </p:pic>
      <p:sp>
        <p:nvSpPr>
          <p:cNvPr id="7" name="TextBox 6">
            <a:extLst>
              <a:ext uri="{FF2B5EF4-FFF2-40B4-BE49-F238E27FC236}">
                <a16:creationId xmlns:a16="http://schemas.microsoft.com/office/drawing/2014/main" id="{A3E9D2ED-F96F-32A9-1A47-90CA494EFE36}"/>
              </a:ext>
            </a:extLst>
          </p:cNvPr>
          <p:cNvSpPr txBox="1"/>
          <p:nvPr/>
        </p:nvSpPr>
        <p:spPr>
          <a:xfrm>
            <a:off x="4380352" y="5077058"/>
            <a:ext cx="3670862" cy="1138773"/>
          </a:xfrm>
          <a:prstGeom prst="rect">
            <a:avLst/>
          </a:prstGeom>
          <a:noFill/>
        </p:spPr>
        <p:txBody>
          <a:bodyPr wrap="square">
            <a:spAutoFit/>
          </a:bodyPr>
          <a:lstStyle>
            <a:defPPr>
              <a:defRPr lang="en-US"/>
            </a:defPPr>
            <a:lvl1pPr>
              <a:defRPr b="1">
                <a:latin typeface="Franklin Gothic Medium" panose="020B0603020102020204" pitchFamily="34" charset="0"/>
                <a:cs typeface="Arial" panose="020B0604020202020204" pitchFamily="34"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1" i="0" u="none" strike="noStrike" kern="1200" cap="none" spc="0" normalizeH="0" baseline="0" noProof="0" dirty="0">
                <a:ln>
                  <a:noFill/>
                </a:ln>
                <a:solidFill>
                  <a:prstClr val="black"/>
                </a:solidFill>
                <a:effectLst/>
                <a:uLnTx/>
                <a:uFillTx/>
                <a:latin typeface="Franklin Gothic Book" panose="020B0503020102020204" pitchFamily="34" charset="0"/>
                <a:ea typeface="+mn-ea"/>
                <a:cs typeface="Arial" panose="020B0604020202020204" pitchFamily="34" charset="0"/>
              </a:rPr>
              <a:t>Incorrect calls by umpires increased 11.5% when CO was increased by 1ppm and by 2.6% when PM</a:t>
            </a:r>
            <a:r>
              <a:rPr kumimoji="0" lang="en-US" sz="1700" b="1" i="0" u="none" strike="noStrike" kern="1200" cap="none" spc="0" normalizeH="0" baseline="-25000" noProof="0" dirty="0">
                <a:ln>
                  <a:noFill/>
                </a:ln>
                <a:solidFill>
                  <a:prstClr val="black"/>
                </a:solidFill>
                <a:effectLst/>
                <a:uLnTx/>
                <a:uFillTx/>
                <a:latin typeface="Franklin Gothic Book" panose="020B0503020102020204" pitchFamily="34" charset="0"/>
                <a:ea typeface="+mn-ea"/>
                <a:cs typeface="Arial" panose="020B0604020202020204" pitchFamily="34" charset="0"/>
              </a:rPr>
              <a:t>2.5</a:t>
            </a:r>
            <a:r>
              <a:rPr kumimoji="0" lang="en-US" sz="1700" b="1" i="0" u="none" strike="noStrike" kern="1200" cap="none" spc="0" normalizeH="0" baseline="0" noProof="0" dirty="0">
                <a:ln>
                  <a:noFill/>
                </a:ln>
                <a:solidFill>
                  <a:prstClr val="black"/>
                </a:solidFill>
                <a:effectLst/>
                <a:uLnTx/>
                <a:uFillTx/>
                <a:latin typeface="Franklin Gothic Book" panose="020B0503020102020204" pitchFamily="34" charset="0"/>
                <a:ea typeface="+mn-ea"/>
                <a:cs typeface="Arial" panose="020B0604020202020204" pitchFamily="34" charset="0"/>
              </a:rPr>
              <a:t> was increased by 10 </a:t>
            </a:r>
            <a:r>
              <a:rPr kumimoji="0" lang="el-GR" sz="1700" b="1" i="0" u="none" strike="noStrike" kern="1200" cap="none" spc="0" normalizeH="0" baseline="0" noProof="0" dirty="0">
                <a:ln>
                  <a:noFill/>
                </a:ln>
                <a:solidFill>
                  <a:prstClr val="black"/>
                </a:solidFill>
                <a:effectLst/>
                <a:uLnTx/>
                <a:uFillTx/>
                <a:latin typeface="Franklin Gothic Book" panose="020B0503020102020204" pitchFamily="34" charset="0"/>
                <a:ea typeface="+mn-ea"/>
                <a:cs typeface="Arial" panose="020B0604020202020204" pitchFamily="34" charset="0"/>
              </a:rPr>
              <a:t>μ</a:t>
            </a:r>
            <a:r>
              <a:rPr kumimoji="0" lang="en-US" sz="1700" b="1" i="0" u="none" strike="noStrike" kern="1200" cap="none" spc="0" normalizeH="0" baseline="0" noProof="0" dirty="0">
                <a:ln>
                  <a:noFill/>
                </a:ln>
                <a:solidFill>
                  <a:prstClr val="black"/>
                </a:solidFill>
                <a:effectLst/>
                <a:uLnTx/>
                <a:uFillTx/>
                <a:latin typeface="Franklin Gothic Book" panose="020B0503020102020204" pitchFamily="34" charset="0"/>
                <a:ea typeface="+mn-ea"/>
                <a:cs typeface="Arial" panose="020B0604020202020204" pitchFamily="34" charset="0"/>
              </a:rPr>
              <a:t>g/m</a:t>
            </a:r>
            <a:r>
              <a:rPr kumimoji="0" lang="en-US" sz="1700" b="1" i="0" u="none" strike="noStrike" kern="1200" cap="none" spc="0" normalizeH="0" baseline="30000" noProof="0" dirty="0">
                <a:ln>
                  <a:noFill/>
                </a:ln>
                <a:solidFill>
                  <a:prstClr val="black"/>
                </a:solidFill>
                <a:effectLst/>
                <a:uLnTx/>
                <a:uFillTx/>
                <a:latin typeface="Franklin Gothic Book" panose="020B0503020102020204" pitchFamily="34" charset="0"/>
                <a:ea typeface="+mn-ea"/>
                <a:cs typeface="Arial" panose="020B0604020202020204" pitchFamily="34" charset="0"/>
              </a:rPr>
              <a:t>3</a:t>
            </a:r>
            <a:r>
              <a:rPr kumimoji="0" lang="en-US" sz="1700" b="1" i="0" u="none" strike="noStrike" kern="1200" cap="none" spc="0" normalizeH="0" baseline="0" noProof="0" dirty="0">
                <a:ln>
                  <a:noFill/>
                </a:ln>
                <a:solidFill>
                  <a:prstClr val="black"/>
                </a:solidFill>
                <a:effectLst/>
                <a:uLnTx/>
                <a:uFillTx/>
                <a:latin typeface="Franklin Gothic Book" panose="020B0503020102020204" pitchFamily="34" charset="0"/>
                <a:ea typeface="+mn-ea"/>
                <a:cs typeface="Arial" panose="020B0604020202020204" pitchFamily="34" charset="0"/>
              </a:rPr>
              <a:t> </a:t>
            </a:r>
          </a:p>
        </p:txBody>
      </p:sp>
      <p:pic>
        <p:nvPicPr>
          <p:cNvPr id="8" name="Picture 7" descr="A hand holding a pencil over a test&#10;&#10;Description automatically generated">
            <a:extLst>
              <a:ext uri="{FF2B5EF4-FFF2-40B4-BE49-F238E27FC236}">
                <a16:creationId xmlns:a16="http://schemas.microsoft.com/office/drawing/2014/main" id="{66253987-144F-BAA8-AC7B-4CF182DD1ADC}"/>
              </a:ext>
            </a:extLst>
          </p:cNvPr>
          <p:cNvPicPr>
            <a:picLocks noChangeAspect="1"/>
          </p:cNvPicPr>
          <p:nvPr/>
        </p:nvPicPr>
        <p:blipFill>
          <a:blip r:embed="rId4" cstate="hqprint">
            <a:extLst>
              <a:ext uri="{28A0092B-C50C-407E-A947-70E740481C1C}">
                <a14:useLocalDpi xmlns:a14="http://schemas.microsoft.com/office/drawing/2010/main"/>
              </a:ext>
            </a:extLst>
          </a:blip>
          <a:stretch>
            <a:fillRect/>
          </a:stretch>
        </p:blipFill>
        <p:spPr>
          <a:xfrm>
            <a:off x="8305468" y="2739307"/>
            <a:ext cx="3156388" cy="2187492"/>
          </a:xfrm>
          <a:prstGeom prst="rect">
            <a:avLst/>
          </a:prstGeom>
        </p:spPr>
      </p:pic>
      <p:sp>
        <p:nvSpPr>
          <p:cNvPr id="9" name="TextBox 8">
            <a:extLst>
              <a:ext uri="{FF2B5EF4-FFF2-40B4-BE49-F238E27FC236}">
                <a16:creationId xmlns:a16="http://schemas.microsoft.com/office/drawing/2014/main" id="{40403015-11E4-74CE-BECA-6DBA0106B574}"/>
              </a:ext>
            </a:extLst>
          </p:cNvPr>
          <p:cNvSpPr txBox="1"/>
          <p:nvPr/>
        </p:nvSpPr>
        <p:spPr>
          <a:xfrm>
            <a:off x="8249495" y="5076507"/>
            <a:ext cx="3216328" cy="1138773"/>
          </a:xfrm>
          <a:prstGeom prst="rect">
            <a:avLst/>
          </a:prstGeom>
          <a:noFill/>
        </p:spPr>
        <p:txBody>
          <a:bodyPr wrap="square">
            <a:spAutoFit/>
          </a:bodyPr>
          <a:lstStyle>
            <a:defPPr>
              <a:defRPr lang="en-US"/>
            </a:defPPr>
            <a:lvl1pPr>
              <a:defRPr sz="1700" b="1">
                <a:latin typeface="Franklin Gothic Book" panose="020B0503020102020204" pitchFamily="34" charset="0"/>
                <a:cs typeface="Arial" panose="020B0604020202020204" pitchFamily="34"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1" i="0" u="none" strike="noStrike" kern="1200" cap="none" spc="0" normalizeH="0" baseline="0" noProof="0" dirty="0">
                <a:ln>
                  <a:noFill/>
                </a:ln>
                <a:solidFill>
                  <a:prstClr val="black"/>
                </a:solidFill>
                <a:effectLst/>
                <a:uLnTx/>
                <a:uFillTx/>
                <a:latin typeface="Franklin Gothic Book" panose="020B0503020102020204" pitchFamily="34" charset="0"/>
                <a:ea typeface="+mn-ea"/>
                <a:cs typeface="Arial" panose="020B0604020202020204" pitchFamily="34" charset="0"/>
              </a:rPr>
              <a:t>The probability of failing a high-stakes exam was increased by 2% when PM</a:t>
            </a:r>
            <a:r>
              <a:rPr kumimoji="0" lang="en-US" sz="1700" b="1" i="0" u="none" strike="noStrike" kern="1200" cap="none" spc="0" normalizeH="0" baseline="-25000" noProof="0" dirty="0">
                <a:ln>
                  <a:noFill/>
                </a:ln>
                <a:solidFill>
                  <a:prstClr val="black"/>
                </a:solidFill>
                <a:effectLst/>
                <a:uLnTx/>
                <a:uFillTx/>
                <a:latin typeface="Franklin Gothic Book" panose="020B0503020102020204" pitchFamily="34" charset="0"/>
                <a:ea typeface="+mn-ea"/>
                <a:cs typeface="Arial" panose="020B0604020202020204" pitchFamily="34" charset="0"/>
              </a:rPr>
              <a:t>2.5</a:t>
            </a:r>
            <a:r>
              <a:rPr kumimoji="0" lang="en-US" sz="1700" b="1" i="0" u="none" strike="noStrike" kern="1200" cap="none" spc="0" normalizeH="0" baseline="0" noProof="0" dirty="0">
                <a:ln>
                  <a:noFill/>
                </a:ln>
                <a:solidFill>
                  <a:prstClr val="black"/>
                </a:solidFill>
                <a:effectLst/>
                <a:uLnTx/>
                <a:uFillTx/>
                <a:latin typeface="Franklin Gothic Book" panose="020B0503020102020204" pitchFamily="34" charset="0"/>
                <a:ea typeface="+mn-ea"/>
                <a:cs typeface="Arial" panose="020B0604020202020204" pitchFamily="34" charset="0"/>
              </a:rPr>
              <a:t> was increased by 10µg/m</a:t>
            </a:r>
            <a:r>
              <a:rPr kumimoji="0" lang="en-US" sz="1700" b="1" i="0" u="none" strike="noStrike" kern="1200" cap="none" spc="0" normalizeH="0" baseline="30000" noProof="0" dirty="0">
                <a:ln>
                  <a:noFill/>
                </a:ln>
                <a:solidFill>
                  <a:prstClr val="black"/>
                </a:solidFill>
                <a:effectLst/>
                <a:uLnTx/>
                <a:uFillTx/>
                <a:latin typeface="Franklin Gothic Book" panose="020B0503020102020204" pitchFamily="34" charset="0"/>
                <a:ea typeface="+mn-ea"/>
                <a:cs typeface="Arial" panose="020B0604020202020204" pitchFamily="34" charset="0"/>
              </a:rPr>
              <a:t>3</a:t>
            </a:r>
          </a:p>
        </p:txBody>
      </p:sp>
    </p:spTree>
    <p:extLst>
      <p:ext uri="{BB962C8B-B14F-4D97-AF65-F5344CB8AC3E}">
        <p14:creationId xmlns:p14="http://schemas.microsoft.com/office/powerpoint/2010/main" val="365535799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2E5F7A-0349-F0F2-7B9E-7C7985BCEF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02B9D63-6492-1267-BC3D-B16F836E1F7B}"/>
              </a:ext>
            </a:extLst>
          </p:cNvPr>
          <p:cNvSpPr>
            <a:spLocks noGrp="1"/>
          </p:cNvSpPr>
          <p:nvPr>
            <p:ph type="title"/>
          </p:nvPr>
        </p:nvSpPr>
        <p:spPr>
          <a:xfrm>
            <a:off x="459287" y="107719"/>
            <a:ext cx="11487289" cy="643543"/>
          </a:xfrm>
          <a:noFill/>
        </p:spPr>
        <p:txBody>
          <a:bodyPr>
            <a:noAutofit/>
          </a:bodyPr>
          <a:lstStyle/>
          <a:p>
            <a:r>
              <a:rPr lang="en-US" sz="3400" dirty="0">
                <a:latin typeface="Franklin Gothic Book" panose="020B0503020102020204" pitchFamily="34" charset="0"/>
              </a:rPr>
              <a:t>IAQ contaminants usually do not exist in isolation</a:t>
            </a:r>
          </a:p>
        </p:txBody>
      </p:sp>
      <p:sp>
        <p:nvSpPr>
          <p:cNvPr id="3" name="Text 4">
            <a:extLst>
              <a:ext uri="{FF2B5EF4-FFF2-40B4-BE49-F238E27FC236}">
                <a16:creationId xmlns:a16="http://schemas.microsoft.com/office/drawing/2014/main" id="{6B4DF306-1070-EC0B-0D04-5F1A4F06F278}"/>
              </a:ext>
            </a:extLst>
          </p:cNvPr>
          <p:cNvSpPr/>
          <p:nvPr/>
        </p:nvSpPr>
        <p:spPr>
          <a:xfrm>
            <a:off x="459287" y="1091640"/>
            <a:ext cx="10789920" cy="530352"/>
          </a:xfrm>
          <a:prstGeom prst="rect">
            <a:avLst/>
          </a:prstGeom>
          <a:noFill/>
          <a:ln/>
        </p:spPr>
        <p:txBody>
          <a:bodyPr wrap="square" lIns="0" tIns="0" rIns="0" bIns="0"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a:ln>
                  <a:noFill/>
                </a:ln>
                <a:effectLst/>
                <a:uLnTx/>
                <a:uFillTx/>
                <a:latin typeface="Aptos"/>
                <a:ea typeface="+mn-ea"/>
                <a:cs typeface="+mn-cs"/>
              </a:rPr>
              <a:t>We must track  combined exposure patterns and interpret through mechanisms that include neuroendocrine stress, inflammation, oxidative stress, and metabolic strain</a:t>
            </a:r>
          </a:p>
        </p:txBody>
      </p:sp>
      <p:grpSp>
        <p:nvGrpSpPr>
          <p:cNvPr id="13" name="Group 12">
            <a:extLst>
              <a:ext uri="{FF2B5EF4-FFF2-40B4-BE49-F238E27FC236}">
                <a16:creationId xmlns:a16="http://schemas.microsoft.com/office/drawing/2014/main" id="{A1E5F993-B5C2-8D1F-DE40-577855EAE00D}"/>
              </a:ext>
            </a:extLst>
          </p:cNvPr>
          <p:cNvGrpSpPr/>
          <p:nvPr/>
        </p:nvGrpSpPr>
        <p:grpSpPr>
          <a:xfrm>
            <a:off x="384513" y="1971303"/>
            <a:ext cx="10864694" cy="4219761"/>
            <a:chOff x="189456" y="1023979"/>
            <a:chExt cx="11900281" cy="5116620"/>
          </a:xfrm>
        </p:grpSpPr>
        <p:sp>
          <p:nvSpPr>
            <p:cNvPr id="4" name="Rectangle 2">
              <a:extLst>
                <a:ext uri="{FF2B5EF4-FFF2-40B4-BE49-F238E27FC236}">
                  <a16:creationId xmlns:a16="http://schemas.microsoft.com/office/drawing/2014/main" id="{9E2C150E-F156-1815-DE72-3428E61A7628}"/>
                </a:ext>
              </a:extLst>
            </p:cNvPr>
            <p:cNvSpPr>
              <a:spLocks noChangeArrowheads="1"/>
            </p:cNvSpPr>
            <p:nvPr/>
          </p:nvSpPr>
          <p:spPr bwMode="auto">
            <a:xfrm>
              <a:off x="689113" y="1034812"/>
              <a:ext cx="3975652"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US" sz="2000" dirty="0"/>
                <a:t>Polar gases are water soluble and dissolve in body fluids</a:t>
              </a:r>
            </a:p>
          </p:txBody>
        </p:sp>
        <p:pic>
          <p:nvPicPr>
            <p:cNvPr id="5" name="Picture 4">
              <a:extLst>
                <a:ext uri="{FF2B5EF4-FFF2-40B4-BE49-F238E27FC236}">
                  <a16:creationId xmlns:a16="http://schemas.microsoft.com/office/drawing/2014/main" id="{36DCF142-BD55-2080-8886-3C4DD676F7C6}"/>
                </a:ext>
              </a:extLst>
            </p:cNvPr>
            <p:cNvPicPr>
              <a:picLocks noChangeAspect="1"/>
            </p:cNvPicPr>
            <p:nvPr/>
          </p:nvPicPr>
          <p:blipFill>
            <a:blip r:embed="rId2">
              <a:extLst>
                <a:ext uri="{28A0092B-C50C-407E-A947-70E740481C1C}">
                  <a14:useLocalDpi xmlns:a14="http://schemas.microsoft.com/office/drawing/2010/main" val="0"/>
                </a:ext>
              </a:extLst>
            </a:blip>
            <a:srcRect l="3538" t="13796" r="2243" b="11052"/>
            <a:stretch>
              <a:fillRect/>
            </a:stretch>
          </p:blipFill>
          <p:spPr>
            <a:xfrm>
              <a:off x="6777407" y="2155417"/>
              <a:ext cx="5312330" cy="3899019"/>
            </a:xfrm>
            <a:prstGeom prst="rect">
              <a:avLst/>
            </a:prstGeom>
          </p:spPr>
        </p:pic>
        <p:pic>
          <p:nvPicPr>
            <p:cNvPr id="8" name="Picture 7">
              <a:extLst>
                <a:ext uri="{FF2B5EF4-FFF2-40B4-BE49-F238E27FC236}">
                  <a16:creationId xmlns:a16="http://schemas.microsoft.com/office/drawing/2014/main" id="{383697AF-71BA-5C3C-FABA-80A93C584C33}"/>
                </a:ext>
              </a:extLst>
            </p:cNvPr>
            <p:cNvPicPr>
              <a:picLocks noChangeAspect="1"/>
            </p:cNvPicPr>
            <p:nvPr/>
          </p:nvPicPr>
          <p:blipFill>
            <a:blip r:embed="rId3">
              <a:extLst>
                <a:ext uri="{28A0092B-C50C-407E-A947-70E740481C1C}">
                  <a14:useLocalDpi xmlns:a14="http://schemas.microsoft.com/office/drawing/2010/main" val="0"/>
                </a:ext>
              </a:extLst>
            </a:blip>
            <a:srcRect l="2371" t="10440" r="3448" b="2679"/>
            <a:stretch>
              <a:fillRect/>
            </a:stretch>
          </p:blipFill>
          <p:spPr>
            <a:xfrm>
              <a:off x="189456" y="1889173"/>
              <a:ext cx="5587890" cy="4251426"/>
            </a:xfrm>
            <a:prstGeom prst="rect">
              <a:avLst/>
            </a:prstGeom>
          </p:spPr>
        </p:pic>
        <p:sp>
          <p:nvSpPr>
            <p:cNvPr id="12" name="Rectangle 2">
              <a:extLst>
                <a:ext uri="{FF2B5EF4-FFF2-40B4-BE49-F238E27FC236}">
                  <a16:creationId xmlns:a16="http://schemas.microsoft.com/office/drawing/2014/main" id="{E79BC226-BCE7-EA24-2C8C-5D9F41A9FFC8}"/>
                </a:ext>
              </a:extLst>
            </p:cNvPr>
            <p:cNvSpPr>
              <a:spLocks noChangeArrowheads="1"/>
            </p:cNvSpPr>
            <p:nvPr/>
          </p:nvSpPr>
          <p:spPr bwMode="auto">
            <a:xfrm>
              <a:off x="6672469" y="1023979"/>
              <a:ext cx="4830418"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US" sz="2000" dirty="0"/>
                <a:t>Nonpolar gases can penetrate directly through cell membranes</a:t>
              </a:r>
            </a:p>
          </p:txBody>
        </p:sp>
      </p:grpSp>
    </p:spTree>
    <p:extLst>
      <p:ext uri="{BB962C8B-B14F-4D97-AF65-F5344CB8AC3E}">
        <p14:creationId xmlns:p14="http://schemas.microsoft.com/office/powerpoint/2010/main" val="31060317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80FFDEE-0756-AFA3-8463-8C983F9A01DD}"/>
              </a:ext>
            </a:extLst>
          </p:cNvPr>
          <p:cNvSpPr txBox="1"/>
          <p:nvPr/>
        </p:nvSpPr>
        <p:spPr>
          <a:xfrm>
            <a:off x="404771" y="1057860"/>
            <a:ext cx="5691229"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3600" dirty="0">
                <a:latin typeface="Franklin Gothic Book" panose="020B0503020102020204" pitchFamily="34" charset="0"/>
              </a:rPr>
              <a:t>And harm </a:t>
            </a:r>
            <a:r>
              <a:rPr kumimoji="0" lang="en-US" sz="3600" b="0" i="0" u="none" strike="noStrike" kern="1200" cap="none" spc="0" normalizeH="0" baseline="0" noProof="0" dirty="0">
                <a:ln>
                  <a:noFill/>
                </a:ln>
                <a:effectLst/>
                <a:uLnTx/>
                <a:uFillTx/>
                <a:latin typeface="Franklin Gothic Book" panose="020B0503020102020204" pitchFamily="34" charset="0"/>
              </a:rPr>
              <a:t>our brain both acutely and chronically</a:t>
            </a:r>
          </a:p>
        </p:txBody>
      </p:sp>
      <p:pic>
        <p:nvPicPr>
          <p:cNvPr id="5" name="Picture 4" descr="A group of images of the brain&#10;&#10;AI-generated content may be incorrect.">
            <a:extLst>
              <a:ext uri="{FF2B5EF4-FFF2-40B4-BE49-F238E27FC236}">
                <a16:creationId xmlns:a16="http://schemas.microsoft.com/office/drawing/2014/main" id="{11A2E9DC-4FEE-E059-23F2-9212B4BE7BF7}"/>
              </a:ext>
            </a:extLst>
          </p:cNvPr>
          <p:cNvPicPr>
            <a:picLocks noChangeAspect="1"/>
          </p:cNvPicPr>
          <p:nvPr/>
        </p:nvPicPr>
        <p:blipFill>
          <a:blip r:embed="rId3"/>
          <a:srcRect t="12789"/>
          <a:stretch/>
        </p:blipFill>
        <p:spPr>
          <a:xfrm>
            <a:off x="5827696" y="1018176"/>
            <a:ext cx="5691228" cy="2632836"/>
          </a:xfrm>
          <a:prstGeom prst="rect">
            <a:avLst/>
          </a:prstGeom>
        </p:spPr>
      </p:pic>
      <p:sp>
        <p:nvSpPr>
          <p:cNvPr id="13" name="TextBox 12">
            <a:extLst>
              <a:ext uri="{FF2B5EF4-FFF2-40B4-BE49-F238E27FC236}">
                <a16:creationId xmlns:a16="http://schemas.microsoft.com/office/drawing/2014/main" id="{0B4F0AAE-B368-B4CA-E107-36F30E9659EE}"/>
              </a:ext>
            </a:extLst>
          </p:cNvPr>
          <p:cNvSpPr txBox="1"/>
          <p:nvPr/>
        </p:nvSpPr>
        <p:spPr>
          <a:xfrm>
            <a:off x="39088" y="2525751"/>
            <a:ext cx="1317990" cy="2462213"/>
          </a:xfrm>
          <a:prstGeom prst="rect">
            <a:avLst/>
          </a:prstGeom>
          <a:noFill/>
        </p:spPr>
        <p:txBody>
          <a:bodyPr wrap="non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rPr>
              <a:t>PM </a:t>
            </a:r>
            <a:r>
              <a:rPr kumimoji="0" lang="en-US" sz="2200" b="0" i="0" u="none" strike="noStrike" kern="1200" cap="none" spc="0" normalizeH="0" baseline="-25000" noProof="0" dirty="0">
                <a:ln>
                  <a:noFill/>
                </a:ln>
                <a:solidFill>
                  <a:prstClr val="black"/>
                </a:solidFill>
                <a:effectLst/>
                <a:uLnTx/>
                <a:uFillTx/>
                <a:latin typeface="Calibri" panose="020F0502020204030204"/>
                <a:ea typeface="+mn-ea"/>
                <a:cs typeface="+mn-cs"/>
              </a:rPr>
              <a:t>2.5</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rPr>
              <a:t>PC </a:t>
            </a:r>
            <a:r>
              <a:rPr kumimoji="0" lang="en-US" sz="2200" b="0" i="0" u="none" strike="noStrike" kern="1200" cap="none" spc="0" normalizeH="0" baseline="-25000" noProof="0" dirty="0">
                <a:ln>
                  <a:noFill/>
                </a:ln>
                <a:solidFill>
                  <a:prstClr val="black"/>
                </a:solidFill>
                <a:effectLst/>
                <a:uLnTx/>
                <a:uFillTx/>
                <a:latin typeface="Calibri" panose="020F0502020204030204"/>
                <a:ea typeface="+mn-ea"/>
                <a:cs typeface="+mn-cs"/>
              </a:rPr>
              <a:t>0.1-10</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rPr>
              <a:t>ozone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rPr>
              <a:t>NO</a:t>
            </a:r>
            <a:r>
              <a:rPr kumimoji="0" lang="en-US" sz="2200" b="0" i="0" u="none" strike="noStrike" kern="1200" cap="none" spc="0" normalizeH="0" baseline="-25000" noProof="0" dirty="0">
                <a:ln>
                  <a:noFill/>
                </a:ln>
                <a:solidFill>
                  <a:prstClr val="black"/>
                </a:solidFill>
                <a:effectLst/>
                <a:uLnTx/>
                <a:uFillTx/>
                <a:latin typeface="Calibri" panose="020F0502020204030204"/>
                <a:ea typeface="+mn-ea"/>
                <a:cs typeface="+mn-cs"/>
              </a:rPr>
              <a:t>2</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rPr>
              <a:t>SO</a:t>
            </a:r>
            <a:r>
              <a:rPr kumimoji="0" lang="en-US" sz="2200" b="0" i="0" u="none" strike="noStrike" kern="1200" cap="none" spc="0" normalizeH="0" baseline="-25000" noProof="0" dirty="0">
                <a:ln>
                  <a:noFill/>
                </a:ln>
                <a:solidFill>
                  <a:prstClr val="black"/>
                </a:solidFill>
                <a:effectLst/>
                <a:uLnTx/>
                <a:uFillTx/>
                <a:latin typeface="Calibri" panose="020F0502020204030204"/>
                <a:ea typeface="+mn-ea"/>
                <a:cs typeface="+mn-cs"/>
              </a:rPr>
              <a:t>2</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rPr>
              <a:t>CO</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rPr>
              <a:t>etc.</a:t>
            </a:r>
          </a:p>
        </p:txBody>
      </p:sp>
      <p:sp>
        <p:nvSpPr>
          <p:cNvPr id="17" name="TextBox 16">
            <a:extLst>
              <a:ext uri="{FF2B5EF4-FFF2-40B4-BE49-F238E27FC236}">
                <a16:creationId xmlns:a16="http://schemas.microsoft.com/office/drawing/2014/main" id="{5C21370B-EAF7-4B23-3F35-0E91B37B0D19}"/>
              </a:ext>
            </a:extLst>
          </p:cNvPr>
          <p:cNvSpPr txBox="1"/>
          <p:nvPr/>
        </p:nvSpPr>
        <p:spPr>
          <a:xfrm>
            <a:off x="7025802" y="3639108"/>
            <a:ext cx="2802690" cy="1446550"/>
          </a:xfrm>
          <a:prstGeom prst="rect">
            <a:avLst/>
          </a:prstGeom>
          <a:noFill/>
        </p:spPr>
        <p:txBody>
          <a:bodyPr wrap="non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200" dirty="0">
                <a:solidFill>
                  <a:prstClr val="black"/>
                </a:solidFill>
                <a:latin typeface="Calibri" panose="020F0502020204030204"/>
              </a:rPr>
              <a:t>O</a:t>
            </a:r>
            <a:r>
              <a:rPr kumimoji="0" lang="en-US" sz="2200" b="0" i="0" u="none" strike="noStrike" kern="1200" cap="none" spc="0" normalizeH="0" baseline="0" noProof="0" dirty="0" err="1">
                <a:ln>
                  <a:noFill/>
                </a:ln>
                <a:solidFill>
                  <a:prstClr val="black"/>
                </a:solidFill>
                <a:effectLst/>
                <a:uLnTx/>
                <a:uFillTx/>
                <a:latin typeface="Calibri" panose="020F0502020204030204"/>
                <a:ea typeface="+mn-ea"/>
                <a:cs typeface="+mn-cs"/>
              </a:rPr>
              <a:t>xidative</a:t>
            </a:r>
            <a:r>
              <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rPr>
              <a:t> stress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rPr>
              <a:t>DNA damage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200" dirty="0">
                <a:solidFill>
                  <a:prstClr val="black"/>
                </a:solidFill>
                <a:latin typeface="Calibri" panose="020F0502020204030204"/>
              </a:rPr>
              <a:t>C</a:t>
            </a:r>
            <a:r>
              <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rPr>
              <a:t>ell dysfunction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200" b="1" i="0"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rPr>
              <a:t>neurotransmitters</a:t>
            </a:r>
          </a:p>
        </p:txBody>
      </p:sp>
      <p:sp>
        <p:nvSpPr>
          <p:cNvPr id="21" name="Down Arrow 20">
            <a:extLst>
              <a:ext uri="{FF2B5EF4-FFF2-40B4-BE49-F238E27FC236}">
                <a16:creationId xmlns:a16="http://schemas.microsoft.com/office/drawing/2014/main" id="{6065F9D9-CCAF-8E34-1B3B-B8CDD75235AC}"/>
              </a:ext>
            </a:extLst>
          </p:cNvPr>
          <p:cNvSpPr/>
          <p:nvPr/>
        </p:nvSpPr>
        <p:spPr>
          <a:xfrm>
            <a:off x="6164089" y="3745723"/>
            <a:ext cx="376517" cy="1333145"/>
          </a:xfrm>
          <a:prstGeom prst="down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Down Arrow 21">
            <a:extLst>
              <a:ext uri="{FF2B5EF4-FFF2-40B4-BE49-F238E27FC236}">
                <a16:creationId xmlns:a16="http://schemas.microsoft.com/office/drawing/2014/main" id="{6CC3820B-0892-3A47-CE3B-FFCD1A6BF502}"/>
              </a:ext>
            </a:extLst>
          </p:cNvPr>
          <p:cNvSpPr/>
          <p:nvPr/>
        </p:nvSpPr>
        <p:spPr>
          <a:xfrm>
            <a:off x="10624487" y="3745722"/>
            <a:ext cx="376517" cy="1308681"/>
          </a:xfrm>
          <a:prstGeom prst="down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9" name="Group 18">
            <a:extLst>
              <a:ext uri="{FF2B5EF4-FFF2-40B4-BE49-F238E27FC236}">
                <a16:creationId xmlns:a16="http://schemas.microsoft.com/office/drawing/2014/main" id="{10549857-3EA2-A6DA-042B-1F938CCB8F3C}"/>
              </a:ext>
            </a:extLst>
          </p:cNvPr>
          <p:cNvGrpSpPr/>
          <p:nvPr/>
        </p:nvGrpSpPr>
        <p:grpSpPr>
          <a:xfrm>
            <a:off x="5331518" y="5117980"/>
            <a:ext cx="6636774" cy="1477328"/>
            <a:chOff x="5331518" y="5343264"/>
            <a:chExt cx="6636774" cy="1477328"/>
          </a:xfrm>
        </p:grpSpPr>
        <p:pic>
          <p:nvPicPr>
            <p:cNvPr id="6" name="Picture 5">
              <a:extLst>
                <a:ext uri="{FF2B5EF4-FFF2-40B4-BE49-F238E27FC236}">
                  <a16:creationId xmlns:a16="http://schemas.microsoft.com/office/drawing/2014/main" id="{738720CA-4E62-D427-D24F-892C226545FF}"/>
                </a:ext>
              </a:extLst>
            </p:cNvPr>
            <p:cNvPicPr>
              <a:picLocks noChangeAspect="1"/>
            </p:cNvPicPr>
            <p:nvPr/>
          </p:nvPicPr>
          <p:blipFill>
            <a:blip r:embed="rId4"/>
            <a:srcRect l="70915" t="9784" r="11437" b="75622"/>
            <a:stretch/>
          </p:blipFill>
          <p:spPr>
            <a:xfrm>
              <a:off x="5523736" y="5416460"/>
              <a:ext cx="1185620" cy="898902"/>
            </a:xfrm>
            <a:prstGeom prst="rect">
              <a:avLst/>
            </a:prstGeom>
          </p:spPr>
        </p:pic>
        <p:pic>
          <p:nvPicPr>
            <p:cNvPr id="7" name="Picture 6">
              <a:extLst>
                <a:ext uri="{FF2B5EF4-FFF2-40B4-BE49-F238E27FC236}">
                  <a16:creationId xmlns:a16="http://schemas.microsoft.com/office/drawing/2014/main" id="{6FCEEB7F-3A48-9C08-18BE-E5FF8BD0C391}"/>
                </a:ext>
              </a:extLst>
            </p:cNvPr>
            <p:cNvPicPr>
              <a:picLocks noChangeAspect="1"/>
            </p:cNvPicPr>
            <p:nvPr/>
          </p:nvPicPr>
          <p:blipFill>
            <a:blip r:embed="rId4"/>
            <a:srcRect l="70915" t="9784" r="11437" b="75622"/>
            <a:stretch/>
          </p:blipFill>
          <p:spPr>
            <a:xfrm>
              <a:off x="7569548" y="5407908"/>
              <a:ext cx="1185620" cy="898902"/>
            </a:xfrm>
            <a:prstGeom prst="rect">
              <a:avLst/>
            </a:prstGeom>
          </p:spPr>
        </p:pic>
        <p:pic>
          <p:nvPicPr>
            <p:cNvPr id="8" name="Picture 7">
              <a:extLst>
                <a:ext uri="{FF2B5EF4-FFF2-40B4-BE49-F238E27FC236}">
                  <a16:creationId xmlns:a16="http://schemas.microsoft.com/office/drawing/2014/main" id="{1DC69E49-7F01-6B13-6245-12DF9CABCD9D}"/>
                </a:ext>
              </a:extLst>
            </p:cNvPr>
            <p:cNvPicPr>
              <a:picLocks noChangeAspect="1"/>
            </p:cNvPicPr>
            <p:nvPr/>
          </p:nvPicPr>
          <p:blipFill>
            <a:blip r:embed="rId4"/>
            <a:srcRect l="70915" t="9784" r="11437" b="75622"/>
            <a:stretch/>
          </p:blipFill>
          <p:spPr>
            <a:xfrm>
              <a:off x="9777828" y="5486492"/>
              <a:ext cx="1185620" cy="898902"/>
            </a:xfrm>
            <a:prstGeom prst="rect">
              <a:avLst/>
            </a:prstGeom>
          </p:spPr>
        </p:pic>
        <p:sp>
          <p:nvSpPr>
            <p:cNvPr id="9" name="TextBox 8">
              <a:extLst>
                <a:ext uri="{FF2B5EF4-FFF2-40B4-BE49-F238E27FC236}">
                  <a16:creationId xmlns:a16="http://schemas.microsoft.com/office/drawing/2014/main" id="{847C29CF-D3DD-820C-2216-B63BD02D27E9}"/>
                </a:ext>
              </a:extLst>
            </p:cNvPr>
            <p:cNvSpPr txBox="1"/>
            <p:nvPr/>
          </p:nvSpPr>
          <p:spPr>
            <a:xfrm>
              <a:off x="9239402" y="6375040"/>
              <a:ext cx="2728889"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chemeClr val="bg1"/>
                  </a:solidFill>
                  <a:effectLst/>
                  <a:highlight>
                    <a:srgbClr val="FF0000"/>
                  </a:highlight>
                  <a:uLnTx/>
                  <a:uFillTx/>
                  <a:latin typeface="Calibri" panose="020F0502020204030204"/>
                  <a:ea typeface="+mn-ea"/>
                  <a:cs typeface="+mn-cs"/>
                </a:rPr>
                <a:t>Alzheimer’s /Parkinson’s</a:t>
              </a:r>
            </a:p>
          </p:txBody>
        </p:sp>
        <p:sp>
          <p:nvSpPr>
            <p:cNvPr id="18" name="Rounded Rectangle 17">
              <a:extLst>
                <a:ext uri="{FF2B5EF4-FFF2-40B4-BE49-F238E27FC236}">
                  <a16:creationId xmlns:a16="http://schemas.microsoft.com/office/drawing/2014/main" id="{94FE1EE8-86D5-D0AB-60EB-099A6A3CCBDD}"/>
                </a:ext>
              </a:extLst>
            </p:cNvPr>
            <p:cNvSpPr/>
            <p:nvPr/>
          </p:nvSpPr>
          <p:spPr>
            <a:xfrm>
              <a:off x="5523470" y="5343264"/>
              <a:ext cx="6444822" cy="1477328"/>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70241E66-84F9-007C-F8D1-211F46CA552F}"/>
                </a:ext>
              </a:extLst>
            </p:cNvPr>
            <p:cNvSpPr txBox="1"/>
            <p:nvPr/>
          </p:nvSpPr>
          <p:spPr>
            <a:xfrm>
              <a:off x="7351874" y="6353467"/>
              <a:ext cx="1618315"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highlight>
                    <a:srgbClr val="00FF00"/>
                  </a:highlight>
                  <a:uLnTx/>
                  <a:uFillTx/>
                  <a:latin typeface="Calibri" panose="020F0502020204030204"/>
                  <a:ea typeface="+mn-ea"/>
                  <a:cs typeface="+mn-cs"/>
                </a:rPr>
                <a:t>Poor memory</a:t>
              </a:r>
            </a:p>
          </p:txBody>
        </p:sp>
        <p:sp>
          <p:nvSpPr>
            <p:cNvPr id="4" name="TextBox 3">
              <a:extLst>
                <a:ext uri="{FF2B5EF4-FFF2-40B4-BE49-F238E27FC236}">
                  <a16:creationId xmlns:a16="http://schemas.microsoft.com/office/drawing/2014/main" id="{465FD5A4-B449-676A-4D30-3F63C48FE86B}"/>
                </a:ext>
              </a:extLst>
            </p:cNvPr>
            <p:cNvSpPr txBox="1"/>
            <p:nvPr/>
          </p:nvSpPr>
          <p:spPr>
            <a:xfrm>
              <a:off x="5331518" y="6333362"/>
              <a:ext cx="1618315"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Fatigue</a:t>
              </a:r>
            </a:p>
          </p:txBody>
        </p:sp>
      </p:grpSp>
      <p:sp>
        <p:nvSpPr>
          <p:cNvPr id="10" name="TextBox 9">
            <a:extLst>
              <a:ext uri="{FF2B5EF4-FFF2-40B4-BE49-F238E27FC236}">
                <a16:creationId xmlns:a16="http://schemas.microsoft.com/office/drawing/2014/main" id="{C1B92BF3-3DF2-0D88-25B6-19569880B73C}"/>
              </a:ext>
            </a:extLst>
          </p:cNvPr>
          <p:cNvSpPr txBox="1"/>
          <p:nvPr/>
        </p:nvSpPr>
        <p:spPr>
          <a:xfrm>
            <a:off x="224493" y="191699"/>
            <a:ext cx="11967507"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3200" b="1" dirty="0">
                <a:solidFill>
                  <a:schemeClr val="bg1"/>
                </a:solidFill>
                <a:latin typeface="Franklin Gothic Book" panose="020B0503020102020204" pitchFamily="34" charset="0"/>
                <a:ea typeface="+mj-ea"/>
                <a:cs typeface="Arial" panose="020B0604020202020204" pitchFamily="34" charset="0"/>
              </a:rPr>
              <a:t>Combined contaminants penetrate the blood/brain barrier</a:t>
            </a:r>
          </a:p>
        </p:txBody>
      </p:sp>
      <p:pic>
        <p:nvPicPr>
          <p:cNvPr id="14" name="Picture 13">
            <a:extLst>
              <a:ext uri="{FF2B5EF4-FFF2-40B4-BE49-F238E27FC236}">
                <a16:creationId xmlns:a16="http://schemas.microsoft.com/office/drawing/2014/main" id="{65D5B5D6-C0DB-F848-5678-9025CC017226}"/>
              </a:ext>
            </a:extLst>
          </p:cNvPr>
          <p:cNvPicPr>
            <a:picLocks noChangeAspect="1"/>
          </p:cNvPicPr>
          <p:nvPr/>
        </p:nvPicPr>
        <p:blipFill>
          <a:blip r:embed="rId4"/>
          <a:srcRect l="22539" t="10059" r="54740" b="60122"/>
          <a:stretch/>
        </p:blipFill>
        <p:spPr>
          <a:xfrm>
            <a:off x="1330704" y="2320572"/>
            <a:ext cx="3673398" cy="4207721"/>
          </a:xfrm>
          <a:prstGeom prst="rect">
            <a:avLst/>
          </a:prstGeom>
        </p:spPr>
      </p:pic>
    </p:spTree>
    <p:extLst>
      <p:ext uri="{BB962C8B-B14F-4D97-AF65-F5344CB8AC3E}">
        <p14:creationId xmlns:p14="http://schemas.microsoft.com/office/powerpoint/2010/main" val="38317695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853834-D044-B8CB-D90C-320AA876DE9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70CAE9F-1486-577D-1EE7-A66FBE49165D}"/>
              </a:ext>
            </a:extLst>
          </p:cNvPr>
          <p:cNvSpPr>
            <a:spLocks noGrp="1"/>
          </p:cNvSpPr>
          <p:nvPr>
            <p:ph sz="half" idx="4294967295"/>
          </p:nvPr>
        </p:nvSpPr>
        <p:spPr>
          <a:xfrm>
            <a:off x="795300" y="1117297"/>
            <a:ext cx="11145688" cy="3192898"/>
          </a:xfrm>
        </p:spPr>
        <p:txBody>
          <a:bodyPr>
            <a:noAutofit/>
          </a:bodyPr>
          <a:lstStyle/>
          <a:p>
            <a:pPr>
              <a:spcBef>
                <a:spcPts val="0"/>
              </a:spcBef>
              <a:buClr>
                <a:schemeClr val="accent2"/>
              </a:buClr>
              <a:buSzPct val="108000"/>
              <a:buFont typeface="Wingdings" pitchFamily="2" charset="2"/>
              <a:buChar char="Ø"/>
            </a:pPr>
            <a:r>
              <a:rPr lang="en-US" sz="2800" b="0" dirty="0">
                <a:solidFill>
                  <a:schemeClr val="tx1"/>
                </a:solidFill>
              </a:rPr>
              <a:t> </a:t>
            </a:r>
            <a:r>
              <a:rPr lang="en-US" sz="2600" dirty="0">
                <a:solidFill>
                  <a:schemeClr val="bg1">
                    <a:lumMod val="75000"/>
                  </a:schemeClr>
                </a:solidFill>
              </a:rPr>
              <a:t>My background</a:t>
            </a:r>
          </a:p>
          <a:p>
            <a:pPr>
              <a:spcBef>
                <a:spcPts val="0"/>
              </a:spcBef>
              <a:buClr>
                <a:schemeClr val="accent2"/>
              </a:buClr>
              <a:buSzPct val="100000"/>
              <a:buFont typeface="Wingdings" pitchFamily="2" charset="2"/>
              <a:buChar char="q"/>
            </a:pPr>
            <a:endParaRPr lang="en-US" sz="1000" b="0" dirty="0">
              <a:solidFill>
                <a:schemeClr val="tx1"/>
              </a:solidFill>
            </a:endParaRPr>
          </a:p>
          <a:p>
            <a:pPr>
              <a:spcBef>
                <a:spcPts val="0"/>
              </a:spcBef>
              <a:buClr>
                <a:schemeClr val="accent2"/>
              </a:buClr>
              <a:buSzPct val="108000"/>
              <a:buFont typeface="Wingdings" pitchFamily="2" charset="2"/>
              <a:buChar char="Ø"/>
            </a:pPr>
            <a:r>
              <a:rPr lang="en-US" sz="2800" dirty="0">
                <a:solidFill>
                  <a:schemeClr val="tx1"/>
                </a:solidFill>
              </a:rPr>
              <a:t> </a:t>
            </a:r>
            <a:r>
              <a:rPr lang="en-US" sz="2600" dirty="0">
                <a:solidFill>
                  <a:schemeClr val="bg1">
                    <a:lumMod val="75000"/>
                  </a:schemeClr>
                </a:solidFill>
              </a:rPr>
              <a:t>Understand 3 dimensions of IAQ’s impact on our health and thinking:</a:t>
            </a:r>
          </a:p>
          <a:p>
            <a:pPr>
              <a:spcBef>
                <a:spcPts val="0"/>
              </a:spcBef>
              <a:buClr>
                <a:schemeClr val="accent2"/>
              </a:buClr>
              <a:buSzPct val="108000"/>
              <a:buFont typeface="Wingdings" pitchFamily="2" charset="2"/>
              <a:buChar char="Ø"/>
            </a:pPr>
            <a:endParaRPr lang="en-US" sz="800" dirty="0">
              <a:solidFill>
                <a:schemeClr val="bg1">
                  <a:lumMod val="75000"/>
                </a:schemeClr>
              </a:solidFill>
            </a:endParaRPr>
          </a:p>
          <a:p>
            <a:pPr marL="922338" indent="-280988">
              <a:spcBef>
                <a:spcPts val="0"/>
              </a:spcBef>
              <a:buClr>
                <a:schemeClr val="accent2"/>
              </a:buClr>
              <a:buSzPct val="108000"/>
              <a:buFont typeface="Arial" panose="020B0604020202020204" pitchFamily="34" charset="0"/>
              <a:buChar char="•"/>
            </a:pPr>
            <a:r>
              <a:rPr lang="en-US" sz="2800" dirty="0">
                <a:solidFill>
                  <a:schemeClr val="bg1">
                    <a:lumMod val="75000"/>
                  </a:schemeClr>
                </a:solidFill>
              </a:rPr>
              <a:t>Our microbiome</a:t>
            </a:r>
          </a:p>
          <a:p>
            <a:pPr marL="922338" indent="-280988">
              <a:spcBef>
                <a:spcPts val="0"/>
              </a:spcBef>
              <a:buClr>
                <a:schemeClr val="accent2"/>
              </a:buClr>
              <a:buSzPct val="108000"/>
              <a:buFont typeface="Arial" panose="020B0604020202020204" pitchFamily="34" charset="0"/>
              <a:buChar char="•"/>
            </a:pPr>
            <a:r>
              <a:rPr lang="en-US" sz="2800" dirty="0">
                <a:solidFill>
                  <a:schemeClr val="bg1">
                    <a:lumMod val="75000"/>
                  </a:schemeClr>
                </a:solidFill>
              </a:rPr>
              <a:t>Immune system</a:t>
            </a:r>
          </a:p>
          <a:p>
            <a:pPr marL="922338" indent="-280988">
              <a:spcBef>
                <a:spcPts val="0"/>
              </a:spcBef>
              <a:buClr>
                <a:schemeClr val="accent2"/>
              </a:buClr>
              <a:buSzPct val="108000"/>
              <a:buFont typeface="Arial" panose="020B0604020202020204" pitchFamily="34" charset="0"/>
              <a:buChar char="•"/>
            </a:pPr>
            <a:r>
              <a:rPr lang="en-US" sz="2800" dirty="0">
                <a:solidFill>
                  <a:schemeClr val="bg1">
                    <a:lumMod val="75000"/>
                  </a:schemeClr>
                </a:solidFill>
              </a:rPr>
              <a:t>All tissues </a:t>
            </a:r>
          </a:p>
          <a:p>
            <a:pPr>
              <a:spcBef>
                <a:spcPts val="0"/>
              </a:spcBef>
              <a:buClr>
                <a:schemeClr val="accent2"/>
              </a:buClr>
              <a:buSzPct val="100000"/>
              <a:buFont typeface="Wingdings" pitchFamily="2" charset="2"/>
              <a:buChar char="q"/>
            </a:pPr>
            <a:endParaRPr lang="en-US" sz="1000" dirty="0">
              <a:solidFill>
                <a:schemeClr val="bg1">
                  <a:lumMod val="75000"/>
                </a:schemeClr>
              </a:solidFill>
            </a:endParaRPr>
          </a:p>
          <a:p>
            <a:pPr>
              <a:spcBef>
                <a:spcPts val="0"/>
              </a:spcBef>
              <a:buClr>
                <a:schemeClr val="accent2"/>
              </a:buClr>
              <a:buSzPct val="100000"/>
              <a:buFont typeface="Wingdings" pitchFamily="2" charset="2"/>
              <a:buChar char="Ø"/>
            </a:pPr>
            <a:r>
              <a:rPr lang="en-US" sz="2800" dirty="0">
                <a:solidFill>
                  <a:schemeClr val="bg1">
                    <a:lumMod val="75000"/>
                  </a:schemeClr>
                </a:solidFill>
              </a:rPr>
              <a:t> </a:t>
            </a:r>
            <a:r>
              <a:rPr lang="en-US" sz="2600" dirty="0">
                <a:solidFill>
                  <a:schemeClr val="tx1"/>
                </a:solidFill>
              </a:rPr>
              <a:t>Translate air monitoring data into a medically-based IAQ Health Index</a:t>
            </a:r>
          </a:p>
          <a:p>
            <a:pPr>
              <a:spcBef>
                <a:spcPts val="0"/>
              </a:spcBef>
              <a:buClr>
                <a:schemeClr val="accent2"/>
              </a:buClr>
              <a:buSzPct val="100000"/>
              <a:buFont typeface="Wingdings" pitchFamily="2" charset="2"/>
              <a:buChar char="q"/>
            </a:pPr>
            <a:endParaRPr lang="en-US" sz="1000" dirty="0">
              <a:solidFill>
                <a:schemeClr val="bg1">
                  <a:lumMod val="75000"/>
                </a:schemeClr>
              </a:solidFill>
            </a:endParaRPr>
          </a:p>
          <a:p>
            <a:pPr>
              <a:spcBef>
                <a:spcPts val="0"/>
              </a:spcBef>
              <a:buClr>
                <a:schemeClr val="accent2"/>
              </a:buClr>
              <a:buSzPct val="100000"/>
              <a:buFont typeface="Wingdings" pitchFamily="2" charset="2"/>
              <a:buChar char="q"/>
            </a:pPr>
            <a:r>
              <a:rPr lang="en-US" sz="2800" dirty="0">
                <a:solidFill>
                  <a:schemeClr val="bg1">
                    <a:lumMod val="75000"/>
                  </a:schemeClr>
                </a:solidFill>
              </a:rPr>
              <a:t> </a:t>
            </a:r>
            <a:r>
              <a:rPr lang="en-US" sz="2600" dirty="0">
                <a:solidFill>
                  <a:schemeClr val="bg1">
                    <a:lumMod val="75000"/>
                  </a:schemeClr>
                </a:solidFill>
              </a:rPr>
              <a:t>Manage ventilation based on indoor and outdoor air quality</a:t>
            </a:r>
          </a:p>
          <a:p>
            <a:pPr>
              <a:spcBef>
                <a:spcPts val="0"/>
              </a:spcBef>
              <a:buClr>
                <a:schemeClr val="accent2"/>
              </a:buClr>
              <a:buSzPct val="100000"/>
              <a:buFont typeface="Wingdings" pitchFamily="2" charset="2"/>
              <a:buChar char="q"/>
            </a:pPr>
            <a:endParaRPr lang="en-US" sz="1000" dirty="0">
              <a:solidFill>
                <a:schemeClr val="bg1">
                  <a:lumMod val="75000"/>
                </a:schemeClr>
              </a:solidFill>
            </a:endParaRPr>
          </a:p>
          <a:p>
            <a:pPr indent="-331788">
              <a:spcBef>
                <a:spcPts val="600"/>
              </a:spcBef>
              <a:spcAft>
                <a:spcPts val="600"/>
              </a:spcAft>
              <a:buClr>
                <a:schemeClr val="accent2"/>
              </a:buClr>
              <a:buSzPct val="100000"/>
              <a:buFont typeface="Wingdings" pitchFamily="2" charset="2"/>
              <a:buChar char="q"/>
            </a:pPr>
            <a:r>
              <a:rPr lang="en-US" sz="2800" dirty="0">
                <a:solidFill>
                  <a:schemeClr val="bg1">
                    <a:lumMod val="75000"/>
                  </a:schemeClr>
                </a:solidFill>
              </a:rPr>
              <a:t> </a:t>
            </a:r>
            <a:r>
              <a:rPr lang="en-US" sz="2600" dirty="0">
                <a:solidFill>
                  <a:schemeClr val="bg1">
                    <a:lumMod val="75000"/>
                  </a:schemeClr>
                </a:solidFill>
              </a:rPr>
              <a:t>The Return-On-Investment of IAQ that supports healthy and  productive occupants</a:t>
            </a:r>
          </a:p>
          <a:p>
            <a:pPr marL="0" indent="0">
              <a:lnSpc>
                <a:spcPct val="110000"/>
              </a:lnSpc>
              <a:spcBef>
                <a:spcPts val="600"/>
              </a:spcBef>
              <a:spcAft>
                <a:spcPts val="1200"/>
              </a:spcAft>
              <a:buClr>
                <a:schemeClr val="accent2"/>
              </a:buClr>
              <a:buSzPct val="100000"/>
              <a:buNone/>
            </a:pPr>
            <a:r>
              <a:rPr lang="en-US" sz="2400" dirty="0">
                <a:solidFill>
                  <a:schemeClr val="bg1">
                    <a:lumMod val="75000"/>
                  </a:schemeClr>
                </a:solidFill>
              </a:rPr>
              <a:t> </a:t>
            </a:r>
          </a:p>
          <a:p>
            <a:pPr marL="514350" indent="-514350">
              <a:lnSpc>
                <a:spcPct val="110000"/>
              </a:lnSpc>
              <a:spcBef>
                <a:spcPts val="600"/>
              </a:spcBef>
              <a:spcAft>
                <a:spcPts val="1200"/>
              </a:spcAft>
              <a:buClr>
                <a:schemeClr val="accent2"/>
              </a:buClr>
              <a:buSzPct val="100000"/>
              <a:buFont typeface="+mj-lt"/>
              <a:buAutoNum type="arabicPeriod"/>
            </a:pPr>
            <a:endParaRPr lang="en-US" sz="2800" b="0" dirty="0">
              <a:solidFill>
                <a:schemeClr val="tx1"/>
              </a:solidFill>
            </a:endParaRPr>
          </a:p>
          <a:p>
            <a:pPr marL="514350" indent="-514350">
              <a:lnSpc>
                <a:spcPct val="110000"/>
              </a:lnSpc>
              <a:spcBef>
                <a:spcPts val="600"/>
              </a:spcBef>
              <a:spcAft>
                <a:spcPts val="1200"/>
              </a:spcAft>
              <a:buClr>
                <a:schemeClr val="accent2"/>
              </a:buClr>
              <a:buSzPct val="100000"/>
              <a:buFont typeface="+mj-lt"/>
              <a:buAutoNum type="arabicPeriod"/>
            </a:pPr>
            <a:endParaRPr lang="en-US" sz="2800" dirty="0">
              <a:solidFill>
                <a:schemeClr val="tx1"/>
              </a:solidFill>
            </a:endParaRPr>
          </a:p>
          <a:p>
            <a:pPr marL="0" indent="0">
              <a:spcBef>
                <a:spcPts val="600"/>
              </a:spcBef>
              <a:spcAft>
                <a:spcPts val="1200"/>
              </a:spcAft>
              <a:buClr>
                <a:schemeClr val="accent2"/>
              </a:buClr>
              <a:buSzPct val="100000"/>
              <a:buNone/>
            </a:pPr>
            <a:br>
              <a:rPr lang="en-US" sz="2400" dirty="0">
                <a:solidFill>
                  <a:schemeClr val="tx1"/>
                </a:solidFill>
              </a:rPr>
            </a:br>
            <a:endParaRPr lang="en-US" sz="2400" dirty="0">
              <a:solidFill>
                <a:schemeClr val="tx1"/>
              </a:solidFill>
            </a:endParaRPr>
          </a:p>
          <a:p>
            <a:pPr>
              <a:spcBef>
                <a:spcPts val="600"/>
              </a:spcBef>
              <a:spcAft>
                <a:spcPts val="1200"/>
              </a:spcAft>
              <a:buClr>
                <a:schemeClr val="accent2"/>
              </a:buClr>
              <a:buSzPct val="100000"/>
            </a:pPr>
            <a:endParaRPr lang="en-US" dirty="0">
              <a:solidFill>
                <a:schemeClr val="tx1"/>
              </a:solidFill>
            </a:endParaRPr>
          </a:p>
        </p:txBody>
      </p:sp>
      <p:sp>
        <p:nvSpPr>
          <p:cNvPr id="4" name="Title 1">
            <a:extLst>
              <a:ext uri="{FF2B5EF4-FFF2-40B4-BE49-F238E27FC236}">
                <a16:creationId xmlns:a16="http://schemas.microsoft.com/office/drawing/2014/main" id="{9BAB82D3-66E7-846C-AA50-B0750514B2BD}"/>
              </a:ext>
            </a:extLst>
          </p:cNvPr>
          <p:cNvSpPr txBox="1">
            <a:spLocks/>
          </p:cNvSpPr>
          <p:nvPr/>
        </p:nvSpPr>
        <p:spPr>
          <a:xfrm>
            <a:off x="552143" y="115814"/>
            <a:ext cx="7965461" cy="994164"/>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rgbClr val="E72429"/>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12700"/>
            <a:r>
              <a:rPr lang="en-US" dirty="0">
                <a:solidFill>
                  <a:schemeClr val="bg1"/>
                </a:solidFill>
                <a:latin typeface="Franklin Gothic Book" panose="020B0503020102020204" pitchFamily="34" charset="0"/>
              </a:rPr>
              <a:t>Today’s presentation </a:t>
            </a:r>
          </a:p>
        </p:txBody>
      </p:sp>
    </p:spTree>
    <p:extLst>
      <p:ext uri="{BB962C8B-B14F-4D97-AF65-F5344CB8AC3E}">
        <p14:creationId xmlns:p14="http://schemas.microsoft.com/office/powerpoint/2010/main" val="3157239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 name="Rectangle 52">
            <a:extLst>
              <a:ext uri="{FF2B5EF4-FFF2-40B4-BE49-F238E27FC236}">
                <a16:creationId xmlns:a16="http://schemas.microsoft.com/office/drawing/2014/main" id="{A7FD3903-6A86-72B0-1F1F-7155FE4894A9}"/>
              </a:ext>
            </a:extLst>
          </p:cNvPr>
          <p:cNvSpPr/>
          <p:nvPr/>
        </p:nvSpPr>
        <p:spPr>
          <a:xfrm>
            <a:off x="304008" y="1387817"/>
            <a:ext cx="11501941" cy="462591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C09CDB31-5161-A313-B3AE-A97900282E8D}"/>
              </a:ext>
            </a:extLst>
          </p:cNvPr>
          <p:cNvSpPr txBox="1"/>
          <p:nvPr/>
        </p:nvSpPr>
        <p:spPr>
          <a:xfrm>
            <a:off x="389574" y="176024"/>
            <a:ext cx="11608591" cy="584775"/>
          </a:xfrm>
          <a:prstGeom prst="rect">
            <a:avLst/>
          </a:prstGeom>
        </p:spPr>
        <p:txBody>
          <a:bodyPr vert="horz" lIns="91440" tIns="45720" rIns="91440" bIns="45720" rtlCol="0" anchor="ctr">
            <a:noAutofit/>
          </a:bodyPr>
          <a:lstStyle>
            <a:lvl1pPr>
              <a:lnSpc>
                <a:spcPct val="90000"/>
              </a:lnSpc>
              <a:spcBef>
                <a:spcPct val="0"/>
              </a:spcBef>
              <a:buNone/>
              <a:defRPr sz="4000" b="1" i="0">
                <a:solidFill>
                  <a:schemeClr val="bg1">
                    <a:lumMod val="95000"/>
                  </a:schemeClr>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600" b="0" i="0" u="none" strike="noStrike" kern="1200" cap="none" spc="0" normalizeH="0" baseline="0" noProof="0" dirty="0">
                <a:ln>
                  <a:noFill/>
                </a:ln>
                <a:solidFill>
                  <a:prstClr val="white">
                    <a:lumMod val="95000"/>
                  </a:prstClr>
                </a:solidFill>
                <a:effectLst/>
                <a:uLnTx/>
                <a:uFillTx/>
                <a:latin typeface="Franklin Gothic Book" panose="020B0503020102020204" pitchFamily="34" charset="0"/>
              </a:rPr>
              <a:t>A human-centered IAQ platform</a:t>
            </a:r>
          </a:p>
        </p:txBody>
      </p:sp>
      <p:grpSp>
        <p:nvGrpSpPr>
          <p:cNvPr id="2" name="Group 1">
            <a:extLst>
              <a:ext uri="{FF2B5EF4-FFF2-40B4-BE49-F238E27FC236}">
                <a16:creationId xmlns:a16="http://schemas.microsoft.com/office/drawing/2014/main" id="{33DEDB66-CDAD-6DA6-6F46-A0F5C83ED64C}"/>
              </a:ext>
            </a:extLst>
          </p:cNvPr>
          <p:cNvGrpSpPr/>
          <p:nvPr/>
        </p:nvGrpSpPr>
        <p:grpSpPr>
          <a:xfrm>
            <a:off x="715546" y="1038556"/>
            <a:ext cx="10785513" cy="4803061"/>
            <a:chOff x="616103" y="737742"/>
            <a:chExt cx="10951777" cy="4140759"/>
          </a:xfrm>
        </p:grpSpPr>
        <p:sp>
          <p:nvSpPr>
            <p:cNvPr id="19" name="Graphic 6">
              <a:extLst>
                <a:ext uri="{FF2B5EF4-FFF2-40B4-BE49-F238E27FC236}">
                  <a16:creationId xmlns:a16="http://schemas.microsoft.com/office/drawing/2014/main" id="{F1122A94-432D-DD51-A863-5CFC5DE2F05E}"/>
                </a:ext>
              </a:extLst>
            </p:cNvPr>
            <p:cNvSpPr/>
            <p:nvPr/>
          </p:nvSpPr>
          <p:spPr>
            <a:xfrm>
              <a:off x="6921550" y="2358421"/>
              <a:ext cx="1421421" cy="1187737"/>
            </a:xfrm>
            <a:custGeom>
              <a:avLst/>
              <a:gdLst>
                <a:gd name="connsiteX0" fmla="*/ 0 w 1066066"/>
                <a:gd name="connsiteY0" fmla="*/ 0 h 524780"/>
                <a:gd name="connsiteX1" fmla="*/ 541286 w 1066066"/>
                <a:gd name="connsiteY1" fmla="*/ 0 h 524780"/>
                <a:gd name="connsiteX2" fmla="*/ 1066067 w 1066066"/>
                <a:gd name="connsiteY2" fmla="*/ 524781 h 524780"/>
                <a:gd name="connsiteX3" fmla="*/ 1066067 w 1066066"/>
                <a:gd name="connsiteY3" fmla="*/ 524781 h 524780"/>
              </a:gdLst>
              <a:ahLst/>
              <a:cxnLst>
                <a:cxn ang="0">
                  <a:pos x="connsiteX0" y="connsiteY0"/>
                </a:cxn>
                <a:cxn ang="0">
                  <a:pos x="connsiteX1" y="connsiteY1"/>
                </a:cxn>
                <a:cxn ang="0">
                  <a:pos x="connsiteX2" y="connsiteY2"/>
                </a:cxn>
                <a:cxn ang="0">
                  <a:pos x="connsiteX3" y="connsiteY3"/>
                </a:cxn>
              </a:cxnLst>
              <a:rect l="l" t="t" r="r" b="b"/>
              <a:pathLst>
                <a:path w="1066066" h="524780">
                  <a:moveTo>
                    <a:pt x="0" y="0"/>
                  </a:moveTo>
                  <a:lnTo>
                    <a:pt x="541286" y="0"/>
                  </a:lnTo>
                  <a:cubicBezTo>
                    <a:pt x="831101" y="0"/>
                    <a:pt x="1066067" y="234965"/>
                    <a:pt x="1066067" y="524781"/>
                  </a:cubicBezTo>
                  <a:lnTo>
                    <a:pt x="1066067" y="524781"/>
                  </a:lnTo>
                </a:path>
              </a:pathLst>
            </a:custGeom>
            <a:noFill/>
            <a:ln w="25400" cap="flat">
              <a:solidFill>
                <a:srgbClr val="008252"/>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8" name="Graphic 6">
              <a:extLst>
                <a:ext uri="{FF2B5EF4-FFF2-40B4-BE49-F238E27FC236}">
                  <a16:creationId xmlns:a16="http://schemas.microsoft.com/office/drawing/2014/main" id="{1608EE59-F2E5-9AE4-85F3-F40D4C1586D4}"/>
                </a:ext>
              </a:extLst>
            </p:cNvPr>
            <p:cNvSpPr/>
            <p:nvPr/>
          </p:nvSpPr>
          <p:spPr>
            <a:xfrm>
              <a:off x="3851531" y="2358421"/>
              <a:ext cx="1421488" cy="1200788"/>
            </a:xfrm>
            <a:custGeom>
              <a:avLst/>
              <a:gdLst>
                <a:gd name="connsiteX0" fmla="*/ 1066116 w 1066116"/>
                <a:gd name="connsiteY0" fmla="*/ 0 h 524780"/>
                <a:gd name="connsiteX1" fmla="*/ 524781 w 1066116"/>
                <a:gd name="connsiteY1" fmla="*/ 0 h 524780"/>
                <a:gd name="connsiteX2" fmla="*/ 0 w 1066116"/>
                <a:gd name="connsiteY2" fmla="*/ 524781 h 524780"/>
                <a:gd name="connsiteX3" fmla="*/ 0 w 1066116"/>
                <a:gd name="connsiteY3" fmla="*/ 524781 h 524780"/>
              </a:gdLst>
              <a:ahLst/>
              <a:cxnLst>
                <a:cxn ang="0">
                  <a:pos x="connsiteX0" y="connsiteY0"/>
                </a:cxn>
                <a:cxn ang="0">
                  <a:pos x="connsiteX1" y="connsiteY1"/>
                </a:cxn>
                <a:cxn ang="0">
                  <a:pos x="connsiteX2" y="connsiteY2"/>
                </a:cxn>
                <a:cxn ang="0">
                  <a:pos x="connsiteX3" y="connsiteY3"/>
                </a:cxn>
              </a:cxnLst>
              <a:rect l="l" t="t" r="r" b="b"/>
              <a:pathLst>
                <a:path w="1066116" h="524780">
                  <a:moveTo>
                    <a:pt x="1066116" y="0"/>
                  </a:moveTo>
                  <a:lnTo>
                    <a:pt x="524781" y="0"/>
                  </a:lnTo>
                  <a:cubicBezTo>
                    <a:pt x="234966" y="0"/>
                    <a:pt x="0" y="234965"/>
                    <a:pt x="0" y="524781"/>
                  </a:cubicBezTo>
                  <a:lnTo>
                    <a:pt x="0" y="524781"/>
                  </a:lnTo>
                </a:path>
              </a:pathLst>
            </a:custGeom>
            <a:noFill/>
            <a:ln w="25400" cap="flat">
              <a:solidFill>
                <a:srgbClr val="008252"/>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 name="Graphic 6">
              <a:extLst>
                <a:ext uri="{FF2B5EF4-FFF2-40B4-BE49-F238E27FC236}">
                  <a16:creationId xmlns:a16="http://schemas.microsoft.com/office/drawing/2014/main" id="{B9C86F20-D3A6-A5DE-EF52-0DCB4E86D293}"/>
                </a:ext>
              </a:extLst>
            </p:cNvPr>
            <p:cNvSpPr/>
            <p:nvPr/>
          </p:nvSpPr>
          <p:spPr>
            <a:xfrm>
              <a:off x="1605811" y="1735997"/>
              <a:ext cx="3448467" cy="1791940"/>
            </a:xfrm>
            <a:custGeom>
              <a:avLst/>
              <a:gdLst>
                <a:gd name="connsiteX0" fmla="*/ 2586350 w 2586350"/>
                <a:gd name="connsiteY0" fmla="*/ 0 h 991598"/>
                <a:gd name="connsiteX1" fmla="*/ 683747 w 2586350"/>
                <a:gd name="connsiteY1" fmla="*/ 0 h 991598"/>
                <a:gd name="connsiteX2" fmla="*/ 0 w 2586350"/>
                <a:gd name="connsiteY2" fmla="*/ 683747 h 991598"/>
                <a:gd name="connsiteX3" fmla="*/ 0 w 2586350"/>
                <a:gd name="connsiteY3" fmla="*/ 991598 h 991598"/>
              </a:gdLst>
              <a:ahLst/>
              <a:cxnLst>
                <a:cxn ang="0">
                  <a:pos x="connsiteX0" y="connsiteY0"/>
                </a:cxn>
                <a:cxn ang="0">
                  <a:pos x="connsiteX1" y="connsiteY1"/>
                </a:cxn>
                <a:cxn ang="0">
                  <a:pos x="connsiteX2" y="connsiteY2"/>
                </a:cxn>
                <a:cxn ang="0">
                  <a:pos x="connsiteX3" y="connsiteY3"/>
                </a:cxn>
              </a:cxnLst>
              <a:rect l="l" t="t" r="r" b="b"/>
              <a:pathLst>
                <a:path w="2586350" h="991598">
                  <a:moveTo>
                    <a:pt x="2586350" y="0"/>
                  </a:moveTo>
                  <a:lnTo>
                    <a:pt x="683747" y="0"/>
                  </a:lnTo>
                  <a:cubicBezTo>
                    <a:pt x="306122" y="0"/>
                    <a:pt x="0" y="306122"/>
                    <a:pt x="0" y="683747"/>
                  </a:cubicBezTo>
                  <a:lnTo>
                    <a:pt x="0" y="991598"/>
                  </a:lnTo>
                </a:path>
              </a:pathLst>
            </a:custGeom>
            <a:noFill/>
            <a:ln w="25400" cap="flat">
              <a:solidFill>
                <a:srgbClr val="008252"/>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1" name="Graphic 6">
              <a:extLst>
                <a:ext uri="{FF2B5EF4-FFF2-40B4-BE49-F238E27FC236}">
                  <a16:creationId xmlns:a16="http://schemas.microsoft.com/office/drawing/2014/main" id="{7B1C740E-5BCC-86B8-43F6-B4E3059858F4}"/>
                </a:ext>
              </a:extLst>
            </p:cNvPr>
            <p:cNvSpPr/>
            <p:nvPr/>
          </p:nvSpPr>
          <p:spPr>
            <a:xfrm>
              <a:off x="7140224" y="1735997"/>
              <a:ext cx="3448467" cy="1788901"/>
            </a:xfrm>
            <a:custGeom>
              <a:avLst/>
              <a:gdLst>
                <a:gd name="connsiteX0" fmla="*/ 0 w 2586350"/>
                <a:gd name="connsiteY0" fmla="*/ 0 h 991598"/>
                <a:gd name="connsiteX1" fmla="*/ 1902603 w 2586350"/>
                <a:gd name="connsiteY1" fmla="*/ 0 h 991598"/>
                <a:gd name="connsiteX2" fmla="*/ 2586350 w 2586350"/>
                <a:gd name="connsiteY2" fmla="*/ 683747 h 991598"/>
                <a:gd name="connsiteX3" fmla="*/ 2586350 w 2586350"/>
                <a:gd name="connsiteY3" fmla="*/ 991598 h 991598"/>
              </a:gdLst>
              <a:ahLst/>
              <a:cxnLst>
                <a:cxn ang="0">
                  <a:pos x="connsiteX0" y="connsiteY0"/>
                </a:cxn>
                <a:cxn ang="0">
                  <a:pos x="connsiteX1" y="connsiteY1"/>
                </a:cxn>
                <a:cxn ang="0">
                  <a:pos x="connsiteX2" y="connsiteY2"/>
                </a:cxn>
                <a:cxn ang="0">
                  <a:pos x="connsiteX3" y="connsiteY3"/>
                </a:cxn>
              </a:cxnLst>
              <a:rect l="l" t="t" r="r" b="b"/>
              <a:pathLst>
                <a:path w="2586350" h="991598">
                  <a:moveTo>
                    <a:pt x="0" y="0"/>
                  </a:moveTo>
                  <a:lnTo>
                    <a:pt x="1902603" y="0"/>
                  </a:lnTo>
                  <a:cubicBezTo>
                    <a:pt x="2280228" y="0"/>
                    <a:pt x="2586350" y="306122"/>
                    <a:pt x="2586350" y="683747"/>
                  </a:cubicBezTo>
                  <a:lnTo>
                    <a:pt x="2586350" y="991598"/>
                  </a:lnTo>
                </a:path>
              </a:pathLst>
            </a:custGeom>
            <a:noFill/>
            <a:ln w="25400" cap="flat">
              <a:solidFill>
                <a:srgbClr val="008252"/>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nvGrpSpPr>
            <p:cNvPr id="3" name="Group 2">
              <a:extLst>
                <a:ext uri="{FF2B5EF4-FFF2-40B4-BE49-F238E27FC236}">
                  <a16:creationId xmlns:a16="http://schemas.microsoft.com/office/drawing/2014/main" id="{4F60A4D5-8B3A-8EE6-650B-0750443D7D59}"/>
                </a:ext>
              </a:extLst>
            </p:cNvPr>
            <p:cNvGrpSpPr/>
            <p:nvPr/>
          </p:nvGrpSpPr>
          <p:grpSpPr>
            <a:xfrm>
              <a:off x="4851285" y="1736000"/>
              <a:ext cx="2446215" cy="1121311"/>
              <a:chOff x="3638463" y="1435948"/>
              <a:chExt cx="1834661" cy="840983"/>
            </a:xfrm>
          </p:grpSpPr>
          <p:sp>
            <p:nvSpPr>
              <p:cNvPr id="51" name="Graphic 6">
                <a:extLst>
                  <a:ext uri="{FF2B5EF4-FFF2-40B4-BE49-F238E27FC236}">
                    <a16:creationId xmlns:a16="http://schemas.microsoft.com/office/drawing/2014/main" id="{45612D7F-3329-FCC0-3993-DA7420EDDC03}"/>
                  </a:ext>
                </a:extLst>
              </p:cNvPr>
              <p:cNvSpPr/>
              <p:nvPr/>
            </p:nvSpPr>
            <p:spPr>
              <a:xfrm>
                <a:off x="3638463" y="1435948"/>
                <a:ext cx="1834661" cy="840983"/>
              </a:xfrm>
              <a:custGeom>
                <a:avLst/>
                <a:gdLst>
                  <a:gd name="connsiteX0" fmla="*/ 1868952 w 1868951"/>
                  <a:gd name="connsiteY0" fmla="*/ 0 h 934475"/>
                  <a:gd name="connsiteX1" fmla="*/ 1595245 w 1868951"/>
                  <a:gd name="connsiteY1" fmla="*/ 660769 h 934475"/>
                  <a:gd name="connsiteX2" fmla="*/ 934476 w 1868951"/>
                  <a:gd name="connsiteY2" fmla="*/ 934475 h 934475"/>
                  <a:gd name="connsiteX3" fmla="*/ 273706 w 1868951"/>
                  <a:gd name="connsiteY3" fmla="*/ 660769 h 934475"/>
                  <a:gd name="connsiteX4" fmla="*/ 0 w 1868951"/>
                  <a:gd name="connsiteY4" fmla="*/ 0 h 9344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68951" h="934475">
                    <a:moveTo>
                      <a:pt x="1868952" y="0"/>
                    </a:moveTo>
                    <a:cubicBezTo>
                      <a:pt x="1868952" y="258042"/>
                      <a:pt x="1764341" y="491673"/>
                      <a:pt x="1595245" y="660769"/>
                    </a:cubicBezTo>
                    <a:cubicBezTo>
                      <a:pt x="1426149" y="829865"/>
                      <a:pt x="1192518" y="934475"/>
                      <a:pt x="934476" y="934475"/>
                    </a:cubicBezTo>
                    <a:cubicBezTo>
                      <a:pt x="676434" y="934475"/>
                      <a:pt x="442802" y="829865"/>
                      <a:pt x="273706" y="660769"/>
                    </a:cubicBezTo>
                    <a:cubicBezTo>
                      <a:pt x="104610" y="491673"/>
                      <a:pt x="0" y="258042"/>
                      <a:pt x="0" y="0"/>
                    </a:cubicBezTo>
                  </a:path>
                </a:pathLst>
              </a:custGeom>
              <a:gradFill>
                <a:gsLst>
                  <a:gs pos="100000">
                    <a:schemeClr val="tx1">
                      <a:lumMod val="10000"/>
                      <a:lumOff val="90000"/>
                    </a:schemeClr>
                  </a:gs>
                  <a:gs pos="38000">
                    <a:schemeClr val="bg1">
                      <a:lumMod val="95000"/>
                    </a:schemeClr>
                  </a:gs>
                </a:gsLst>
                <a:lin ang="0" scaled="0"/>
              </a:gradFill>
              <a:ln w="494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2" name="Graphic 6">
                <a:extLst>
                  <a:ext uri="{FF2B5EF4-FFF2-40B4-BE49-F238E27FC236}">
                    <a16:creationId xmlns:a16="http://schemas.microsoft.com/office/drawing/2014/main" id="{D13B629C-5AC4-0056-0B4E-83EDC2D06109}"/>
                  </a:ext>
                </a:extLst>
              </p:cNvPr>
              <p:cNvSpPr/>
              <p:nvPr/>
            </p:nvSpPr>
            <p:spPr>
              <a:xfrm>
                <a:off x="3731955" y="1435948"/>
                <a:ext cx="1681967" cy="840983"/>
              </a:xfrm>
              <a:custGeom>
                <a:avLst/>
                <a:gdLst>
                  <a:gd name="connsiteX0" fmla="*/ 1681968 w 1681967"/>
                  <a:gd name="connsiteY0" fmla="*/ 0 h 840983"/>
                  <a:gd name="connsiteX1" fmla="*/ 1435637 w 1681967"/>
                  <a:gd name="connsiteY1" fmla="*/ 594653 h 840983"/>
                  <a:gd name="connsiteX2" fmla="*/ 840984 w 1681967"/>
                  <a:gd name="connsiteY2" fmla="*/ 840983 h 840983"/>
                  <a:gd name="connsiteX3" fmla="*/ 246331 w 1681967"/>
                  <a:gd name="connsiteY3" fmla="*/ 594653 h 840983"/>
                  <a:gd name="connsiteX4" fmla="*/ 0 w 1681967"/>
                  <a:gd name="connsiteY4" fmla="*/ 0 h 8409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1967" h="840983">
                    <a:moveTo>
                      <a:pt x="1681968" y="0"/>
                    </a:moveTo>
                    <a:cubicBezTo>
                      <a:pt x="1681968" y="232248"/>
                      <a:pt x="1587833" y="442456"/>
                      <a:pt x="1435637" y="594653"/>
                    </a:cubicBezTo>
                    <a:cubicBezTo>
                      <a:pt x="1283440" y="746849"/>
                      <a:pt x="1073182" y="840983"/>
                      <a:pt x="840984" y="840983"/>
                    </a:cubicBezTo>
                    <a:cubicBezTo>
                      <a:pt x="608736" y="840983"/>
                      <a:pt x="398527" y="746849"/>
                      <a:pt x="246331" y="594653"/>
                    </a:cubicBezTo>
                    <a:cubicBezTo>
                      <a:pt x="94134" y="442456"/>
                      <a:pt x="0" y="232198"/>
                      <a:pt x="0" y="0"/>
                    </a:cubicBezTo>
                  </a:path>
                </a:pathLst>
              </a:custGeom>
              <a:gradFill>
                <a:gsLst>
                  <a:gs pos="680">
                    <a:schemeClr val="bg1"/>
                  </a:gs>
                  <a:gs pos="100000">
                    <a:schemeClr val="tx1">
                      <a:lumMod val="10000"/>
                      <a:lumOff val="90000"/>
                    </a:schemeClr>
                  </a:gs>
                  <a:gs pos="38000">
                    <a:schemeClr val="bg1">
                      <a:lumMod val="95000"/>
                    </a:schemeClr>
                  </a:gs>
                </a:gsLst>
                <a:lin ang="16200000" scaled="0"/>
              </a:gradFill>
              <a:ln w="494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
          <p:nvSpPr>
            <p:cNvPr id="11" name="Graphic 6">
              <a:extLst>
                <a:ext uri="{FF2B5EF4-FFF2-40B4-BE49-F238E27FC236}">
                  <a16:creationId xmlns:a16="http://schemas.microsoft.com/office/drawing/2014/main" id="{1469FC40-5F15-BFE8-00E5-3BA8B3B9150E}"/>
                </a:ext>
              </a:extLst>
            </p:cNvPr>
            <p:cNvSpPr/>
            <p:nvPr/>
          </p:nvSpPr>
          <p:spPr>
            <a:xfrm>
              <a:off x="4820411" y="737742"/>
              <a:ext cx="2474818" cy="2043531"/>
            </a:xfrm>
            <a:custGeom>
              <a:avLst/>
              <a:gdLst>
                <a:gd name="connsiteX0" fmla="*/ 1453377 w 1453376"/>
                <a:gd name="connsiteY0" fmla="*/ 726688 h 1453375"/>
                <a:gd name="connsiteX1" fmla="*/ 1240549 w 1453376"/>
                <a:gd name="connsiteY1" fmla="*/ 1240548 h 1453375"/>
                <a:gd name="connsiteX2" fmla="*/ 726688 w 1453376"/>
                <a:gd name="connsiteY2" fmla="*/ 1453376 h 1453375"/>
                <a:gd name="connsiteX3" fmla="*/ 212828 w 1453376"/>
                <a:gd name="connsiteY3" fmla="*/ 1240548 h 1453375"/>
                <a:gd name="connsiteX4" fmla="*/ 0 w 1453376"/>
                <a:gd name="connsiteY4" fmla="*/ 726688 h 1453375"/>
                <a:gd name="connsiteX5" fmla="*/ 212828 w 1453376"/>
                <a:gd name="connsiteY5" fmla="*/ 212828 h 1453375"/>
                <a:gd name="connsiteX6" fmla="*/ 726639 w 1453376"/>
                <a:gd name="connsiteY6" fmla="*/ 0 h 1453375"/>
                <a:gd name="connsiteX7" fmla="*/ 1240499 w 1453376"/>
                <a:gd name="connsiteY7" fmla="*/ 212828 h 1453375"/>
                <a:gd name="connsiteX8" fmla="*/ 1453377 w 1453376"/>
                <a:gd name="connsiteY8" fmla="*/ 726688 h 1453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3376" h="1453375">
                  <a:moveTo>
                    <a:pt x="1453377" y="726688"/>
                  </a:moveTo>
                  <a:cubicBezTo>
                    <a:pt x="1453377" y="927360"/>
                    <a:pt x="1372040" y="1109056"/>
                    <a:pt x="1240549" y="1240548"/>
                  </a:cubicBezTo>
                  <a:cubicBezTo>
                    <a:pt x="1109057" y="1372040"/>
                    <a:pt x="927360" y="1453376"/>
                    <a:pt x="726688" y="1453376"/>
                  </a:cubicBezTo>
                  <a:cubicBezTo>
                    <a:pt x="526016" y="1453376"/>
                    <a:pt x="344320" y="1372040"/>
                    <a:pt x="212828" y="1240548"/>
                  </a:cubicBezTo>
                  <a:cubicBezTo>
                    <a:pt x="81336" y="1109056"/>
                    <a:pt x="0" y="927360"/>
                    <a:pt x="0" y="726688"/>
                  </a:cubicBezTo>
                  <a:cubicBezTo>
                    <a:pt x="0" y="526016"/>
                    <a:pt x="81336" y="344319"/>
                    <a:pt x="212828" y="212828"/>
                  </a:cubicBezTo>
                  <a:cubicBezTo>
                    <a:pt x="344320" y="81336"/>
                    <a:pt x="525967" y="0"/>
                    <a:pt x="726639" y="0"/>
                  </a:cubicBezTo>
                  <a:cubicBezTo>
                    <a:pt x="927311" y="0"/>
                    <a:pt x="1109008" y="81336"/>
                    <a:pt x="1240499" y="212828"/>
                  </a:cubicBezTo>
                  <a:cubicBezTo>
                    <a:pt x="1371991" y="344369"/>
                    <a:pt x="1453377" y="526016"/>
                    <a:pt x="1453377" y="726688"/>
                  </a:cubicBezTo>
                  <a:close/>
                </a:path>
              </a:pathLst>
            </a:custGeom>
            <a:solidFill>
              <a:srgbClr val="0070C0"/>
            </a:solidFill>
            <a:ln w="4940" cap="flat">
              <a:noFill/>
              <a:prstDash val="solid"/>
              <a:miter/>
            </a:ln>
          </p:spPr>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9" name="Graphic 6">
              <a:extLst>
                <a:ext uri="{FF2B5EF4-FFF2-40B4-BE49-F238E27FC236}">
                  <a16:creationId xmlns:a16="http://schemas.microsoft.com/office/drawing/2014/main" id="{0520004A-489D-6C3F-94DF-6F066948B009}"/>
                </a:ext>
              </a:extLst>
            </p:cNvPr>
            <p:cNvSpPr/>
            <p:nvPr/>
          </p:nvSpPr>
          <p:spPr>
            <a:xfrm>
              <a:off x="10020133" y="3497029"/>
              <a:ext cx="1198265" cy="1043973"/>
            </a:xfrm>
            <a:custGeom>
              <a:avLst/>
              <a:gdLst>
                <a:gd name="connsiteX0" fmla="*/ 706527 w 706527"/>
                <a:gd name="connsiteY0" fmla="*/ 353263 h 706526"/>
                <a:gd name="connsiteX1" fmla="*/ 353264 w 706527"/>
                <a:gd name="connsiteY1" fmla="*/ 706527 h 706526"/>
                <a:gd name="connsiteX2" fmla="*/ 0 w 706527"/>
                <a:gd name="connsiteY2" fmla="*/ 353263 h 706526"/>
                <a:gd name="connsiteX3" fmla="*/ 353264 w 706527"/>
                <a:gd name="connsiteY3" fmla="*/ 0 h 706526"/>
                <a:gd name="connsiteX4" fmla="*/ 706527 w 706527"/>
                <a:gd name="connsiteY4" fmla="*/ 353263 h 7065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6527" h="706526">
                  <a:moveTo>
                    <a:pt x="706527" y="353263"/>
                  </a:moveTo>
                  <a:cubicBezTo>
                    <a:pt x="706527" y="548365"/>
                    <a:pt x="548366" y="706527"/>
                    <a:pt x="353264" y="706527"/>
                  </a:cubicBezTo>
                  <a:cubicBezTo>
                    <a:pt x="158162" y="706527"/>
                    <a:pt x="0" y="548365"/>
                    <a:pt x="0" y="353263"/>
                  </a:cubicBezTo>
                  <a:cubicBezTo>
                    <a:pt x="0" y="158161"/>
                    <a:pt x="158162" y="0"/>
                    <a:pt x="353264" y="0"/>
                  </a:cubicBezTo>
                  <a:cubicBezTo>
                    <a:pt x="548366" y="0"/>
                    <a:pt x="706527" y="158162"/>
                    <a:pt x="706527" y="353263"/>
                  </a:cubicBezTo>
                  <a:close/>
                </a:path>
              </a:pathLst>
            </a:custGeom>
            <a:solidFill>
              <a:srgbClr val="00B050"/>
            </a:solidFill>
            <a:ln w="494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Graphic 6">
              <a:extLst>
                <a:ext uri="{FF2B5EF4-FFF2-40B4-BE49-F238E27FC236}">
                  <a16:creationId xmlns:a16="http://schemas.microsoft.com/office/drawing/2014/main" id="{25C3EA71-4697-4CFF-E6C3-E30B6FB8FE2E}"/>
                </a:ext>
              </a:extLst>
            </p:cNvPr>
            <p:cNvSpPr/>
            <p:nvPr/>
          </p:nvSpPr>
          <p:spPr>
            <a:xfrm>
              <a:off x="6093957" y="2775611"/>
              <a:ext cx="45719" cy="721417"/>
            </a:xfrm>
            <a:custGeom>
              <a:avLst/>
              <a:gdLst>
                <a:gd name="connsiteX0" fmla="*/ 0 w 4941"/>
                <a:gd name="connsiteY0" fmla="*/ 0 h 211888"/>
                <a:gd name="connsiteX1" fmla="*/ 0 w 4941"/>
                <a:gd name="connsiteY1" fmla="*/ 211889 h 211888"/>
              </a:gdLst>
              <a:ahLst/>
              <a:cxnLst>
                <a:cxn ang="0">
                  <a:pos x="connsiteX0" y="connsiteY0"/>
                </a:cxn>
                <a:cxn ang="0">
                  <a:pos x="connsiteX1" y="connsiteY1"/>
                </a:cxn>
              </a:cxnLst>
              <a:rect l="l" t="t" r="r" b="b"/>
              <a:pathLst>
                <a:path w="4941" h="211888">
                  <a:moveTo>
                    <a:pt x="0" y="0"/>
                  </a:moveTo>
                  <a:lnTo>
                    <a:pt x="0" y="211889"/>
                  </a:lnTo>
                </a:path>
              </a:pathLst>
            </a:custGeom>
            <a:ln w="25400" cap="flat">
              <a:solidFill>
                <a:srgbClr val="008252"/>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Inhaltsplatzhalter 4">
              <a:extLst>
                <a:ext uri="{FF2B5EF4-FFF2-40B4-BE49-F238E27FC236}">
                  <a16:creationId xmlns:a16="http://schemas.microsoft.com/office/drawing/2014/main" id="{AABBA346-65FC-9717-1FF7-4EF0EE864D2D}"/>
                </a:ext>
              </a:extLst>
            </p:cNvPr>
            <p:cNvSpPr txBox="1">
              <a:spLocks/>
            </p:cNvSpPr>
            <p:nvPr/>
          </p:nvSpPr>
          <p:spPr>
            <a:xfrm>
              <a:off x="616103" y="4600173"/>
              <a:ext cx="1979419" cy="265337"/>
            </a:xfrm>
            <a:prstGeom prst="rect">
              <a:avLst/>
            </a:prstGeom>
          </p:spPr>
          <p:txBody>
            <a:bodyPr wrap="square" lIns="0" tIns="0" rIns="0" bIns="0" anchor="t">
              <a:spAutoFit/>
            </a:bodyPr>
            <a:lstStyle>
              <a:lvl1pPr marL="272967" indent="-272967" algn="l" defTabSz="914127" rtl="0" eaLnBrk="1" latinLnBrk="0" hangingPunct="1">
                <a:lnSpc>
                  <a:spcPct val="90000"/>
                </a:lnSpc>
                <a:spcBef>
                  <a:spcPts val="0"/>
                </a:spcBef>
                <a:spcAft>
                  <a:spcPts val="1000"/>
                </a:spcAft>
                <a:buFont typeface="Wingdings" panose="05000000000000000000" pitchFamily="2" charset="2"/>
                <a:buChar char="§"/>
                <a:defRPr sz="2300" kern="1200">
                  <a:solidFill>
                    <a:schemeClr val="bg1"/>
                  </a:solidFill>
                  <a:latin typeface="Calibri Light" panose="020F0302020204030204" pitchFamily="34" charset="0"/>
                  <a:ea typeface="+mn-ea"/>
                  <a:cs typeface="+mn-cs"/>
                </a:defRPr>
              </a:lvl1pPr>
              <a:lvl2pPr marL="807798" indent="-272967" algn="l" defTabSz="914127" rtl="0" eaLnBrk="1" latinLnBrk="0" hangingPunct="1">
                <a:lnSpc>
                  <a:spcPct val="90000"/>
                </a:lnSpc>
                <a:spcBef>
                  <a:spcPts val="0"/>
                </a:spcBef>
                <a:spcAft>
                  <a:spcPts val="1000"/>
                </a:spcAft>
                <a:buFont typeface="Symbol" panose="05050102010706020507" pitchFamily="18" charset="2"/>
                <a:buChar char="-"/>
                <a:defRPr sz="2000" kern="1200">
                  <a:solidFill>
                    <a:schemeClr val="bg1"/>
                  </a:solidFill>
                  <a:latin typeface="Calibri Light" panose="020F0302020204030204" pitchFamily="34" charset="0"/>
                  <a:ea typeface="+mn-ea"/>
                  <a:cs typeface="+mn-cs"/>
                </a:defRPr>
              </a:lvl2pPr>
              <a:lvl3pPr marL="1080764" indent="-177748" algn="l" defTabSz="914127" rtl="0" eaLnBrk="1" latinLnBrk="0" hangingPunct="1">
                <a:lnSpc>
                  <a:spcPct val="90000"/>
                </a:lnSpc>
                <a:spcBef>
                  <a:spcPts val="0"/>
                </a:spcBef>
                <a:spcAft>
                  <a:spcPts val="1000"/>
                </a:spcAft>
                <a:buFont typeface="Symbol" panose="05050102010706020507" pitchFamily="18" charset="2"/>
                <a:buChar char="-"/>
                <a:defRPr sz="1900" kern="1200">
                  <a:solidFill>
                    <a:schemeClr val="bg1"/>
                  </a:solidFill>
                  <a:latin typeface="Calibri Light" panose="020F0302020204030204" pitchFamily="34" charset="0"/>
                  <a:ea typeface="+mn-ea"/>
                  <a:cs typeface="+mn-cs"/>
                </a:defRPr>
              </a:lvl3pPr>
              <a:lvl4pPr marL="1436256" indent="-177748" algn="l" defTabSz="914127" rtl="0" eaLnBrk="1" latinLnBrk="0" hangingPunct="1">
                <a:lnSpc>
                  <a:spcPct val="90000"/>
                </a:lnSpc>
                <a:spcBef>
                  <a:spcPts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4pPr>
              <a:lvl5pPr marL="1793335" indent="-179335" algn="l" defTabSz="914127" rtl="0" eaLnBrk="1" latinLnBrk="0" hangingPunct="1">
                <a:lnSpc>
                  <a:spcPct val="90000"/>
                </a:lnSpc>
                <a:spcBef>
                  <a:spcPts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5pPr>
              <a:lvl6pPr marL="2513847"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0910"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7972"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5034"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127" rtl="0" eaLnBrk="1" fontAlgn="auto" latinLnBrk="0" hangingPunct="1">
                <a:lnSpc>
                  <a:spcPct val="100000"/>
                </a:lnSpc>
                <a:spcBef>
                  <a:spcPts val="0"/>
                </a:spcBef>
                <a:spcAft>
                  <a:spcPts val="0"/>
                </a:spcAft>
                <a:buClrTx/>
                <a:buSzTx/>
                <a:buFont typeface="Wingdings" panose="05000000000000000000" pitchFamily="2" charset="2"/>
                <a:buNone/>
                <a:tabLst/>
                <a:defRPr/>
              </a:pPr>
              <a:r>
                <a:rPr kumimoji="0" lang="en-US" sz="2000" b="0" i="0" u="none" strike="noStrike" kern="1200" cap="none" spc="0" normalizeH="0" baseline="0" noProof="0" dirty="0">
                  <a:ln>
                    <a:noFill/>
                  </a:ln>
                  <a:solidFill>
                    <a:prstClr val="black">
                      <a:lumMod val="75000"/>
                      <a:lumOff val="25000"/>
                    </a:prstClr>
                  </a:solidFill>
                  <a:effectLst/>
                  <a:uLnTx/>
                  <a:uFillTx/>
                  <a:latin typeface="Franklin Gothic Medium" panose="020B0603020102020204" pitchFamily="34" charset="0"/>
                  <a:ea typeface="+mn-ea"/>
                  <a:cs typeface="+mn-cs"/>
                </a:rPr>
                <a:t>Respiratory</a:t>
              </a:r>
            </a:p>
          </p:txBody>
        </p:sp>
        <p:sp>
          <p:nvSpPr>
            <p:cNvPr id="24" name="Inhaltsplatzhalter 4">
              <a:extLst>
                <a:ext uri="{FF2B5EF4-FFF2-40B4-BE49-F238E27FC236}">
                  <a16:creationId xmlns:a16="http://schemas.microsoft.com/office/drawing/2014/main" id="{1E860B4A-FF9F-2969-E032-2472BD9278CB}"/>
                </a:ext>
              </a:extLst>
            </p:cNvPr>
            <p:cNvSpPr txBox="1">
              <a:spLocks/>
            </p:cNvSpPr>
            <p:nvPr/>
          </p:nvSpPr>
          <p:spPr>
            <a:xfrm>
              <a:off x="7336959" y="4613164"/>
              <a:ext cx="1979419" cy="265337"/>
            </a:xfrm>
            <a:prstGeom prst="rect">
              <a:avLst/>
            </a:prstGeom>
          </p:spPr>
          <p:txBody>
            <a:bodyPr wrap="square" lIns="0" tIns="0" rIns="0" bIns="0" anchor="t">
              <a:spAutoFit/>
            </a:bodyPr>
            <a:lstStyle>
              <a:lvl1pPr marL="272967" indent="-272967" algn="l" defTabSz="914127" rtl="0" eaLnBrk="1" latinLnBrk="0" hangingPunct="1">
                <a:lnSpc>
                  <a:spcPct val="90000"/>
                </a:lnSpc>
                <a:spcBef>
                  <a:spcPts val="0"/>
                </a:spcBef>
                <a:spcAft>
                  <a:spcPts val="1000"/>
                </a:spcAft>
                <a:buFont typeface="Wingdings" panose="05000000000000000000" pitchFamily="2" charset="2"/>
                <a:buChar char="§"/>
                <a:defRPr sz="2300" kern="1200">
                  <a:solidFill>
                    <a:schemeClr val="bg1"/>
                  </a:solidFill>
                  <a:latin typeface="Calibri Light" panose="020F0302020204030204" pitchFamily="34" charset="0"/>
                  <a:ea typeface="+mn-ea"/>
                  <a:cs typeface="+mn-cs"/>
                </a:defRPr>
              </a:lvl1pPr>
              <a:lvl2pPr marL="807798" indent="-272967" algn="l" defTabSz="914127" rtl="0" eaLnBrk="1" latinLnBrk="0" hangingPunct="1">
                <a:lnSpc>
                  <a:spcPct val="90000"/>
                </a:lnSpc>
                <a:spcBef>
                  <a:spcPts val="0"/>
                </a:spcBef>
                <a:spcAft>
                  <a:spcPts val="1000"/>
                </a:spcAft>
                <a:buFont typeface="Symbol" panose="05050102010706020507" pitchFamily="18" charset="2"/>
                <a:buChar char="-"/>
                <a:defRPr sz="2000" kern="1200">
                  <a:solidFill>
                    <a:schemeClr val="bg1"/>
                  </a:solidFill>
                  <a:latin typeface="Calibri Light" panose="020F0302020204030204" pitchFamily="34" charset="0"/>
                  <a:ea typeface="+mn-ea"/>
                  <a:cs typeface="+mn-cs"/>
                </a:defRPr>
              </a:lvl2pPr>
              <a:lvl3pPr marL="1080764" indent="-177748" algn="l" defTabSz="914127" rtl="0" eaLnBrk="1" latinLnBrk="0" hangingPunct="1">
                <a:lnSpc>
                  <a:spcPct val="90000"/>
                </a:lnSpc>
                <a:spcBef>
                  <a:spcPts val="0"/>
                </a:spcBef>
                <a:spcAft>
                  <a:spcPts val="1000"/>
                </a:spcAft>
                <a:buFont typeface="Symbol" panose="05050102010706020507" pitchFamily="18" charset="2"/>
                <a:buChar char="-"/>
                <a:defRPr sz="1900" kern="1200">
                  <a:solidFill>
                    <a:schemeClr val="bg1"/>
                  </a:solidFill>
                  <a:latin typeface="Calibri Light" panose="020F0302020204030204" pitchFamily="34" charset="0"/>
                  <a:ea typeface="+mn-ea"/>
                  <a:cs typeface="+mn-cs"/>
                </a:defRPr>
              </a:lvl3pPr>
              <a:lvl4pPr marL="1436256" indent="-177748" algn="l" defTabSz="914127" rtl="0" eaLnBrk="1" latinLnBrk="0" hangingPunct="1">
                <a:lnSpc>
                  <a:spcPct val="90000"/>
                </a:lnSpc>
                <a:spcBef>
                  <a:spcPts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4pPr>
              <a:lvl5pPr marL="1793335" indent="-179335" algn="l" defTabSz="914127" rtl="0" eaLnBrk="1" latinLnBrk="0" hangingPunct="1">
                <a:lnSpc>
                  <a:spcPct val="90000"/>
                </a:lnSpc>
                <a:spcBef>
                  <a:spcPts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5pPr>
              <a:lvl6pPr marL="2513847"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0910"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7972"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5034"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127" rtl="0" eaLnBrk="1" fontAlgn="auto" latinLnBrk="0" hangingPunct="1">
                <a:lnSpc>
                  <a:spcPct val="100000"/>
                </a:lnSpc>
                <a:spcBef>
                  <a:spcPts val="0"/>
                </a:spcBef>
                <a:spcAft>
                  <a:spcPts val="0"/>
                </a:spcAft>
                <a:buClrTx/>
                <a:buSzTx/>
                <a:buFont typeface="Wingdings" panose="05000000000000000000" pitchFamily="2" charset="2"/>
                <a:buNone/>
                <a:tabLst/>
                <a:defRPr/>
              </a:pPr>
              <a:r>
                <a:rPr kumimoji="0" lang="en-US" sz="2000" b="0" i="0" u="none" strike="noStrike" kern="1200" cap="none" spc="0" normalizeH="0" baseline="0" noProof="0" dirty="0">
                  <a:ln>
                    <a:noFill/>
                  </a:ln>
                  <a:solidFill>
                    <a:prstClr val="black">
                      <a:lumMod val="75000"/>
                      <a:lumOff val="25000"/>
                    </a:prstClr>
                  </a:solidFill>
                  <a:effectLst/>
                  <a:uLnTx/>
                  <a:uFillTx/>
                  <a:latin typeface="Franklin Gothic Medium" panose="020B0603020102020204" pitchFamily="34" charset="0"/>
                  <a:ea typeface="+mn-ea"/>
                  <a:cs typeface="+mn-cs"/>
                </a:rPr>
                <a:t>Cognitive</a:t>
              </a:r>
            </a:p>
          </p:txBody>
        </p:sp>
        <p:sp>
          <p:nvSpPr>
            <p:cNvPr id="47" name="Graphic 6">
              <a:extLst>
                <a:ext uri="{FF2B5EF4-FFF2-40B4-BE49-F238E27FC236}">
                  <a16:creationId xmlns:a16="http://schemas.microsoft.com/office/drawing/2014/main" id="{7400512B-EC52-3B93-9C7A-1396DD1050F1}"/>
                </a:ext>
              </a:extLst>
            </p:cNvPr>
            <p:cNvSpPr/>
            <p:nvPr/>
          </p:nvSpPr>
          <p:spPr>
            <a:xfrm>
              <a:off x="5579745" y="3497029"/>
              <a:ext cx="1198265" cy="1043973"/>
            </a:xfrm>
            <a:custGeom>
              <a:avLst/>
              <a:gdLst>
                <a:gd name="connsiteX0" fmla="*/ 706527 w 706527"/>
                <a:gd name="connsiteY0" fmla="*/ 353263 h 706526"/>
                <a:gd name="connsiteX1" fmla="*/ 353264 w 706527"/>
                <a:gd name="connsiteY1" fmla="*/ 706527 h 706526"/>
                <a:gd name="connsiteX2" fmla="*/ 0 w 706527"/>
                <a:gd name="connsiteY2" fmla="*/ 353263 h 706526"/>
                <a:gd name="connsiteX3" fmla="*/ 353264 w 706527"/>
                <a:gd name="connsiteY3" fmla="*/ 0 h 706526"/>
                <a:gd name="connsiteX4" fmla="*/ 706527 w 706527"/>
                <a:gd name="connsiteY4" fmla="*/ 353263 h 7065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6527" h="706526">
                  <a:moveTo>
                    <a:pt x="706527" y="353263"/>
                  </a:moveTo>
                  <a:cubicBezTo>
                    <a:pt x="706527" y="548365"/>
                    <a:pt x="548366" y="706527"/>
                    <a:pt x="353264" y="706527"/>
                  </a:cubicBezTo>
                  <a:cubicBezTo>
                    <a:pt x="158161" y="706527"/>
                    <a:pt x="0" y="548365"/>
                    <a:pt x="0" y="353263"/>
                  </a:cubicBezTo>
                  <a:cubicBezTo>
                    <a:pt x="0" y="158161"/>
                    <a:pt x="158161" y="0"/>
                    <a:pt x="353264" y="0"/>
                  </a:cubicBezTo>
                  <a:cubicBezTo>
                    <a:pt x="548366" y="0"/>
                    <a:pt x="706527" y="158162"/>
                    <a:pt x="706527" y="353263"/>
                  </a:cubicBezTo>
                  <a:close/>
                </a:path>
              </a:pathLst>
            </a:custGeom>
            <a:solidFill>
              <a:schemeClr val="accent3"/>
            </a:solidFill>
            <a:ln w="494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6" name="Inhaltsplatzhalter 4">
              <a:extLst>
                <a:ext uri="{FF2B5EF4-FFF2-40B4-BE49-F238E27FC236}">
                  <a16:creationId xmlns:a16="http://schemas.microsoft.com/office/drawing/2014/main" id="{D8C4ACAB-4999-AD9A-15EE-DBCC4105F55D}"/>
                </a:ext>
              </a:extLst>
            </p:cNvPr>
            <p:cNvSpPr txBox="1">
              <a:spLocks/>
            </p:cNvSpPr>
            <p:nvPr/>
          </p:nvSpPr>
          <p:spPr>
            <a:xfrm>
              <a:off x="5107541" y="4600173"/>
              <a:ext cx="1979419" cy="265337"/>
            </a:xfrm>
            <a:prstGeom prst="rect">
              <a:avLst/>
            </a:prstGeom>
          </p:spPr>
          <p:txBody>
            <a:bodyPr wrap="square" lIns="0" tIns="0" rIns="0" bIns="0" anchor="t">
              <a:spAutoFit/>
            </a:bodyPr>
            <a:lstStyle>
              <a:lvl1pPr marL="272967" indent="-272967" algn="l" defTabSz="914127" rtl="0" eaLnBrk="1" latinLnBrk="0" hangingPunct="1">
                <a:lnSpc>
                  <a:spcPct val="90000"/>
                </a:lnSpc>
                <a:spcBef>
                  <a:spcPts val="0"/>
                </a:spcBef>
                <a:spcAft>
                  <a:spcPts val="1000"/>
                </a:spcAft>
                <a:buFont typeface="Wingdings" panose="05000000000000000000" pitchFamily="2" charset="2"/>
                <a:buChar char="§"/>
                <a:defRPr sz="2300" kern="1200">
                  <a:solidFill>
                    <a:schemeClr val="bg1"/>
                  </a:solidFill>
                  <a:latin typeface="Calibri Light" panose="020F0302020204030204" pitchFamily="34" charset="0"/>
                  <a:ea typeface="+mn-ea"/>
                  <a:cs typeface="+mn-cs"/>
                </a:defRPr>
              </a:lvl1pPr>
              <a:lvl2pPr marL="807798" indent="-272967" algn="l" defTabSz="914127" rtl="0" eaLnBrk="1" latinLnBrk="0" hangingPunct="1">
                <a:lnSpc>
                  <a:spcPct val="90000"/>
                </a:lnSpc>
                <a:spcBef>
                  <a:spcPts val="0"/>
                </a:spcBef>
                <a:spcAft>
                  <a:spcPts val="1000"/>
                </a:spcAft>
                <a:buFont typeface="Symbol" panose="05050102010706020507" pitchFamily="18" charset="2"/>
                <a:buChar char="-"/>
                <a:defRPr sz="2000" kern="1200">
                  <a:solidFill>
                    <a:schemeClr val="bg1"/>
                  </a:solidFill>
                  <a:latin typeface="Calibri Light" panose="020F0302020204030204" pitchFamily="34" charset="0"/>
                  <a:ea typeface="+mn-ea"/>
                  <a:cs typeface="+mn-cs"/>
                </a:defRPr>
              </a:lvl2pPr>
              <a:lvl3pPr marL="1080764" indent="-177748" algn="l" defTabSz="914127" rtl="0" eaLnBrk="1" latinLnBrk="0" hangingPunct="1">
                <a:lnSpc>
                  <a:spcPct val="90000"/>
                </a:lnSpc>
                <a:spcBef>
                  <a:spcPts val="0"/>
                </a:spcBef>
                <a:spcAft>
                  <a:spcPts val="1000"/>
                </a:spcAft>
                <a:buFont typeface="Symbol" panose="05050102010706020507" pitchFamily="18" charset="2"/>
                <a:buChar char="-"/>
                <a:defRPr sz="1900" kern="1200">
                  <a:solidFill>
                    <a:schemeClr val="bg1"/>
                  </a:solidFill>
                  <a:latin typeface="Calibri Light" panose="020F0302020204030204" pitchFamily="34" charset="0"/>
                  <a:ea typeface="+mn-ea"/>
                  <a:cs typeface="+mn-cs"/>
                </a:defRPr>
              </a:lvl3pPr>
              <a:lvl4pPr marL="1436256" indent="-177748" algn="l" defTabSz="914127" rtl="0" eaLnBrk="1" latinLnBrk="0" hangingPunct="1">
                <a:lnSpc>
                  <a:spcPct val="90000"/>
                </a:lnSpc>
                <a:spcBef>
                  <a:spcPts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4pPr>
              <a:lvl5pPr marL="1793335" indent="-179335" algn="l" defTabSz="914127" rtl="0" eaLnBrk="1" latinLnBrk="0" hangingPunct="1">
                <a:lnSpc>
                  <a:spcPct val="90000"/>
                </a:lnSpc>
                <a:spcBef>
                  <a:spcPts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5pPr>
              <a:lvl6pPr marL="2513847"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0910"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7972"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5034"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127" rtl="0" eaLnBrk="1" fontAlgn="auto" latinLnBrk="0" hangingPunct="1">
                <a:lnSpc>
                  <a:spcPct val="100000"/>
                </a:lnSpc>
                <a:spcBef>
                  <a:spcPts val="0"/>
                </a:spcBef>
                <a:spcAft>
                  <a:spcPts val="0"/>
                </a:spcAft>
                <a:buClrTx/>
                <a:buSzTx/>
                <a:buFont typeface="Wingdings" panose="05000000000000000000" pitchFamily="2" charset="2"/>
                <a:buNone/>
                <a:tabLst/>
                <a:defRPr/>
              </a:pPr>
              <a:r>
                <a:rPr kumimoji="0" lang="en-US" sz="2000" b="0" i="0" u="none" strike="noStrike" kern="1200" cap="none" spc="0" normalizeH="0" baseline="0" noProof="0" dirty="0">
                  <a:ln>
                    <a:noFill/>
                  </a:ln>
                  <a:solidFill>
                    <a:prstClr val="black">
                      <a:lumMod val="75000"/>
                      <a:lumOff val="25000"/>
                    </a:prstClr>
                  </a:solidFill>
                  <a:effectLst/>
                  <a:uLnTx/>
                  <a:uFillTx/>
                  <a:latin typeface="Franklin Gothic Medium" panose="020B0603020102020204" pitchFamily="34" charset="0"/>
                  <a:ea typeface="+mn-ea"/>
                  <a:cs typeface="+mn-cs"/>
                </a:rPr>
                <a:t>Immune System</a:t>
              </a:r>
            </a:p>
          </p:txBody>
        </p:sp>
        <p:sp>
          <p:nvSpPr>
            <p:cNvPr id="27" name="Inhaltsplatzhalter 4">
              <a:extLst>
                <a:ext uri="{FF2B5EF4-FFF2-40B4-BE49-F238E27FC236}">
                  <a16:creationId xmlns:a16="http://schemas.microsoft.com/office/drawing/2014/main" id="{F65C3354-8EE7-784C-0E7B-43FEA1EC9D99}"/>
                </a:ext>
              </a:extLst>
            </p:cNvPr>
            <p:cNvSpPr txBox="1">
              <a:spLocks/>
            </p:cNvSpPr>
            <p:nvPr/>
          </p:nvSpPr>
          <p:spPr>
            <a:xfrm>
              <a:off x="2857910" y="4601559"/>
              <a:ext cx="1979419" cy="265337"/>
            </a:xfrm>
            <a:prstGeom prst="rect">
              <a:avLst/>
            </a:prstGeom>
          </p:spPr>
          <p:txBody>
            <a:bodyPr wrap="square" lIns="0" tIns="0" rIns="0" bIns="0" anchor="t">
              <a:spAutoFit/>
            </a:bodyPr>
            <a:lstStyle>
              <a:lvl1pPr marL="272967" indent="-272967" algn="l" defTabSz="914127" rtl="0" eaLnBrk="1" latinLnBrk="0" hangingPunct="1">
                <a:lnSpc>
                  <a:spcPct val="90000"/>
                </a:lnSpc>
                <a:spcBef>
                  <a:spcPts val="0"/>
                </a:spcBef>
                <a:spcAft>
                  <a:spcPts val="1000"/>
                </a:spcAft>
                <a:buFont typeface="Wingdings" panose="05000000000000000000" pitchFamily="2" charset="2"/>
                <a:buChar char="§"/>
                <a:defRPr sz="2300" kern="1200">
                  <a:solidFill>
                    <a:schemeClr val="bg1"/>
                  </a:solidFill>
                  <a:latin typeface="Calibri Light" panose="020F0302020204030204" pitchFamily="34" charset="0"/>
                  <a:ea typeface="+mn-ea"/>
                  <a:cs typeface="+mn-cs"/>
                </a:defRPr>
              </a:lvl1pPr>
              <a:lvl2pPr marL="807798" indent="-272967" algn="l" defTabSz="914127" rtl="0" eaLnBrk="1" latinLnBrk="0" hangingPunct="1">
                <a:lnSpc>
                  <a:spcPct val="90000"/>
                </a:lnSpc>
                <a:spcBef>
                  <a:spcPts val="0"/>
                </a:spcBef>
                <a:spcAft>
                  <a:spcPts val="1000"/>
                </a:spcAft>
                <a:buFont typeface="Symbol" panose="05050102010706020507" pitchFamily="18" charset="2"/>
                <a:buChar char="-"/>
                <a:defRPr sz="2000" kern="1200">
                  <a:solidFill>
                    <a:schemeClr val="bg1"/>
                  </a:solidFill>
                  <a:latin typeface="Calibri Light" panose="020F0302020204030204" pitchFamily="34" charset="0"/>
                  <a:ea typeface="+mn-ea"/>
                  <a:cs typeface="+mn-cs"/>
                </a:defRPr>
              </a:lvl2pPr>
              <a:lvl3pPr marL="1080764" indent="-177748" algn="l" defTabSz="914127" rtl="0" eaLnBrk="1" latinLnBrk="0" hangingPunct="1">
                <a:lnSpc>
                  <a:spcPct val="90000"/>
                </a:lnSpc>
                <a:spcBef>
                  <a:spcPts val="0"/>
                </a:spcBef>
                <a:spcAft>
                  <a:spcPts val="1000"/>
                </a:spcAft>
                <a:buFont typeface="Symbol" panose="05050102010706020507" pitchFamily="18" charset="2"/>
                <a:buChar char="-"/>
                <a:defRPr sz="1900" kern="1200">
                  <a:solidFill>
                    <a:schemeClr val="bg1"/>
                  </a:solidFill>
                  <a:latin typeface="Calibri Light" panose="020F0302020204030204" pitchFamily="34" charset="0"/>
                  <a:ea typeface="+mn-ea"/>
                  <a:cs typeface="+mn-cs"/>
                </a:defRPr>
              </a:lvl3pPr>
              <a:lvl4pPr marL="1436256" indent="-177748" algn="l" defTabSz="914127" rtl="0" eaLnBrk="1" latinLnBrk="0" hangingPunct="1">
                <a:lnSpc>
                  <a:spcPct val="90000"/>
                </a:lnSpc>
                <a:spcBef>
                  <a:spcPts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4pPr>
              <a:lvl5pPr marL="1793335" indent="-179335" algn="l" defTabSz="914127" rtl="0" eaLnBrk="1" latinLnBrk="0" hangingPunct="1">
                <a:lnSpc>
                  <a:spcPct val="90000"/>
                </a:lnSpc>
                <a:spcBef>
                  <a:spcPts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5pPr>
              <a:lvl6pPr marL="2513847"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0910"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7972"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5034"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127" rtl="0" eaLnBrk="1" fontAlgn="auto" latinLnBrk="0" hangingPunct="1">
                <a:lnSpc>
                  <a:spcPct val="100000"/>
                </a:lnSpc>
                <a:spcBef>
                  <a:spcPts val="0"/>
                </a:spcBef>
                <a:spcAft>
                  <a:spcPts val="0"/>
                </a:spcAft>
                <a:buClrTx/>
                <a:buSzTx/>
                <a:buFont typeface="Wingdings" panose="05000000000000000000" pitchFamily="2" charset="2"/>
                <a:buNone/>
                <a:tabLst/>
                <a:defRPr/>
              </a:pPr>
              <a:r>
                <a:rPr kumimoji="0" lang="en-US" sz="2000" b="0" i="0" u="none" strike="noStrike" kern="1200" cap="none" spc="0" normalizeH="0" baseline="0" noProof="0" dirty="0">
                  <a:ln>
                    <a:noFill/>
                  </a:ln>
                  <a:solidFill>
                    <a:prstClr val="black">
                      <a:lumMod val="75000"/>
                      <a:lumOff val="25000"/>
                    </a:prstClr>
                  </a:solidFill>
                  <a:effectLst/>
                  <a:uLnTx/>
                  <a:uFillTx/>
                  <a:latin typeface="Franklin Gothic Medium" panose="020B0603020102020204" pitchFamily="34" charset="0"/>
                  <a:ea typeface="+mn-ea"/>
                  <a:cs typeface="+mn-cs"/>
                </a:rPr>
                <a:t>Cardiovascular</a:t>
              </a:r>
            </a:p>
          </p:txBody>
        </p:sp>
        <p:grpSp>
          <p:nvGrpSpPr>
            <p:cNvPr id="28" name="Group 27">
              <a:extLst>
                <a:ext uri="{FF2B5EF4-FFF2-40B4-BE49-F238E27FC236}">
                  <a16:creationId xmlns:a16="http://schemas.microsoft.com/office/drawing/2014/main" id="{2A2F564C-1552-A193-013A-7E637F16BD99}"/>
                </a:ext>
              </a:extLst>
            </p:cNvPr>
            <p:cNvGrpSpPr/>
            <p:nvPr/>
          </p:nvGrpSpPr>
          <p:grpSpPr>
            <a:xfrm>
              <a:off x="10320320" y="3803189"/>
              <a:ext cx="536744" cy="431653"/>
              <a:chOff x="-896442" y="3062821"/>
              <a:chExt cx="668655" cy="537737"/>
            </a:xfrm>
            <a:solidFill>
              <a:schemeClr val="bg1"/>
            </a:solidFill>
          </p:grpSpPr>
          <p:sp>
            <p:nvSpPr>
              <p:cNvPr id="44" name="Freeform: Shape 207">
                <a:extLst>
                  <a:ext uri="{FF2B5EF4-FFF2-40B4-BE49-F238E27FC236}">
                    <a16:creationId xmlns:a16="http://schemas.microsoft.com/office/drawing/2014/main" id="{000ABA13-DF40-FCB0-72DC-0794397767AC}"/>
                  </a:ext>
                </a:extLst>
              </p:cNvPr>
              <p:cNvSpPr/>
              <p:nvPr/>
            </p:nvSpPr>
            <p:spPr>
              <a:xfrm>
                <a:off x="-896442" y="3062821"/>
                <a:ext cx="668655" cy="391096"/>
              </a:xfrm>
              <a:custGeom>
                <a:avLst/>
                <a:gdLst>
                  <a:gd name="connsiteX0" fmla="*/ 634511 w 668655"/>
                  <a:gd name="connsiteY0" fmla="*/ 391096 h 391096"/>
                  <a:gd name="connsiteX1" fmla="*/ 34148 w 668655"/>
                  <a:gd name="connsiteY1" fmla="*/ 391096 h 391096"/>
                  <a:gd name="connsiteX2" fmla="*/ 0 w 668655"/>
                  <a:gd name="connsiteY2" fmla="*/ 356958 h 391096"/>
                  <a:gd name="connsiteX3" fmla="*/ 0 w 668655"/>
                  <a:gd name="connsiteY3" fmla="*/ 34140 h 391096"/>
                  <a:gd name="connsiteX4" fmla="*/ 34148 w 668655"/>
                  <a:gd name="connsiteY4" fmla="*/ 0 h 391096"/>
                  <a:gd name="connsiteX5" fmla="*/ 634511 w 668655"/>
                  <a:gd name="connsiteY5" fmla="*/ 0 h 391096"/>
                  <a:gd name="connsiteX6" fmla="*/ 668655 w 668655"/>
                  <a:gd name="connsiteY6" fmla="*/ 34140 h 391096"/>
                  <a:gd name="connsiteX7" fmla="*/ 668655 w 668655"/>
                  <a:gd name="connsiteY7" fmla="*/ 356958 h 391096"/>
                  <a:gd name="connsiteX8" fmla="*/ 634511 w 668655"/>
                  <a:gd name="connsiteY8" fmla="*/ 391096 h 391096"/>
                  <a:gd name="connsiteX9" fmla="*/ 34148 w 668655"/>
                  <a:gd name="connsiteY9" fmla="*/ 27577 h 391096"/>
                  <a:gd name="connsiteX10" fmla="*/ 27575 w 668655"/>
                  <a:gd name="connsiteY10" fmla="*/ 34140 h 391096"/>
                  <a:gd name="connsiteX11" fmla="*/ 27575 w 668655"/>
                  <a:gd name="connsiteY11" fmla="*/ 356958 h 391096"/>
                  <a:gd name="connsiteX12" fmla="*/ 34148 w 668655"/>
                  <a:gd name="connsiteY12" fmla="*/ 363522 h 391096"/>
                  <a:gd name="connsiteX13" fmla="*/ 634511 w 668655"/>
                  <a:gd name="connsiteY13" fmla="*/ 363522 h 391096"/>
                  <a:gd name="connsiteX14" fmla="*/ 641079 w 668655"/>
                  <a:gd name="connsiteY14" fmla="*/ 356958 h 391096"/>
                  <a:gd name="connsiteX15" fmla="*/ 641079 w 668655"/>
                  <a:gd name="connsiteY15" fmla="*/ 34140 h 391096"/>
                  <a:gd name="connsiteX16" fmla="*/ 634511 w 668655"/>
                  <a:gd name="connsiteY16" fmla="*/ 27577 h 391096"/>
                  <a:gd name="connsiteX17" fmla="*/ 34148 w 668655"/>
                  <a:gd name="connsiteY17" fmla="*/ 27577 h 391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68655" h="391096">
                    <a:moveTo>
                      <a:pt x="634511" y="391096"/>
                    </a:moveTo>
                    <a:lnTo>
                      <a:pt x="34148" y="391096"/>
                    </a:lnTo>
                    <a:cubicBezTo>
                      <a:pt x="15319" y="391096"/>
                      <a:pt x="0" y="375784"/>
                      <a:pt x="0" y="356958"/>
                    </a:cubicBezTo>
                    <a:lnTo>
                      <a:pt x="0" y="34140"/>
                    </a:lnTo>
                    <a:cubicBezTo>
                      <a:pt x="0" y="15315"/>
                      <a:pt x="15319" y="0"/>
                      <a:pt x="34148" y="0"/>
                    </a:cubicBezTo>
                    <a:lnTo>
                      <a:pt x="634511" y="0"/>
                    </a:lnTo>
                    <a:cubicBezTo>
                      <a:pt x="653333" y="0"/>
                      <a:pt x="668655" y="15315"/>
                      <a:pt x="668655" y="34140"/>
                    </a:cubicBezTo>
                    <a:lnTo>
                      <a:pt x="668655" y="356958"/>
                    </a:lnTo>
                    <a:cubicBezTo>
                      <a:pt x="668655" y="375784"/>
                      <a:pt x="653333" y="391096"/>
                      <a:pt x="634511" y="391096"/>
                    </a:cubicBezTo>
                    <a:close/>
                    <a:moveTo>
                      <a:pt x="34148" y="27577"/>
                    </a:moveTo>
                    <a:cubicBezTo>
                      <a:pt x="30526" y="27577"/>
                      <a:pt x="27575" y="30521"/>
                      <a:pt x="27575" y="34140"/>
                    </a:cubicBezTo>
                    <a:lnTo>
                      <a:pt x="27575" y="356958"/>
                    </a:lnTo>
                    <a:cubicBezTo>
                      <a:pt x="27575" y="360577"/>
                      <a:pt x="30526" y="363522"/>
                      <a:pt x="34148" y="363522"/>
                    </a:cubicBezTo>
                    <a:lnTo>
                      <a:pt x="634511" y="363522"/>
                    </a:lnTo>
                    <a:cubicBezTo>
                      <a:pt x="638132" y="363522"/>
                      <a:pt x="641079" y="360577"/>
                      <a:pt x="641079" y="356958"/>
                    </a:cubicBezTo>
                    <a:lnTo>
                      <a:pt x="641079" y="34140"/>
                    </a:lnTo>
                    <a:cubicBezTo>
                      <a:pt x="641079" y="30521"/>
                      <a:pt x="638133" y="27577"/>
                      <a:pt x="634511" y="27577"/>
                    </a:cubicBezTo>
                    <a:lnTo>
                      <a:pt x="34148" y="27577"/>
                    </a:lnTo>
                    <a:close/>
                  </a:path>
                </a:pathLst>
              </a:custGeom>
              <a:grpFill/>
              <a:ln w="136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5" name="Freeform: Shape 208">
                <a:extLst>
                  <a:ext uri="{FF2B5EF4-FFF2-40B4-BE49-F238E27FC236}">
                    <a16:creationId xmlns:a16="http://schemas.microsoft.com/office/drawing/2014/main" id="{EF8E5085-C2BF-D5ED-98E3-31BF3A705E3B}"/>
                  </a:ext>
                </a:extLst>
              </p:cNvPr>
              <p:cNvSpPr/>
              <p:nvPr/>
            </p:nvSpPr>
            <p:spPr>
              <a:xfrm>
                <a:off x="-640969" y="3152049"/>
                <a:ext cx="157704" cy="212876"/>
              </a:xfrm>
              <a:custGeom>
                <a:avLst/>
                <a:gdLst>
                  <a:gd name="connsiteX0" fmla="*/ 7473 w 157704"/>
                  <a:gd name="connsiteY0" fmla="*/ 211106 h 212876"/>
                  <a:gd name="connsiteX1" fmla="*/ 0 w 157704"/>
                  <a:gd name="connsiteY1" fmla="*/ 198854 h 212876"/>
                  <a:gd name="connsiteX2" fmla="*/ 0 w 157704"/>
                  <a:gd name="connsiteY2" fmla="*/ 13788 h 212876"/>
                  <a:gd name="connsiteX3" fmla="*/ 7473 w 157704"/>
                  <a:gd name="connsiteY3" fmla="*/ 1534 h 212876"/>
                  <a:gd name="connsiteX4" fmla="*/ 21782 w 157704"/>
                  <a:gd name="connsiteY4" fmla="*/ 2554 h 212876"/>
                  <a:gd name="connsiteX5" fmla="*/ 151907 w 157704"/>
                  <a:gd name="connsiteY5" fmla="*/ 95086 h 212876"/>
                  <a:gd name="connsiteX6" fmla="*/ 157704 w 157704"/>
                  <a:gd name="connsiteY6" fmla="*/ 106322 h 212876"/>
                  <a:gd name="connsiteX7" fmla="*/ 151907 w 157704"/>
                  <a:gd name="connsiteY7" fmla="*/ 117560 h 212876"/>
                  <a:gd name="connsiteX8" fmla="*/ 21782 w 157704"/>
                  <a:gd name="connsiteY8" fmla="*/ 210089 h 212876"/>
                  <a:gd name="connsiteX9" fmla="*/ 7473 w 157704"/>
                  <a:gd name="connsiteY9" fmla="*/ 211106 h 212876"/>
                  <a:gd name="connsiteX10" fmla="*/ 27580 w 157704"/>
                  <a:gd name="connsiteY10" fmla="*/ 40513 h 212876"/>
                  <a:gd name="connsiteX11" fmla="*/ 27580 w 157704"/>
                  <a:gd name="connsiteY11" fmla="*/ 172130 h 212876"/>
                  <a:gd name="connsiteX12" fmla="*/ 120123 w 157704"/>
                  <a:gd name="connsiteY12" fmla="*/ 106322 h 212876"/>
                  <a:gd name="connsiteX13" fmla="*/ 27580 w 157704"/>
                  <a:gd name="connsiteY13" fmla="*/ 40513 h 212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7704" h="212876">
                    <a:moveTo>
                      <a:pt x="7473" y="211106"/>
                    </a:moveTo>
                    <a:cubicBezTo>
                      <a:pt x="2945" y="208629"/>
                      <a:pt x="0" y="204013"/>
                      <a:pt x="0" y="198854"/>
                    </a:cubicBezTo>
                    <a:lnTo>
                      <a:pt x="0" y="13788"/>
                    </a:lnTo>
                    <a:cubicBezTo>
                      <a:pt x="0" y="8627"/>
                      <a:pt x="2885" y="3902"/>
                      <a:pt x="7473" y="1534"/>
                    </a:cubicBezTo>
                    <a:cubicBezTo>
                      <a:pt x="12058" y="-832"/>
                      <a:pt x="17576" y="-438"/>
                      <a:pt x="21782" y="2554"/>
                    </a:cubicBezTo>
                    <a:lnTo>
                      <a:pt x="151907" y="95086"/>
                    </a:lnTo>
                    <a:cubicBezTo>
                      <a:pt x="155548" y="97673"/>
                      <a:pt x="157704" y="101860"/>
                      <a:pt x="157704" y="106322"/>
                    </a:cubicBezTo>
                    <a:cubicBezTo>
                      <a:pt x="157704" y="110786"/>
                      <a:pt x="155548" y="114972"/>
                      <a:pt x="151907" y="117560"/>
                    </a:cubicBezTo>
                    <a:cubicBezTo>
                      <a:pt x="151907" y="117560"/>
                      <a:pt x="54308" y="186955"/>
                      <a:pt x="21782" y="210089"/>
                    </a:cubicBezTo>
                    <a:cubicBezTo>
                      <a:pt x="19405" y="211780"/>
                      <a:pt x="14281" y="214833"/>
                      <a:pt x="7473" y="211106"/>
                    </a:cubicBezTo>
                    <a:close/>
                    <a:moveTo>
                      <a:pt x="27580" y="40513"/>
                    </a:moveTo>
                    <a:lnTo>
                      <a:pt x="27580" y="172130"/>
                    </a:lnTo>
                    <a:lnTo>
                      <a:pt x="120123" y="106322"/>
                    </a:lnTo>
                    <a:lnTo>
                      <a:pt x="27580" y="40513"/>
                    </a:lnTo>
                    <a:close/>
                  </a:path>
                </a:pathLst>
              </a:custGeom>
              <a:grpFill/>
              <a:ln w="136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6" name="Freeform: Shape 209">
                <a:extLst>
                  <a:ext uri="{FF2B5EF4-FFF2-40B4-BE49-F238E27FC236}">
                    <a16:creationId xmlns:a16="http://schemas.microsoft.com/office/drawing/2014/main" id="{2004B76B-A9B5-56C0-5144-1845237E0ECC}"/>
                  </a:ext>
                </a:extLst>
              </p:cNvPr>
              <p:cNvSpPr/>
              <p:nvPr/>
            </p:nvSpPr>
            <p:spPr>
              <a:xfrm>
                <a:off x="-896442" y="3491393"/>
                <a:ext cx="668655" cy="109165"/>
              </a:xfrm>
              <a:custGeom>
                <a:avLst/>
                <a:gdLst>
                  <a:gd name="connsiteX0" fmla="*/ 654868 w 668655"/>
                  <a:gd name="connsiteY0" fmla="*/ 40793 h 109165"/>
                  <a:gd name="connsiteX1" fmla="*/ 391323 w 668655"/>
                  <a:gd name="connsiteY1" fmla="*/ 40793 h 109165"/>
                  <a:gd name="connsiteX2" fmla="*/ 338510 w 668655"/>
                  <a:gd name="connsiteY2" fmla="*/ 0 h 109165"/>
                  <a:gd name="connsiteX3" fmla="*/ 285704 w 668655"/>
                  <a:gd name="connsiteY3" fmla="*/ 40793 h 109165"/>
                  <a:gd name="connsiteX4" fmla="*/ 13788 w 668655"/>
                  <a:gd name="connsiteY4" fmla="*/ 40793 h 109165"/>
                  <a:gd name="connsiteX5" fmla="*/ 0 w 668655"/>
                  <a:gd name="connsiteY5" fmla="*/ 54581 h 109165"/>
                  <a:gd name="connsiteX6" fmla="*/ 13788 w 668655"/>
                  <a:gd name="connsiteY6" fmla="*/ 68369 h 109165"/>
                  <a:gd name="connsiteX7" fmla="*/ 285705 w 668655"/>
                  <a:gd name="connsiteY7" fmla="*/ 68369 h 109165"/>
                  <a:gd name="connsiteX8" fmla="*/ 338511 w 668655"/>
                  <a:gd name="connsiteY8" fmla="*/ 109165 h 109165"/>
                  <a:gd name="connsiteX9" fmla="*/ 391324 w 668655"/>
                  <a:gd name="connsiteY9" fmla="*/ 68369 h 109165"/>
                  <a:gd name="connsiteX10" fmla="*/ 654868 w 668655"/>
                  <a:gd name="connsiteY10" fmla="*/ 68369 h 109165"/>
                  <a:gd name="connsiteX11" fmla="*/ 668655 w 668655"/>
                  <a:gd name="connsiteY11" fmla="*/ 54581 h 109165"/>
                  <a:gd name="connsiteX12" fmla="*/ 654868 w 668655"/>
                  <a:gd name="connsiteY12" fmla="*/ 40793 h 109165"/>
                  <a:gd name="connsiteX13" fmla="*/ 338510 w 668655"/>
                  <a:gd name="connsiteY13" fmla="*/ 81587 h 109165"/>
                  <a:gd name="connsiteX14" fmla="*/ 311507 w 668655"/>
                  <a:gd name="connsiteY14" fmla="*/ 54580 h 109165"/>
                  <a:gd name="connsiteX15" fmla="*/ 338510 w 668655"/>
                  <a:gd name="connsiteY15" fmla="*/ 27577 h 109165"/>
                  <a:gd name="connsiteX16" fmla="*/ 365517 w 668655"/>
                  <a:gd name="connsiteY16" fmla="*/ 54580 h 109165"/>
                  <a:gd name="connsiteX17" fmla="*/ 338510 w 668655"/>
                  <a:gd name="connsiteY17" fmla="*/ 81587 h 109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68655" h="109165">
                    <a:moveTo>
                      <a:pt x="654868" y="40793"/>
                    </a:moveTo>
                    <a:lnTo>
                      <a:pt x="391323" y="40793"/>
                    </a:lnTo>
                    <a:cubicBezTo>
                      <a:pt x="385203" y="17350"/>
                      <a:pt x="363844" y="0"/>
                      <a:pt x="338510" y="0"/>
                    </a:cubicBezTo>
                    <a:cubicBezTo>
                      <a:pt x="313179" y="0"/>
                      <a:pt x="291826" y="17350"/>
                      <a:pt x="285704" y="40793"/>
                    </a:cubicBezTo>
                    <a:lnTo>
                      <a:pt x="13788" y="40793"/>
                    </a:lnTo>
                    <a:cubicBezTo>
                      <a:pt x="6175" y="40793"/>
                      <a:pt x="0" y="46968"/>
                      <a:pt x="0" y="54581"/>
                    </a:cubicBezTo>
                    <a:cubicBezTo>
                      <a:pt x="0" y="62197"/>
                      <a:pt x="6175" y="68369"/>
                      <a:pt x="13788" y="68369"/>
                    </a:cubicBezTo>
                    <a:lnTo>
                      <a:pt x="285705" y="68369"/>
                    </a:lnTo>
                    <a:cubicBezTo>
                      <a:pt x="291827" y="91813"/>
                      <a:pt x="313182" y="109165"/>
                      <a:pt x="338511" y="109165"/>
                    </a:cubicBezTo>
                    <a:cubicBezTo>
                      <a:pt x="363845" y="109165"/>
                      <a:pt x="385204" y="91812"/>
                      <a:pt x="391324" y="68369"/>
                    </a:cubicBezTo>
                    <a:lnTo>
                      <a:pt x="654868" y="68369"/>
                    </a:lnTo>
                    <a:cubicBezTo>
                      <a:pt x="662476" y="68369"/>
                      <a:pt x="668655" y="62199"/>
                      <a:pt x="668655" y="54581"/>
                    </a:cubicBezTo>
                    <a:cubicBezTo>
                      <a:pt x="668655" y="46968"/>
                      <a:pt x="662476" y="40793"/>
                      <a:pt x="654868" y="40793"/>
                    </a:cubicBezTo>
                    <a:close/>
                    <a:moveTo>
                      <a:pt x="338510" y="81587"/>
                    </a:moveTo>
                    <a:cubicBezTo>
                      <a:pt x="323625" y="81587"/>
                      <a:pt x="311507" y="69472"/>
                      <a:pt x="311507" y="54580"/>
                    </a:cubicBezTo>
                    <a:cubicBezTo>
                      <a:pt x="311507" y="39691"/>
                      <a:pt x="323625" y="27577"/>
                      <a:pt x="338510" y="27577"/>
                    </a:cubicBezTo>
                    <a:cubicBezTo>
                      <a:pt x="353402" y="27577"/>
                      <a:pt x="365517" y="39691"/>
                      <a:pt x="365517" y="54580"/>
                    </a:cubicBezTo>
                    <a:cubicBezTo>
                      <a:pt x="365517" y="69473"/>
                      <a:pt x="353402" y="81587"/>
                      <a:pt x="338510" y="81587"/>
                    </a:cubicBezTo>
                    <a:close/>
                  </a:path>
                </a:pathLst>
              </a:custGeom>
              <a:grpFill/>
              <a:ln w="136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
          <p:nvSpPr>
            <p:cNvPr id="29" name="TextBox 28">
              <a:extLst>
                <a:ext uri="{FF2B5EF4-FFF2-40B4-BE49-F238E27FC236}">
                  <a16:creationId xmlns:a16="http://schemas.microsoft.com/office/drawing/2014/main" id="{BDE69B8F-FDCE-C85B-12C6-33C003308DEE}"/>
                </a:ext>
              </a:extLst>
            </p:cNvPr>
            <p:cNvSpPr txBox="1"/>
            <p:nvPr/>
          </p:nvSpPr>
          <p:spPr>
            <a:xfrm>
              <a:off x="5027493" y="1187133"/>
              <a:ext cx="1991329" cy="124708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i="0" u="none" strike="noStrike" kern="1200" cap="none" spc="0" normalizeH="0" baseline="0" noProof="0" dirty="0">
                  <a:ln>
                    <a:noFill/>
                  </a:ln>
                  <a:solidFill>
                    <a:prstClr val="white"/>
                  </a:solidFill>
                  <a:effectLst/>
                  <a:uLnTx/>
                  <a:uFillTx/>
                  <a:latin typeface="Franklin Gothic Demi" panose="020B0603020102020204" pitchFamily="34" charset="0"/>
                  <a:ea typeface="+mn-ea"/>
                  <a:cs typeface="+mn-cs"/>
                </a:rPr>
                <a:t>Quantify and manage health impact of IAQ</a:t>
              </a:r>
            </a:p>
          </p:txBody>
        </p:sp>
        <p:sp>
          <p:nvSpPr>
            <p:cNvPr id="30" name="Inhaltsplatzhalter 4">
              <a:extLst>
                <a:ext uri="{FF2B5EF4-FFF2-40B4-BE49-F238E27FC236}">
                  <a16:creationId xmlns:a16="http://schemas.microsoft.com/office/drawing/2014/main" id="{686E4BDF-BAB6-A677-1455-F4589BDAA859}"/>
                </a:ext>
              </a:extLst>
            </p:cNvPr>
            <p:cNvSpPr txBox="1">
              <a:spLocks/>
            </p:cNvSpPr>
            <p:nvPr/>
          </p:nvSpPr>
          <p:spPr>
            <a:xfrm>
              <a:off x="9588461" y="4612873"/>
              <a:ext cx="1979419" cy="265337"/>
            </a:xfrm>
            <a:prstGeom prst="rect">
              <a:avLst/>
            </a:prstGeom>
          </p:spPr>
          <p:txBody>
            <a:bodyPr wrap="square" lIns="0" tIns="0" rIns="0" bIns="0" anchor="t">
              <a:spAutoFit/>
            </a:bodyPr>
            <a:lstStyle>
              <a:lvl1pPr marL="272967" indent="-272967" algn="l" defTabSz="914127" rtl="0" eaLnBrk="1" latinLnBrk="0" hangingPunct="1">
                <a:lnSpc>
                  <a:spcPct val="90000"/>
                </a:lnSpc>
                <a:spcBef>
                  <a:spcPts val="0"/>
                </a:spcBef>
                <a:spcAft>
                  <a:spcPts val="1000"/>
                </a:spcAft>
                <a:buFont typeface="Wingdings" panose="05000000000000000000" pitchFamily="2" charset="2"/>
                <a:buChar char="§"/>
                <a:defRPr sz="2300" kern="1200">
                  <a:solidFill>
                    <a:schemeClr val="bg1"/>
                  </a:solidFill>
                  <a:latin typeface="Calibri Light" panose="020F0302020204030204" pitchFamily="34" charset="0"/>
                  <a:ea typeface="+mn-ea"/>
                  <a:cs typeface="+mn-cs"/>
                </a:defRPr>
              </a:lvl1pPr>
              <a:lvl2pPr marL="807798" indent="-272967" algn="l" defTabSz="914127" rtl="0" eaLnBrk="1" latinLnBrk="0" hangingPunct="1">
                <a:lnSpc>
                  <a:spcPct val="90000"/>
                </a:lnSpc>
                <a:spcBef>
                  <a:spcPts val="0"/>
                </a:spcBef>
                <a:spcAft>
                  <a:spcPts val="1000"/>
                </a:spcAft>
                <a:buFont typeface="Symbol" panose="05050102010706020507" pitchFamily="18" charset="2"/>
                <a:buChar char="-"/>
                <a:defRPr sz="2000" kern="1200">
                  <a:solidFill>
                    <a:schemeClr val="bg1"/>
                  </a:solidFill>
                  <a:latin typeface="Calibri Light" panose="020F0302020204030204" pitchFamily="34" charset="0"/>
                  <a:ea typeface="+mn-ea"/>
                  <a:cs typeface="+mn-cs"/>
                </a:defRPr>
              </a:lvl2pPr>
              <a:lvl3pPr marL="1080764" indent="-177748" algn="l" defTabSz="914127" rtl="0" eaLnBrk="1" latinLnBrk="0" hangingPunct="1">
                <a:lnSpc>
                  <a:spcPct val="90000"/>
                </a:lnSpc>
                <a:spcBef>
                  <a:spcPts val="0"/>
                </a:spcBef>
                <a:spcAft>
                  <a:spcPts val="1000"/>
                </a:spcAft>
                <a:buFont typeface="Symbol" panose="05050102010706020507" pitchFamily="18" charset="2"/>
                <a:buChar char="-"/>
                <a:defRPr sz="1900" kern="1200">
                  <a:solidFill>
                    <a:schemeClr val="bg1"/>
                  </a:solidFill>
                  <a:latin typeface="Calibri Light" panose="020F0302020204030204" pitchFamily="34" charset="0"/>
                  <a:ea typeface="+mn-ea"/>
                  <a:cs typeface="+mn-cs"/>
                </a:defRPr>
              </a:lvl3pPr>
              <a:lvl4pPr marL="1436256" indent="-177748" algn="l" defTabSz="914127" rtl="0" eaLnBrk="1" latinLnBrk="0" hangingPunct="1">
                <a:lnSpc>
                  <a:spcPct val="90000"/>
                </a:lnSpc>
                <a:spcBef>
                  <a:spcPts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4pPr>
              <a:lvl5pPr marL="1793335" indent="-179335" algn="l" defTabSz="914127" rtl="0" eaLnBrk="1" latinLnBrk="0" hangingPunct="1">
                <a:lnSpc>
                  <a:spcPct val="90000"/>
                </a:lnSpc>
                <a:spcBef>
                  <a:spcPts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5pPr>
              <a:lvl6pPr marL="2513847"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0910"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7972"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5034"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127" rtl="0" eaLnBrk="1" fontAlgn="auto" latinLnBrk="0" hangingPunct="1">
                <a:lnSpc>
                  <a:spcPct val="100000"/>
                </a:lnSpc>
                <a:spcBef>
                  <a:spcPts val="0"/>
                </a:spcBef>
                <a:spcAft>
                  <a:spcPts val="0"/>
                </a:spcAft>
                <a:buClrTx/>
                <a:buSzTx/>
                <a:buFont typeface="Wingdings" panose="05000000000000000000" pitchFamily="2" charset="2"/>
                <a:buNone/>
                <a:tabLst/>
                <a:defRPr/>
              </a:pPr>
              <a:r>
                <a:rPr kumimoji="0" lang="en-US" sz="2000" b="0" i="0" u="none" strike="noStrike" kern="1200" cap="none" spc="0" normalizeH="0" baseline="0" noProof="0" dirty="0">
                  <a:ln>
                    <a:noFill/>
                  </a:ln>
                  <a:solidFill>
                    <a:prstClr val="black">
                      <a:lumMod val="75000"/>
                      <a:lumOff val="25000"/>
                    </a:prstClr>
                  </a:solidFill>
                  <a:effectLst/>
                  <a:uLnTx/>
                  <a:uFillTx/>
                  <a:latin typeface="Franklin Gothic Medium" panose="020B0603020102020204" pitchFamily="34" charset="0"/>
                  <a:ea typeface="+mn-ea"/>
                  <a:cs typeface="+mn-cs"/>
                </a:rPr>
                <a:t>Inflammation</a:t>
              </a:r>
            </a:p>
          </p:txBody>
        </p:sp>
        <p:pic>
          <p:nvPicPr>
            <p:cNvPr id="31" name="Graphic 30" descr="Shield Tick with solid fill">
              <a:extLst>
                <a:ext uri="{FF2B5EF4-FFF2-40B4-BE49-F238E27FC236}">
                  <a16:creationId xmlns:a16="http://schemas.microsoft.com/office/drawing/2014/main" id="{3D9AFD0A-68A9-8A95-F9D3-4B3CB3E7FAC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5646075" y="3559209"/>
              <a:ext cx="1041074" cy="914400"/>
            </a:xfrm>
            <a:prstGeom prst="rect">
              <a:avLst/>
            </a:prstGeom>
          </p:spPr>
        </p:pic>
        <p:sp>
          <p:nvSpPr>
            <p:cNvPr id="43" name="Graphic 6">
              <a:extLst>
                <a:ext uri="{FF2B5EF4-FFF2-40B4-BE49-F238E27FC236}">
                  <a16:creationId xmlns:a16="http://schemas.microsoft.com/office/drawing/2014/main" id="{A5FCDAA4-3E38-B646-AE19-98A51DBFD6C6}"/>
                </a:ext>
              </a:extLst>
            </p:cNvPr>
            <p:cNvSpPr/>
            <p:nvPr/>
          </p:nvSpPr>
          <p:spPr>
            <a:xfrm>
              <a:off x="7879672" y="3539191"/>
              <a:ext cx="1038801" cy="942035"/>
            </a:xfrm>
            <a:custGeom>
              <a:avLst/>
              <a:gdLst>
                <a:gd name="connsiteX0" fmla="*/ 706527 w 706527"/>
                <a:gd name="connsiteY0" fmla="*/ 353263 h 706526"/>
                <a:gd name="connsiteX1" fmla="*/ 353264 w 706527"/>
                <a:gd name="connsiteY1" fmla="*/ 706527 h 706526"/>
                <a:gd name="connsiteX2" fmla="*/ 0 w 706527"/>
                <a:gd name="connsiteY2" fmla="*/ 353263 h 706526"/>
                <a:gd name="connsiteX3" fmla="*/ 353264 w 706527"/>
                <a:gd name="connsiteY3" fmla="*/ 0 h 706526"/>
                <a:gd name="connsiteX4" fmla="*/ 706527 w 706527"/>
                <a:gd name="connsiteY4" fmla="*/ 353263 h 7065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6527" h="706526">
                  <a:moveTo>
                    <a:pt x="706527" y="353263"/>
                  </a:moveTo>
                  <a:cubicBezTo>
                    <a:pt x="706527" y="548365"/>
                    <a:pt x="548366" y="706527"/>
                    <a:pt x="353264" y="706527"/>
                  </a:cubicBezTo>
                  <a:cubicBezTo>
                    <a:pt x="158162" y="706527"/>
                    <a:pt x="0" y="548365"/>
                    <a:pt x="0" y="353263"/>
                  </a:cubicBezTo>
                  <a:cubicBezTo>
                    <a:pt x="0" y="158161"/>
                    <a:pt x="158162" y="0"/>
                    <a:pt x="353264" y="0"/>
                  </a:cubicBezTo>
                  <a:cubicBezTo>
                    <a:pt x="548366" y="0"/>
                    <a:pt x="706527" y="158162"/>
                    <a:pt x="706527" y="353263"/>
                  </a:cubicBezTo>
                  <a:close/>
                </a:path>
              </a:pathLst>
            </a:custGeom>
            <a:solidFill>
              <a:schemeClr val="tx1"/>
            </a:solidFill>
            <a:ln w="494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1" name="Graphic 6">
              <a:extLst>
                <a:ext uri="{FF2B5EF4-FFF2-40B4-BE49-F238E27FC236}">
                  <a16:creationId xmlns:a16="http://schemas.microsoft.com/office/drawing/2014/main" id="{AA04AFDF-F87E-05B9-4927-179F0B68720C}"/>
                </a:ext>
              </a:extLst>
            </p:cNvPr>
            <p:cNvSpPr/>
            <p:nvPr/>
          </p:nvSpPr>
          <p:spPr>
            <a:xfrm>
              <a:off x="3380514" y="3547998"/>
              <a:ext cx="1117331" cy="942034"/>
            </a:xfrm>
            <a:custGeom>
              <a:avLst/>
              <a:gdLst>
                <a:gd name="connsiteX0" fmla="*/ 706527 w 706527"/>
                <a:gd name="connsiteY0" fmla="*/ 353263 h 706526"/>
                <a:gd name="connsiteX1" fmla="*/ 353264 w 706527"/>
                <a:gd name="connsiteY1" fmla="*/ 706527 h 706526"/>
                <a:gd name="connsiteX2" fmla="*/ 0 w 706527"/>
                <a:gd name="connsiteY2" fmla="*/ 353263 h 706526"/>
                <a:gd name="connsiteX3" fmla="*/ 353264 w 706527"/>
                <a:gd name="connsiteY3" fmla="*/ 0 h 706526"/>
                <a:gd name="connsiteX4" fmla="*/ 706527 w 706527"/>
                <a:gd name="connsiteY4" fmla="*/ 353263 h 7065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6527" h="706526">
                  <a:moveTo>
                    <a:pt x="706527" y="353263"/>
                  </a:moveTo>
                  <a:cubicBezTo>
                    <a:pt x="706527" y="548365"/>
                    <a:pt x="548366" y="706527"/>
                    <a:pt x="353264" y="706527"/>
                  </a:cubicBezTo>
                  <a:cubicBezTo>
                    <a:pt x="158161" y="706527"/>
                    <a:pt x="0" y="548365"/>
                    <a:pt x="0" y="353263"/>
                  </a:cubicBezTo>
                  <a:cubicBezTo>
                    <a:pt x="0" y="158161"/>
                    <a:pt x="158162" y="0"/>
                    <a:pt x="353264" y="0"/>
                  </a:cubicBezTo>
                  <a:cubicBezTo>
                    <a:pt x="548366" y="0"/>
                    <a:pt x="706527" y="158162"/>
                    <a:pt x="706527" y="353263"/>
                  </a:cubicBezTo>
                  <a:close/>
                </a:path>
              </a:pathLst>
            </a:custGeom>
            <a:solidFill>
              <a:srgbClr val="E72429"/>
            </a:solidFill>
            <a:ln w="494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4" name="Graphic 33" descr="Left Brain with solid fill">
              <a:extLst>
                <a:ext uri="{FF2B5EF4-FFF2-40B4-BE49-F238E27FC236}">
                  <a16:creationId xmlns:a16="http://schemas.microsoft.com/office/drawing/2014/main" id="{196BE880-6EE2-9969-B597-6046AC98A2D2}"/>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976437" y="3560451"/>
              <a:ext cx="942035" cy="914400"/>
            </a:xfrm>
            <a:prstGeom prst="rect">
              <a:avLst/>
            </a:prstGeom>
          </p:spPr>
        </p:pic>
        <p:sp>
          <p:nvSpPr>
            <p:cNvPr id="39" name="Graphic 6">
              <a:extLst>
                <a:ext uri="{FF2B5EF4-FFF2-40B4-BE49-F238E27FC236}">
                  <a16:creationId xmlns:a16="http://schemas.microsoft.com/office/drawing/2014/main" id="{AC42C705-6A30-DBB5-AC41-5D484413BA22}"/>
                </a:ext>
              </a:extLst>
            </p:cNvPr>
            <p:cNvSpPr/>
            <p:nvPr/>
          </p:nvSpPr>
          <p:spPr>
            <a:xfrm>
              <a:off x="1057066" y="3547998"/>
              <a:ext cx="1097488" cy="942035"/>
            </a:xfrm>
            <a:custGeom>
              <a:avLst/>
              <a:gdLst>
                <a:gd name="connsiteX0" fmla="*/ 706527 w 706527"/>
                <a:gd name="connsiteY0" fmla="*/ 353263 h 706526"/>
                <a:gd name="connsiteX1" fmla="*/ 353264 w 706527"/>
                <a:gd name="connsiteY1" fmla="*/ 706527 h 706526"/>
                <a:gd name="connsiteX2" fmla="*/ 0 w 706527"/>
                <a:gd name="connsiteY2" fmla="*/ 353263 h 706526"/>
                <a:gd name="connsiteX3" fmla="*/ 353264 w 706527"/>
                <a:gd name="connsiteY3" fmla="*/ 0 h 706526"/>
                <a:gd name="connsiteX4" fmla="*/ 706527 w 706527"/>
                <a:gd name="connsiteY4" fmla="*/ 353263 h 7065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6527" h="706526">
                  <a:moveTo>
                    <a:pt x="706527" y="353263"/>
                  </a:moveTo>
                  <a:cubicBezTo>
                    <a:pt x="706527" y="548365"/>
                    <a:pt x="548366" y="706527"/>
                    <a:pt x="353264" y="706527"/>
                  </a:cubicBezTo>
                  <a:cubicBezTo>
                    <a:pt x="158161" y="706527"/>
                    <a:pt x="0" y="548365"/>
                    <a:pt x="0" y="353263"/>
                  </a:cubicBezTo>
                  <a:cubicBezTo>
                    <a:pt x="0" y="158161"/>
                    <a:pt x="158161" y="0"/>
                    <a:pt x="353264" y="0"/>
                  </a:cubicBezTo>
                  <a:cubicBezTo>
                    <a:pt x="548366" y="0"/>
                    <a:pt x="706527" y="158162"/>
                    <a:pt x="706527" y="353263"/>
                  </a:cubicBezTo>
                  <a:close/>
                </a:path>
              </a:pathLst>
            </a:custGeom>
            <a:solidFill>
              <a:srgbClr val="00B0F0"/>
            </a:solidFill>
            <a:ln w="494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6" name="Graphic 35" descr="Lungs with solid fill">
              <a:extLst>
                <a:ext uri="{FF2B5EF4-FFF2-40B4-BE49-F238E27FC236}">
                  <a16:creationId xmlns:a16="http://schemas.microsoft.com/office/drawing/2014/main" id="{D451DBBD-C962-75E2-B854-22BA8A4ED364}"/>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200794" y="3588494"/>
              <a:ext cx="810033" cy="810033"/>
            </a:xfrm>
            <a:prstGeom prst="rect">
              <a:avLst/>
            </a:prstGeom>
          </p:spPr>
        </p:pic>
        <p:pic>
          <p:nvPicPr>
            <p:cNvPr id="37" name="Graphic 36" descr="Heart organ with solid fill">
              <a:extLst>
                <a:ext uri="{FF2B5EF4-FFF2-40B4-BE49-F238E27FC236}">
                  <a16:creationId xmlns:a16="http://schemas.microsoft.com/office/drawing/2014/main" id="{F6851DBD-B3C6-D56E-8C7C-35C4E6D89710}"/>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3460362" y="3570174"/>
              <a:ext cx="914400" cy="914400"/>
            </a:xfrm>
            <a:prstGeom prst="rect">
              <a:avLst/>
            </a:prstGeom>
          </p:spPr>
        </p:pic>
      </p:grpSp>
    </p:spTree>
    <p:extLst>
      <p:ext uri="{BB962C8B-B14F-4D97-AF65-F5344CB8AC3E}">
        <p14:creationId xmlns:p14="http://schemas.microsoft.com/office/powerpoint/2010/main" val="298494876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2B0F24-4C0C-C39B-7130-221C98FD8672}"/>
            </a:ext>
          </a:extLst>
        </p:cNvPr>
        <p:cNvGrpSpPr/>
        <p:nvPr/>
      </p:nvGrpSpPr>
      <p:grpSpPr>
        <a:xfrm>
          <a:off x="0" y="0"/>
          <a:ext cx="0" cy="0"/>
          <a:chOff x="0" y="0"/>
          <a:chExt cx="0" cy="0"/>
        </a:xfrm>
      </p:grpSpPr>
      <p:sp>
        <p:nvSpPr>
          <p:cNvPr id="53" name="Rectangle 52">
            <a:extLst>
              <a:ext uri="{FF2B5EF4-FFF2-40B4-BE49-F238E27FC236}">
                <a16:creationId xmlns:a16="http://schemas.microsoft.com/office/drawing/2014/main" id="{ED1C994A-834A-8537-8EEC-85593DE041E0}"/>
              </a:ext>
            </a:extLst>
          </p:cNvPr>
          <p:cNvSpPr/>
          <p:nvPr/>
        </p:nvSpPr>
        <p:spPr>
          <a:xfrm>
            <a:off x="154119" y="1206958"/>
            <a:ext cx="11501941" cy="5076615"/>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Title 1">
            <a:extLst>
              <a:ext uri="{FF2B5EF4-FFF2-40B4-BE49-F238E27FC236}">
                <a16:creationId xmlns:a16="http://schemas.microsoft.com/office/drawing/2014/main" id="{980E03D4-2296-58DF-0F1A-2CB9F711C21E}"/>
              </a:ext>
            </a:extLst>
          </p:cNvPr>
          <p:cNvSpPr txBox="1">
            <a:spLocks/>
          </p:cNvSpPr>
          <p:nvPr/>
        </p:nvSpPr>
        <p:spPr>
          <a:xfrm>
            <a:off x="427724" y="410514"/>
            <a:ext cx="10372254" cy="636811"/>
          </a:xfrm>
          <a:prstGeom prst="rect">
            <a:avLst/>
          </a:prstGeom>
        </p:spPr>
        <p:txBody>
          <a:bodyPr vert="horz" lIns="91440" tIns="45720" rIns="91440" bIns="45720" rtlCol="0" anchor="ctr">
            <a:noAutofit/>
          </a:bodyPr>
          <a:lstStyle>
            <a:defPPr>
              <a:defRPr lang="en-US"/>
            </a:defPPr>
            <a:lvl1pPr>
              <a:lnSpc>
                <a:spcPct val="90000"/>
              </a:lnSpc>
              <a:spcBef>
                <a:spcPct val="0"/>
              </a:spcBef>
              <a:buNone/>
              <a:defRPr sz="3200" b="0" i="0">
                <a:solidFill>
                  <a:schemeClr val="bg1">
                    <a:lumMod val="95000"/>
                  </a:schemeClr>
                </a:solidFill>
                <a:latin typeface="Franklin Gothic Medium" panose="020B0603020102020204" pitchFamily="34" charset="0"/>
                <a:ea typeface="+mj-ea"/>
                <a:cs typeface="Arial" panose="020B0604020202020204" pitchFamily="34" charset="0"/>
              </a:defRPr>
            </a:lvl1pPr>
          </a:lstStyle>
          <a:p>
            <a:r>
              <a:rPr lang="en-US" sz="3600" dirty="0">
                <a:latin typeface="Franklin Gothic Book" panose="020B0503020102020204" pitchFamily="34" charset="0"/>
              </a:rPr>
              <a:t>4 steps from monitoring to remediation</a:t>
            </a:r>
          </a:p>
          <a:p>
            <a:endParaRPr lang="en-US" sz="3600" dirty="0">
              <a:latin typeface="Franklin Gothic Book" panose="020B0503020102020204" pitchFamily="34" charset="0"/>
            </a:endParaRPr>
          </a:p>
        </p:txBody>
      </p:sp>
      <p:sp>
        <p:nvSpPr>
          <p:cNvPr id="5" name="TextBox 4">
            <a:extLst>
              <a:ext uri="{FF2B5EF4-FFF2-40B4-BE49-F238E27FC236}">
                <a16:creationId xmlns:a16="http://schemas.microsoft.com/office/drawing/2014/main" id="{3E75A550-7644-75C0-4295-3B11F44E986F}"/>
              </a:ext>
            </a:extLst>
          </p:cNvPr>
          <p:cNvSpPr txBox="1"/>
          <p:nvPr/>
        </p:nvSpPr>
        <p:spPr>
          <a:xfrm>
            <a:off x="417026" y="1332675"/>
            <a:ext cx="2655233" cy="473763"/>
          </a:xfrm>
          <a:prstGeom prst="rect">
            <a:avLst/>
          </a:prstGeom>
          <a:solidFill>
            <a:srgbClr val="292971"/>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Franklin Gothic Book" panose="020B0503020102020204" pitchFamily="34" charset="0"/>
                <a:ea typeface="+mn-ea"/>
                <a:cs typeface="+mn-cs"/>
              </a:rPr>
              <a:t>MEASURE</a:t>
            </a:r>
          </a:p>
        </p:txBody>
      </p:sp>
      <p:sp>
        <p:nvSpPr>
          <p:cNvPr id="7" name="Round Single Corner Rectangle 6">
            <a:extLst>
              <a:ext uri="{FF2B5EF4-FFF2-40B4-BE49-F238E27FC236}">
                <a16:creationId xmlns:a16="http://schemas.microsoft.com/office/drawing/2014/main" id="{2369A768-81DB-787B-A50D-8AA8EC3E9E32}"/>
              </a:ext>
            </a:extLst>
          </p:cNvPr>
          <p:cNvSpPr/>
          <p:nvPr/>
        </p:nvSpPr>
        <p:spPr>
          <a:xfrm rot="10800000">
            <a:off x="3258706" y="1709530"/>
            <a:ext cx="2722318" cy="4447430"/>
          </a:xfrm>
          <a:prstGeom prst="round1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Round Single Corner Rectangle 7">
            <a:extLst>
              <a:ext uri="{FF2B5EF4-FFF2-40B4-BE49-F238E27FC236}">
                <a16:creationId xmlns:a16="http://schemas.microsoft.com/office/drawing/2014/main" id="{B76FDE97-8786-8D77-0DA4-DB69C59F079E}"/>
              </a:ext>
            </a:extLst>
          </p:cNvPr>
          <p:cNvSpPr/>
          <p:nvPr/>
        </p:nvSpPr>
        <p:spPr>
          <a:xfrm rot="10800000">
            <a:off x="6137584" y="1709528"/>
            <a:ext cx="2722318" cy="4447430"/>
          </a:xfrm>
          <a:prstGeom prst="round1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 name="Round Single Corner Rectangle 8">
            <a:extLst>
              <a:ext uri="{FF2B5EF4-FFF2-40B4-BE49-F238E27FC236}">
                <a16:creationId xmlns:a16="http://schemas.microsoft.com/office/drawing/2014/main" id="{12020630-0618-1AF0-24EF-0590EA22E5CF}"/>
              </a:ext>
            </a:extLst>
          </p:cNvPr>
          <p:cNvSpPr/>
          <p:nvPr/>
        </p:nvSpPr>
        <p:spPr>
          <a:xfrm rot="10800000">
            <a:off x="9024480" y="1754330"/>
            <a:ext cx="2722318" cy="4402627"/>
          </a:xfrm>
          <a:prstGeom prst="round1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ound Single Corner Rectangle 9">
            <a:extLst>
              <a:ext uri="{FF2B5EF4-FFF2-40B4-BE49-F238E27FC236}">
                <a16:creationId xmlns:a16="http://schemas.microsoft.com/office/drawing/2014/main" id="{7A278652-EF43-4B16-80BF-CB87C71DDCA8}"/>
              </a:ext>
            </a:extLst>
          </p:cNvPr>
          <p:cNvSpPr/>
          <p:nvPr/>
        </p:nvSpPr>
        <p:spPr>
          <a:xfrm rot="10800000">
            <a:off x="451312" y="1817392"/>
            <a:ext cx="2657714" cy="4339568"/>
          </a:xfrm>
          <a:prstGeom prst="round1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TextBox 11">
            <a:extLst>
              <a:ext uri="{FF2B5EF4-FFF2-40B4-BE49-F238E27FC236}">
                <a16:creationId xmlns:a16="http://schemas.microsoft.com/office/drawing/2014/main" id="{5FD5F2AB-1826-A068-1BC4-AA4DD20FD0EB}"/>
              </a:ext>
            </a:extLst>
          </p:cNvPr>
          <p:cNvSpPr txBox="1"/>
          <p:nvPr/>
        </p:nvSpPr>
        <p:spPr>
          <a:xfrm>
            <a:off x="425390" y="1263724"/>
            <a:ext cx="545432"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chemeClr val="bg1"/>
                </a:solidFill>
                <a:effectLst/>
                <a:uLnTx/>
                <a:uFillTx/>
                <a:latin typeface="Franklin Gothic Demi" panose="020B0603020102020204" pitchFamily="34" charset="0"/>
                <a:ea typeface="+mn-ea"/>
                <a:cs typeface="+mn-cs"/>
              </a:rPr>
              <a:t>1</a:t>
            </a:r>
          </a:p>
        </p:txBody>
      </p:sp>
      <p:grpSp>
        <p:nvGrpSpPr>
          <p:cNvPr id="13" name="Group 12">
            <a:extLst>
              <a:ext uri="{FF2B5EF4-FFF2-40B4-BE49-F238E27FC236}">
                <a16:creationId xmlns:a16="http://schemas.microsoft.com/office/drawing/2014/main" id="{F62F8984-5619-4529-BE1D-C9CCAA15F57B}"/>
              </a:ext>
            </a:extLst>
          </p:cNvPr>
          <p:cNvGrpSpPr/>
          <p:nvPr/>
        </p:nvGrpSpPr>
        <p:grpSpPr>
          <a:xfrm>
            <a:off x="3430917" y="3077593"/>
            <a:ext cx="2362313" cy="2351147"/>
            <a:chOff x="4952121" y="1144459"/>
            <a:chExt cx="2414623" cy="2580841"/>
          </a:xfrm>
        </p:grpSpPr>
        <p:sp>
          <p:nvSpPr>
            <p:cNvPr id="14" name="Oval 13">
              <a:extLst>
                <a:ext uri="{FF2B5EF4-FFF2-40B4-BE49-F238E27FC236}">
                  <a16:creationId xmlns:a16="http://schemas.microsoft.com/office/drawing/2014/main" id="{3521F13A-569A-8508-C2A8-BD37FFE88C83}"/>
                </a:ext>
              </a:extLst>
            </p:cNvPr>
            <p:cNvSpPr/>
            <p:nvPr/>
          </p:nvSpPr>
          <p:spPr>
            <a:xfrm>
              <a:off x="4952121" y="1144459"/>
              <a:ext cx="2414623" cy="2580841"/>
            </a:xfrm>
            <a:prstGeom prst="ellipse">
              <a:avLst/>
            </a:prstGeom>
            <a:solidFill>
              <a:schemeClr val="bg1"/>
            </a:solidFill>
            <a:ln w="57150">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1" i="0" u="none" strike="noStrike" kern="1200" cap="none" spc="0" normalizeH="0" baseline="0" noProof="0" dirty="0">
                <a:ln>
                  <a:noFill/>
                </a:ln>
                <a:solidFill>
                  <a:prstClr val="black"/>
                </a:solidFill>
                <a:effectLst/>
                <a:uLnTx/>
                <a:uFillTx/>
                <a:latin typeface="Franklin Gothic Demi" panose="020B0603020102020204" pitchFamily="34"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b="1" i="0" u="none" strike="noStrike" kern="1200" cap="none" spc="0" normalizeH="0" baseline="0" noProof="0" dirty="0">
                  <a:ln>
                    <a:noFill/>
                  </a:ln>
                  <a:solidFill>
                    <a:prstClr val="black"/>
                  </a:solidFill>
                  <a:effectLst/>
                  <a:uLnTx/>
                  <a:uFillTx/>
                  <a:latin typeface="Franklin Gothic Demi" panose="020B0603020102020204" pitchFamily="34" charset="0"/>
                  <a:ea typeface="+mn-ea"/>
                  <a:cs typeface="+mn-cs"/>
                </a:rPr>
                <a:t>IAQ &amp; HEALTH </a:t>
              </a:r>
            </a:p>
          </p:txBody>
        </p:sp>
        <p:sp>
          <p:nvSpPr>
            <p:cNvPr id="15" name="TextBox 14">
              <a:extLst>
                <a:ext uri="{FF2B5EF4-FFF2-40B4-BE49-F238E27FC236}">
                  <a16:creationId xmlns:a16="http://schemas.microsoft.com/office/drawing/2014/main" id="{FE0A9C91-872B-6ADA-556B-3BE9258853DF}"/>
                </a:ext>
              </a:extLst>
            </p:cNvPr>
            <p:cNvSpPr txBox="1"/>
            <p:nvPr/>
          </p:nvSpPr>
          <p:spPr>
            <a:xfrm>
              <a:off x="5120226" y="2620977"/>
              <a:ext cx="2078411" cy="40541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b="1" i="0" u="none" strike="noStrike" kern="1200" cap="none" spc="0" normalizeH="0" baseline="0" noProof="0" dirty="0">
                  <a:ln>
                    <a:noFill/>
                  </a:ln>
                  <a:solidFill>
                    <a:prstClr val="black"/>
                  </a:solidFill>
                  <a:effectLst/>
                  <a:uLnTx/>
                  <a:uFillTx/>
                  <a:latin typeface="Calibri" panose="020F0502020204030204"/>
                  <a:ea typeface="+mn-ea"/>
                  <a:cs typeface="+mn-cs"/>
                </a:rPr>
                <a:t>Analysis</a:t>
              </a:r>
            </a:p>
          </p:txBody>
        </p:sp>
        <p:pic>
          <p:nvPicPr>
            <p:cNvPr id="16" name="Picture 15">
              <a:extLst>
                <a:ext uri="{FF2B5EF4-FFF2-40B4-BE49-F238E27FC236}">
                  <a16:creationId xmlns:a16="http://schemas.microsoft.com/office/drawing/2014/main" id="{172DD8CA-F91E-87B9-3956-52D17581D332}"/>
                </a:ext>
              </a:extLst>
            </p:cNvPr>
            <p:cNvPicPr>
              <a:picLocks noChangeAspect="1"/>
            </p:cNvPicPr>
            <p:nvPr/>
          </p:nvPicPr>
          <p:blipFill rotWithShape="1">
            <a:blip r:embed="rId2" cstate="hqprint">
              <a:extLst>
                <a:ext uri="{28A0092B-C50C-407E-A947-70E740481C1C}">
                  <a14:useLocalDpi xmlns:a14="http://schemas.microsoft.com/office/drawing/2010/main"/>
                </a:ext>
              </a:extLst>
            </a:blip>
            <a:srcRect b="38402"/>
            <a:stretch/>
          </p:blipFill>
          <p:spPr>
            <a:xfrm>
              <a:off x="5368671" y="1513228"/>
              <a:ext cx="1479758" cy="728263"/>
            </a:xfrm>
            <a:prstGeom prst="rect">
              <a:avLst/>
            </a:prstGeom>
          </p:spPr>
        </p:pic>
      </p:grpSp>
      <p:sp>
        <p:nvSpPr>
          <p:cNvPr id="17" name="TextBox 16">
            <a:extLst>
              <a:ext uri="{FF2B5EF4-FFF2-40B4-BE49-F238E27FC236}">
                <a16:creationId xmlns:a16="http://schemas.microsoft.com/office/drawing/2014/main" id="{6390556F-E10E-858C-1E3B-1965D474C6DD}"/>
              </a:ext>
            </a:extLst>
          </p:cNvPr>
          <p:cNvSpPr txBox="1"/>
          <p:nvPr/>
        </p:nvSpPr>
        <p:spPr>
          <a:xfrm>
            <a:off x="3430917" y="2076398"/>
            <a:ext cx="2362312"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Roboto" panose="02000000000000000000" pitchFamily="2" charset="0"/>
                <a:ea typeface="Roboto" panose="02000000000000000000" pitchFamily="2" charset="0"/>
                <a:cs typeface="+mn-cs"/>
              </a:rPr>
              <a:t>CALCULATE OUTDOOR &amp; IAQ HEALTH IMPACT</a:t>
            </a:r>
          </a:p>
        </p:txBody>
      </p:sp>
      <p:sp>
        <p:nvSpPr>
          <p:cNvPr id="25" name="TextBox 24">
            <a:extLst>
              <a:ext uri="{FF2B5EF4-FFF2-40B4-BE49-F238E27FC236}">
                <a16:creationId xmlns:a16="http://schemas.microsoft.com/office/drawing/2014/main" id="{66A95BE3-E986-903F-C091-3289A7BF7DF2}"/>
              </a:ext>
            </a:extLst>
          </p:cNvPr>
          <p:cNvSpPr txBox="1"/>
          <p:nvPr/>
        </p:nvSpPr>
        <p:spPr>
          <a:xfrm>
            <a:off x="527895" y="2045845"/>
            <a:ext cx="2458976"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Roboto" panose="02000000000000000000" pitchFamily="2" charset="0"/>
                <a:ea typeface="Roboto" panose="02000000000000000000" pitchFamily="2" charset="0"/>
                <a:cs typeface="+mn-cs"/>
              </a:rPr>
              <a:t>CONTINUOUSLY MONITOR INDOOR &amp; OUTDOOR AIR </a:t>
            </a:r>
          </a:p>
        </p:txBody>
      </p:sp>
      <p:sp>
        <p:nvSpPr>
          <p:cNvPr id="32" name="TextBox 31">
            <a:extLst>
              <a:ext uri="{FF2B5EF4-FFF2-40B4-BE49-F238E27FC236}">
                <a16:creationId xmlns:a16="http://schemas.microsoft.com/office/drawing/2014/main" id="{44396999-FAFB-B803-191F-43DC32C079E1}"/>
              </a:ext>
            </a:extLst>
          </p:cNvPr>
          <p:cNvSpPr txBox="1"/>
          <p:nvPr/>
        </p:nvSpPr>
        <p:spPr>
          <a:xfrm>
            <a:off x="3255898" y="1343631"/>
            <a:ext cx="2722319" cy="473763"/>
          </a:xfrm>
          <a:prstGeom prst="rect">
            <a:avLst/>
          </a:prstGeom>
          <a:solidFill>
            <a:srgbClr val="292971"/>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Franklin Gothic Book" panose="020B0503020102020204" pitchFamily="34" charset="0"/>
                <a:ea typeface="+mn-ea"/>
                <a:cs typeface="+mn-cs"/>
              </a:rPr>
              <a:t>ANALYZE</a:t>
            </a:r>
          </a:p>
        </p:txBody>
      </p:sp>
      <p:sp>
        <p:nvSpPr>
          <p:cNvPr id="33" name="TextBox 32">
            <a:extLst>
              <a:ext uri="{FF2B5EF4-FFF2-40B4-BE49-F238E27FC236}">
                <a16:creationId xmlns:a16="http://schemas.microsoft.com/office/drawing/2014/main" id="{DFBFB938-21B0-631B-641D-7E610A634D4C}"/>
              </a:ext>
            </a:extLst>
          </p:cNvPr>
          <p:cNvSpPr txBox="1"/>
          <p:nvPr/>
        </p:nvSpPr>
        <p:spPr>
          <a:xfrm>
            <a:off x="6115687" y="1338303"/>
            <a:ext cx="2712006" cy="461665"/>
          </a:xfrm>
          <a:prstGeom prst="rect">
            <a:avLst/>
          </a:prstGeom>
          <a:solidFill>
            <a:srgbClr val="292971"/>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Franklin Gothic Book" panose="020B0503020102020204" pitchFamily="34" charset="0"/>
                <a:ea typeface="+mn-ea"/>
                <a:cs typeface="+mn-cs"/>
              </a:rPr>
              <a:t>  COMMUNICATE</a:t>
            </a:r>
          </a:p>
        </p:txBody>
      </p:sp>
      <p:sp>
        <p:nvSpPr>
          <p:cNvPr id="35" name="TextBox 34">
            <a:extLst>
              <a:ext uri="{FF2B5EF4-FFF2-40B4-BE49-F238E27FC236}">
                <a16:creationId xmlns:a16="http://schemas.microsoft.com/office/drawing/2014/main" id="{98FFAC69-60F8-5B19-687D-1962CBC8F0D4}"/>
              </a:ext>
            </a:extLst>
          </p:cNvPr>
          <p:cNvSpPr txBox="1"/>
          <p:nvPr/>
        </p:nvSpPr>
        <p:spPr>
          <a:xfrm>
            <a:off x="9036440" y="1361836"/>
            <a:ext cx="2712006" cy="473763"/>
          </a:xfrm>
          <a:prstGeom prst="rect">
            <a:avLst/>
          </a:prstGeom>
          <a:solidFill>
            <a:srgbClr val="292971"/>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Franklin Gothic Book" panose="020B0503020102020204" pitchFamily="34" charset="0"/>
                <a:ea typeface="+mn-ea"/>
                <a:cs typeface="+mn-cs"/>
              </a:rPr>
              <a:t>REMEDIATE</a:t>
            </a:r>
          </a:p>
        </p:txBody>
      </p:sp>
      <p:sp>
        <p:nvSpPr>
          <p:cNvPr id="38" name="TextBox 37">
            <a:extLst>
              <a:ext uri="{FF2B5EF4-FFF2-40B4-BE49-F238E27FC236}">
                <a16:creationId xmlns:a16="http://schemas.microsoft.com/office/drawing/2014/main" id="{169F5B63-CE91-76B7-367A-53CF4F32D19D}"/>
              </a:ext>
            </a:extLst>
          </p:cNvPr>
          <p:cNvSpPr txBox="1"/>
          <p:nvPr/>
        </p:nvSpPr>
        <p:spPr>
          <a:xfrm>
            <a:off x="6339761" y="2000505"/>
            <a:ext cx="2487932"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Roboto" panose="02000000000000000000" pitchFamily="2" charset="0"/>
                <a:ea typeface="Roboto" panose="02000000000000000000" pitchFamily="2" charset="0"/>
                <a:cs typeface="+mn-cs"/>
              </a:rPr>
              <a:t>REPORT TO CUSTOMER</a:t>
            </a:r>
            <a:endParaRPr kumimoji="0" lang="en-US" sz="1600" b="1" i="0" u="none" strike="noStrike" kern="1200" cap="none" spc="0" normalizeH="0" baseline="0" noProof="0" dirty="0">
              <a:ln>
                <a:noFill/>
              </a:ln>
              <a:solidFill>
                <a:srgbClr val="000000"/>
              </a:solidFill>
              <a:effectLst/>
              <a:uLnTx/>
              <a:uFillTx/>
              <a:latin typeface="Roboto" panose="02000000000000000000" pitchFamily="2" charset="0"/>
              <a:ea typeface="Roboto" panose="02000000000000000000" pitchFamily="2" charset="0"/>
              <a:cs typeface="+mn-cs"/>
            </a:endParaRPr>
          </a:p>
        </p:txBody>
      </p:sp>
      <p:sp>
        <p:nvSpPr>
          <p:cNvPr id="50" name="TextBox 49">
            <a:extLst>
              <a:ext uri="{FF2B5EF4-FFF2-40B4-BE49-F238E27FC236}">
                <a16:creationId xmlns:a16="http://schemas.microsoft.com/office/drawing/2014/main" id="{73384EE7-5CC0-B180-E20C-B3777538791D}"/>
              </a:ext>
            </a:extLst>
          </p:cNvPr>
          <p:cNvSpPr txBox="1"/>
          <p:nvPr/>
        </p:nvSpPr>
        <p:spPr>
          <a:xfrm>
            <a:off x="2100633" y="4907292"/>
            <a:ext cx="927522"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effectLst/>
                <a:uLnTx/>
                <a:uFillTx/>
                <a:latin typeface="Roboto Medium" panose="02000000000000000000" pitchFamily="2" charset="0"/>
                <a:ea typeface="Roboto Medium" panose="02000000000000000000" pitchFamily="2" charset="0"/>
                <a:cs typeface="Roboto Medium" panose="02000000000000000000" pitchFamily="2" charset="0"/>
              </a:rPr>
              <a:t>In-duct Sensor</a:t>
            </a:r>
          </a:p>
        </p:txBody>
      </p:sp>
      <p:grpSp>
        <p:nvGrpSpPr>
          <p:cNvPr id="54" name="Group 53">
            <a:extLst>
              <a:ext uri="{FF2B5EF4-FFF2-40B4-BE49-F238E27FC236}">
                <a16:creationId xmlns:a16="http://schemas.microsoft.com/office/drawing/2014/main" id="{8EBEB71E-22C0-3EFD-D9C2-556AE5EAE47F}"/>
              </a:ext>
            </a:extLst>
          </p:cNvPr>
          <p:cNvGrpSpPr/>
          <p:nvPr/>
        </p:nvGrpSpPr>
        <p:grpSpPr>
          <a:xfrm>
            <a:off x="160293" y="3031366"/>
            <a:ext cx="2438860" cy="2743042"/>
            <a:chOff x="5356142" y="756194"/>
            <a:chExt cx="4665023" cy="5117255"/>
          </a:xfrm>
        </p:grpSpPr>
        <p:sp>
          <p:nvSpPr>
            <p:cNvPr id="55" name="Rectangle 54">
              <a:extLst>
                <a:ext uri="{FF2B5EF4-FFF2-40B4-BE49-F238E27FC236}">
                  <a16:creationId xmlns:a16="http://schemas.microsoft.com/office/drawing/2014/main" id="{98C0E4FC-B3AE-9C1C-CF26-305A5D3E5309}"/>
                </a:ext>
              </a:extLst>
            </p:cNvPr>
            <p:cNvSpPr/>
            <p:nvPr/>
          </p:nvSpPr>
          <p:spPr>
            <a:xfrm>
              <a:off x="6744922" y="2095641"/>
              <a:ext cx="1774154" cy="3328416"/>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ptos" panose="02110004020202020204"/>
                <a:ea typeface="+mn-ea"/>
                <a:cs typeface="+mn-cs"/>
              </a:endParaRPr>
            </a:p>
          </p:txBody>
        </p:sp>
        <p:pic>
          <p:nvPicPr>
            <p:cNvPr id="56" name="Graphic 55" descr="Building with solid fill">
              <a:extLst>
                <a:ext uri="{FF2B5EF4-FFF2-40B4-BE49-F238E27FC236}">
                  <a16:creationId xmlns:a16="http://schemas.microsoft.com/office/drawing/2014/main" id="{F6F5D20B-FDC4-0CFA-11B5-7E576DA34C89}"/>
                </a:ext>
              </a:extLst>
            </p:cNvPr>
            <p:cNvPicPr>
              <a:picLocks noChangeAspect="1"/>
            </p:cNvPicPr>
            <p:nvPr/>
          </p:nvPicPr>
          <p:blipFill>
            <a:blip>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5356142" y="756194"/>
              <a:ext cx="4665023" cy="5117255"/>
            </a:xfrm>
            <a:prstGeom prst="rect">
              <a:avLst/>
            </a:prstGeom>
          </p:spPr>
        </p:pic>
      </p:grpSp>
      <p:sp>
        <p:nvSpPr>
          <p:cNvPr id="57" name="TextBox 56">
            <a:extLst>
              <a:ext uri="{FF2B5EF4-FFF2-40B4-BE49-F238E27FC236}">
                <a16:creationId xmlns:a16="http://schemas.microsoft.com/office/drawing/2014/main" id="{16DA9E8A-D210-7F3B-EF85-0DA3CF63021B}"/>
              </a:ext>
            </a:extLst>
          </p:cNvPr>
          <p:cNvSpPr txBox="1"/>
          <p:nvPr/>
        </p:nvSpPr>
        <p:spPr>
          <a:xfrm>
            <a:off x="688374" y="5630901"/>
            <a:ext cx="1359281"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effectLst/>
                <a:uLnTx/>
                <a:uFillTx/>
                <a:latin typeface="Roboto Medium" panose="02000000000000000000" pitchFamily="2" charset="0"/>
                <a:ea typeface="Roboto Medium" panose="02000000000000000000" pitchFamily="2" charset="0"/>
                <a:cs typeface="Roboto Medium" panose="02000000000000000000" pitchFamily="2" charset="0"/>
              </a:rPr>
              <a:t>Indoor Sensors</a:t>
            </a:r>
          </a:p>
        </p:txBody>
      </p:sp>
      <p:pic>
        <p:nvPicPr>
          <p:cNvPr id="58" name="Picture 57" descr="Graphical user interface, application&#10;&#10;Description automatically generated">
            <a:extLst>
              <a:ext uri="{FF2B5EF4-FFF2-40B4-BE49-F238E27FC236}">
                <a16:creationId xmlns:a16="http://schemas.microsoft.com/office/drawing/2014/main" id="{324883D2-AFA9-9F6A-B3E5-5BBF21616614}"/>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786310" y="4032129"/>
            <a:ext cx="1186826" cy="900738"/>
          </a:xfrm>
          <a:prstGeom prst="rect">
            <a:avLst/>
          </a:prstGeom>
        </p:spPr>
      </p:pic>
      <p:pic>
        <p:nvPicPr>
          <p:cNvPr id="59" name="Picture 6">
            <a:extLst>
              <a:ext uri="{FF2B5EF4-FFF2-40B4-BE49-F238E27FC236}">
                <a16:creationId xmlns:a16="http://schemas.microsoft.com/office/drawing/2014/main" id="{D2BC4789-8A6B-80C2-7794-B856D7CA8B36}"/>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2064090" y="3267282"/>
            <a:ext cx="1044936" cy="1529693"/>
          </a:xfrm>
          <a:prstGeom prst="rect">
            <a:avLst/>
          </a:prstGeom>
          <a:noFill/>
          <a:extLst>
            <a:ext uri="{909E8E84-426E-40DD-AFC4-6F175D3DCCD1}">
              <a14:hiddenFill xmlns:a14="http://schemas.microsoft.com/office/drawing/2010/main">
                <a:solidFill>
                  <a:srgbClr val="FFFFFF"/>
                </a:solidFill>
              </a14:hiddenFill>
            </a:ext>
          </a:extLst>
        </p:spPr>
      </p:pic>
      <p:pic>
        <p:nvPicPr>
          <p:cNvPr id="60" name="Picture 59">
            <a:extLst>
              <a:ext uri="{FF2B5EF4-FFF2-40B4-BE49-F238E27FC236}">
                <a16:creationId xmlns:a16="http://schemas.microsoft.com/office/drawing/2014/main" id="{CDAB6518-5475-03F7-9320-CAEF79E7FEA6}"/>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298046" y="2649723"/>
            <a:ext cx="2487932" cy="1242659"/>
          </a:xfrm>
          <a:prstGeom prst="rect">
            <a:avLst/>
          </a:prstGeom>
        </p:spPr>
      </p:pic>
      <p:pic>
        <p:nvPicPr>
          <p:cNvPr id="61" name="Picture 60">
            <a:extLst>
              <a:ext uri="{FF2B5EF4-FFF2-40B4-BE49-F238E27FC236}">
                <a16:creationId xmlns:a16="http://schemas.microsoft.com/office/drawing/2014/main" id="{60BBFBB6-8251-7CBF-1157-CDDCCAE990C5}"/>
              </a:ext>
            </a:extLst>
          </p:cNvPr>
          <p:cNvPicPr>
            <a:picLocks noChangeAspect="1"/>
          </p:cNvPicPr>
          <p:nvPr/>
        </p:nvPicPr>
        <p:blipFill>
          <a:blip r:embed="rId7" cstate="screen">
            <a:extLst>
              <a:ext uri="{28A0092B-C50C-407E-A947-70E740481C1C}">
                <a14:useLocalDpi xmlns:a14="http://schemas.microsoft.com/office/drawing/2010/main"/>
              </a:ext>
            </a:extLst>
          </a:blip>
          <a:srcRect l="24352" t="33458" r="25420" b="14138"/>
          <a:stretch/>
        </p:blipFill>
        <p:spPr>
          <a:xfrm>
            <a:off x="6436610" y="3938572"/>
            <a:ext cx="2240678" cy="1558454"/>
          </a:xfrm>
          <a:prstGeom prst="rect">
            <a:avLst/>
          </a:prstGeom>
        </p:spPr>
      </p:pic>
      <p:sp>
        <p:nvSpPr>
          <p:cNvPr id="62" name="TextBox 61">
            <a:extLst>
              <a:ext uri="{FF2B5EF4-FFF2-40B4-BE49-F238E27FC236}">
                <a16:creationId xmlns:a16="http://schemas.microsoft.com/office/drawing/2014/main" id="{0CA75EE8-5349-93DA-571C-389301738C06}"/>
              </a:ext>
            </a:extLst>
          </p:cNvPr>
          <p:cNvSpPr txBox="1"/>
          <p:nvPr/>
        </p:nvSpPr>
        <p:spPr>
          <a:xfrm>
            <a:off x="9016462" y="2041441"/>
            <a:ext cx="2819909" cy="1323439"/>
          </a:xfrm>
          <a:prstGeom prst="rect">
            <a:avLst/>
          </a:prstGeom>
          <a:noFill/>
        </p:spPr>
        <p:txBody>
          <a:bodyPr wrap="square" rtlCol="0">
            <a:spAutoFit/>
          </a:bodyPr>
          <a:lstStyle>
            <a:defPPr>
              <a:defRPr lang="en-US"/>
            </a:defPPr>
            <a:lvl1pPr marR="0" lvl="0" indent="0" fontAlgn="auto">
              <a:lnSpc>
                <a:spcPct val="100000"/>
              </a:lnSpc>
              <a:spcBef>
                <a:spcPts val="0"/>
              </a:spcBef>
              <a:spcAft>
                <a:spcPts val="0"/>
              </a:spcAft>
              <a:buClrTx/>
              <a:buSzTx/>
              <a:buFontTx/>
              <a:buNone/>
              <a:tabLst/>
              <a:defRPr kumimoji="0" sz="1400" b="1" i="0" u="none" strike="noStrike" cap="none" spc="0" normalizeH="0" baseline="0">
                <a:ln>
                  <a:noFill/>
                </a:ln>
                <a:solidFill>
                  <a:prstClr val="black"/>
                </a:solidFill>
                <a:effectLst/>
                <a:uLnTx/>
                <a:uFillTx/>
                <a:latin typeface="Roboto" panose="02000000000000000000" pitchFamily="2" charset="0"/>
                <a:ea typeface="Roboto" panose="02000000000000000000" pitchFamily="2" charset="0"/>
              </a:defRPr>
            </a:lvl1pPr>
          </a:lstStyle>
          <a:p>
            <a:r>
              <a:rPr lang="en-US" sz="1600" dirty="0"/>
              <a:t>IMPLEMENT ENERGY EFFICIENT IAQ MANAGEMENT AT THE CENTRAL OR IN-SPACE LEVEL</a:t>
            </a:r>
          </a:p>
        </p:txBody>
      </p:sp>
      <p:pic>
        <p:nvPicPr>
          <p:cNvPr id="63" name="Picture 62" descr="A picture containing text, electronics, screenshot, computer&#10;&#10;Description automatically generated">
            <a:extLst>
              <a:ext uri="{FF2B5EF4-FFF2-40B4-BE49-F238E27FC236}">
                <a16:creationId xmlns:a16="http://schemas.microsoft.com/office/drawing/2014/main" id="{93ECF96E-59EC-3E36-5E87-9B827B35E9F1}"/>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0240645" y="3644350"/>
            <a:ext cx="1415415" cy="758537"/>
          </a:xfrm>
          <a:prstGeom prst="rect">
            <a:avLst/>
          </a:prstGeom>
        </p:spPr>
      </p:pic>
      <p:pic>
        <p:nvPicPr>
          <p:cNvPr id="64" name="Picture 63">
            <a:extLst>
              <a:ext uri="{FF2B5EF4-FFF2-40B4-BE49-F238E27FC236}">
                <a16:creationId xmlns:a16="http://schemas.microsoft.com/office/drawing/2014/main" id="{3FD3F02C-1906-E695-9CC5-F91E4AAB16A4}"/>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l="31357" r="30936"/>
          <a:stretch/>
        </p:blipFill>
        <p:spPr>
          <a:xfrm>
            <a:off x="9250008" y="3422978"/>
            <a:ext cx="907387" cy="2406450"/>
          </a:xfrm>
          <a:prstGeom prst="rect">
            <a:avLst/>
          </a:prstGeom>
        </p:spPr>
      </p:pic>
      <p:sp>
        <p:nvSpPr>
          <p:cNvPr id="65" name="TextBox 64">
            <a:extLst>
              <a:ext uri="{FF2B5EF4-FFF2-40B4-BE49-F238E27FC236}">
                <a16:creationId xmlns:a16="http://schemas.microsoft.com/office/drawing/2014/main" id="{B39F8CEF-2712-D143-D22B-00B1E169CC7A}"/>
              </a:ext>
            </a:extLst>
          </p:cNvPr>
          <p:cNvSpPr txBox="1"/>
          <p:nvPr/>
        </p:nvSpPr>
        <p:spPr>
          <a:xfrm>
            <a:off x="3323060" y="1281698"/>
            <a:ext cx="545432"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200" b="1" dirty="0">
                <a:solidFill>
                  <a:schemeClr val="bg1"/>
                </a:solidFill>
                <a:latin typeface="Franklin Gothic Demi" panose="020B0603020102020204" pitchFamily="34" charset="0"/>
              </a:rPr>
              <a:t>2</a:t>
            </a:r>
            <a:endParaRPr kumimoji="0" lang="en-US" sz="3200" b="1" i="0" u="none" strike="noStrike" kern="1200" cap="none" spc="0" normalizeH="0" baseline="0" noProof="0" dirty="0">
              <a:ln>
                <a:noFill/>
              </a:ln>
              <a:solidFill>
                <a:schemeClr val="bg1"/>
              </a:solidFill>
              <a:effectLst/>
              <a:uLnTx/>
              <a:uFillTx/>
              <a:latin typeface="Franklin Gothic Demi" panose="020B0603020102020204" pitchFamily="34" charset="0"/>
              <a:ea typeface="+mn-ea"/>
              <a:cs typeface="+mn-cs"/>
            </a:endParaRPr>
          </a:p>
        </p:txBody>
      </p:sp>
      <p:sp>
        <p:nvSpPr>
          <p:cNvPr id="66" name="TextBox 65">
            <a:extLst>
              <a:ext uri="{FF2B5EF4-FFF2-40B4-BE49-F238E27FC236}">
                <a16:creationId xmlns:a16="http://schemas.microsoft.com/office/drawing/2014/main" id="{8295E256-7FEE-C3F5-486C-23366C319208}"/>
              </a:ext>
            </a:extLst>
          </p:cNvPr>
          <p:cNvSpPr txBox="1"/>
          <p:nvPr/>
        </p:nvSpPr>
        <p:spPr>
          <a:xfrm>
            <a:off x="6055650" y="1250555"/>
            <a:ext cx="545432"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chemeClr val="bg1"/>
                </a:solidFill>
                <a:effectLst/>
                <a:uLnTx/>
                <a:uFillTx/>
                <a:latin typeface="Franklin Gothic Demi" panose="020B0603020102020204" pitchFamily="34" charset="0"/>
                <a:ea typeface="+mn-ea"/>
                <a:cs typeface="+mn-cs"/>
              </a:rPr>
              <a:t>3</a:t>
            </a:r>
          </a:p>
        </p:txBody>
      </p:sp>
      <p:sp>
        <p:nvSpPr>
          <p:cNvPr id="67" name="TextBox 66">
            <a:extLst>
              <a:ext uri="{FF2B5EF4-FFF2-40B4-BE49-F238E27FC236}">
                <a16:creationId xmlns:a16="http://schemas.microsoft.com/office/drawing/2014/main" id="{CFF286B0-2CA7-B9C9-472C-0C85745F680C}"/>
              </a:ext>
            </a:extLst>
          </p:cNvPr>
          <p:cNvSpPr txBox="1"/>
          <p:nvPr/>
        </p:nvSpPr>
        <p:spPr>
          <a:xfrm>
            <a:off x="9060472" y="1306329"/>
            <a:ext cx="545432"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200" b="1" dirty="0">
                <a:solidFill>
                  <a:schemeClr val="bg1"/>
                </a:solidFill>
                <a:latin typeface="Franklin Gothic Demi" panose="020B0603020102020204" pitchFamily="34" charset="0"/>
              </a:rPr>
              <a:t>4</a:t>
            </a:r>
            <a:endParaRPr kumimoji="0" lang="en-US" sz="3200" b="1" i="0" u="none" strike="noStrike" kern="1200" cap="none" spc="0" normalizeH="0" baseline="0" noProof="0" dirty="0">
              <a:ln>
                <a:noFill/>
              </a:ln>
              <a:solidFill>
                <a:schemeClr val="bg1"/>
              </a:solidFill>
              <a:effectLst/>
              <a:uLnTx/>
              <a:uFillTx/>
              <a:latin typeface="Franklin Gothic Demi" panose="020B0603020102020204" pitchFamily="34" charset="0"/>
              <a:ea typeface="+mn-ea"/>
              <a:cs typeface="+mn-cs"/>
            </a:endParaRPr>
          </a:p>
        </p:txBody>
      </p:sp>
    </p:spTree>
    <p:extLst>
      <p:ext uri="{BB962C8B-B14F-4D97-AF65-F5344CB8AC3E}">
        <p14:creationId xmlns:p14="http://schemas.microsoft.com/office/powerpoint/2010/main" val="88298947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3">
            <a:extLst>
              <a:ext uri="{FF2B5EF4-FFF2-40B4-BE49-F238E27FC236}">
                <a16:creationId xmlns:a16="http://schemas.microsoft.com/office/drawing/2014/main" id="{BD3A2EAA-6E68-E70C-A5F8-95C9C04C9DC5}"/>
              </a:ext>
            </a:extLst>
          </p:cNvPr>
          <p:cNvSpPr txBox="1">
            <a:spLocks/>
          </p:cNvSpPr>
          <p:nvPr/>
        </p:nvSpPr>
        <p:spPr>
          <a:xfrm>
            <a:off x="379569" y="174251"/>
            <a:ext cx="11421976" cy="505267"/>
          </a:xfrm>
          <a:prstGeom prst="rect">
            <a:avLst/>
          </a:prstGeom>
        </p:spPr>
        <p:txBody>
          <a:bodyPr vert="horz" wrap="square" lIns="0" tIns="12700" rIns="0" bIns="0" rtlCol="0" anchor="ctr">
            <a:spAutoFit/>
          </a:bodyPr>
          <a:lstStyle>
            <a:defPPr>
              <a:defRPr lang="en-US"/>
            </a:defPPr>
            <a:lvl1pPr marL="12700">
              <a:lnSpc>
                <a:spcPct val="100000"/>
              </a:lnSpc>
              <a:spcBef>
                <a:spcPts val="100"/>
              </a:spcBef>
              <a:buNone/>
              <a:defRPr sz="2800">
                <a:solidFill>
                  <a:schemeClr val="bg1"/>
                </a:solidFill>
                <a:latin typeface="Calibri" panose="020F0502020204030204" pitchFamily="34" charset="0"/>
                <a:ea typeface="Roboto" panose="02000000000000000000" pitchFamily="2" charset="0"/>
                <a:cs typeface="Calibri" panose="020F0502020204030204" pitchFamily="34" charset="0"/>
              </a:defRPr>
            </a:lvl1pPr>
          </a:lstStyle>
          <a:p>
            <a:pPr lvl="0">
              <a:defRPr/>
            </a:pPr>
            <a:r>
              <a:rPr lang="en-US" sz="3200" dirty="0">
                <a:solidFill>
                  <a:prstClr val="white"/>
                </a:solidFill>
                <a:latin typeface="Franklin Gothic Book" panose="020B0503020102020204" pitchFamily="34" charset="0"/>
              </a:rPr>
              <a:t>Figure out what needs to be monitored</a:t>
            </a:r>
            <a:endParaRPr kumimoji="0" lang="en-US" sz="3200" b="0" i="0" u="none" strike="noStrike" kern="1200" cap="none" spc="0" normalizeH="0" baseline="0" noProof="0" dirty="0">
              <a:ln>
                <a:noFill/>
              </a:ln>
              <a:solidFill>
                <a:prstClr val="white"/>
              </a:solidFill>
              <a:effectLst/>
              <a:uLnTx/>
              <a:uFillTx/>
              <a:latin typeface="Franklin Gothic Book" panose="020B0503020102020204" pitchFamily="34" charset="0"/>
            </a:endParaRPr>
          </a:p>
        </p:txBody>
      </p:sp>
      <p:grpSp>
        <p:nvGrpSpPr>
          <p:cNvPr id="8" name="Group 7">
            <a:extLst>
              <a:ext uri="{FF2B5EF4-FFF2-40B4-BE49-F238E27FC236}">
                <a16:creationId xmlns:a16="http://schemas.microsoft.com/office/drawing/2014/main" id="{53E561E8-A330-0C36-F4C9-743FD7979E11}"/>
              </a:ext>
            </a:extLst>
          </p:cNvPr>
          <p:cNvGrpSpPr/>
          <p:nvPr/>
        </p:nvGrpSpPr>
        <p:grpSpPr>
          <a:xfrm>
            <a:off x="0" y="1224643"/>
            <a:ext cx="12192000" cy="5633357"/>
            <a:chOff x="-5068" y="806245"/>
            <a:chExt cx="12197068" cy="6051755"/>
          </a:xfrm>
        </p:grpSpPr>
        <p:pic>
          <p:nvPicPr>
            <p:cNvPr id="9" name="Picture 8" descr="A human body with organs&#10;&#10;AI-generated content may be incorrect.">
              <a:extLst>
                <a:ext uri="{FF2B5EF4-FFF2-40B4-BE49-F238E27FC236}">
                  <a16:creationId xmlns:a16="http://schemas.microsoft.com/office/drawing/2014/main" id="{2E25F8E9-38C1-9958-BD99-8587101DE795}"/>
                </a:ext>
              </a:extLst>
            </p:cNvPr>
            <p:cNvPicPr>
              <a:picLocks noChangeAspect="1"/>
            </p:cNvPicPr>
            <p:nvPr/>
          </p:nvPicPr>
          <p:blipFill>
            <a:blip r:embed="rId2"/>
            <a:srcRect b="51481"/>
            <a:stretch/>
          </p:blipFill>
          <p:spPr>
            <a:xfrm>
              <a:off x="-5068" y="806245"/>
              <a:ext cx="12197068" cy="6051755"/>
            </a:xfrm>
            <a:prstGeom prst="rect">
              <a:avLst/>
            </a:prstGeom>
          </p:spPr>
        </p:pic>
        <p:sp>
          <p:nvSpPr>
            <p:cNvPr id="10" name="TextBox 9">
              <a:extLst>
                <a:ext uri="{FF2B5EF4-FFF2-40B4-BE49-F238E27FC236}">
                  <a16:creationId xmlns:a16="http://schemas.microsoft.com/office/drawing/2014/main" id="{C35D6482-201B-005D-31C3-84AC413B43C5}"/>
                </a:ext>
              </a:extLst>
            </p:cNvPr>
            <p:cNvSpPr txBox="1"/>
            <p:nvPr/>
          </p:nvSpPr>
          <p:spPr>
            <a:xfrm>
              <a:off x="7116270" y="1335746"/>
              <a:ext cx="2380345" cy="923330"/>
            </a:xfrm>
            <a:prstGeom prst="rect">
              <a:avLst/>
            </a:prstGeom>
            <a:noFill/>
            <a:ln>
              <a:solidFill>
                <a:schemeClr val="bg1"/>
              </a:solidFill>
            </a:ln>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1" i="0" u="none" strike="noStrike" kern="1200" cap="none" spc="0" normalizeH="0" baseline="0" noProof="0" dirty="0">
                  <a:ln>
                    <a:noFill/>
                  </a:ln>
                  <a:solidFill>
                    <a:prstClr val="white"/>
                  </a:solidFill>
                  <a:effectLst/>
                  <a:uLnTx/>
                  <a:uFillTx/>
                  <a:latin typeface="Calibri" panose="020F0502020204030204"/>
                  <a:ea typeface="+mn-ea"/>
                  <a:cs typeface="+mn-cs"/>
                </a:rPr>
                <a:t>cognitive function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1" i="0" u="none" strike="noStrike" kern="1200" cap="none" spc="0" normalizeH="0" baseline="0" noProof="0" dirty="0">
                  <a:ln>
                    <a:noFill/>
                  </a:ln>
                  <a:solidFill>
                    <a:prstClr val="white"/>
                  </a:solidFill>
                  <a:effectLst/>
                  <a:uLnTx/>
                  <a:uFillTx/>
                  <a:latin typeface="Calibri" panose="020F0502020204030204"/>
                  <a:ea typeface="+mn-ea"/>
                  <a:cs typeface="+mn-cs"/>
                </a:rPr>
                <a:t>headaches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1" i="0" u="none" strike="noStrike" kern="1200" cap="none" spc="0" normalizeH="0" baseline="0" noProof="0" dirty="0">
                  <a:ln>
                    <a:noFill/>
                  </a:ln>
                  <a:solidFill>
                    <a:prstClr val="white"/>
                  </a:solidFill>
                  <a:effectLst/>
                  <a:uLnTx/>
                  <a:uFillTx/>
                  <a:latin typeface="Calibri" panose="020F0502020204030204"/>
                  <a:ea typeface="+mn-ea"/>
                  <a:cs typeface="+mn-cs"/>
                </a:rPr>
                <a:t>dementia</a:t>
              </a:r>
            </a:p>
          </p:txBody>
        </p:sp>
        <p:sp>
          <p:nvSpPr>
            <p:cNvPr id="11" name="TextBox 10">
              <a:extLst>
                <a:ext uri="{FF2B5EF4-FFF2-40B4-BE49-F238E27FC236}">
                  <a16:creationId xmlns:a16="http://schemas.microsoft.com/office/drawing/2014/main" id="{9F8C5CE4-D9C7-05BA-1DB5-3B888ACAB59D}"/>
                </a:ext>
              </a:extLst>
            </p:cNvPr>
            <p:cNvSpPr txBox="1"/>
            <p:nvPr/>
          </p:nvSpPr>
          <p:spPr>
            <a:xfrm>
              <a:off x="7795666" y="2681794"/>
              <a:ext cx="1787245" cy="923330"/>
            </a:xfrm>
            <a:prstGeom prst="rect">
              <a:avLst/>
            </a:prstGeom>
            <a:noFill/>
            <a:ln>
              <a:solidFill>
                <a:schemeClr val="bg1"/>
              </a:solidFill>
            </a:ln>
          </p:spPr>
          <p:txBody>
            <a:bodyPr wrap="square" rtlCol="0">
              <a:spAutoFit/>
            </a:bodyPr>
            <a:lstStyle>
              <a:defPPr>
                <a:defRPr lang="en-US"/>
              </a:defPPr>
              <a:lvl1pPr marL="285750" indent="-285750">
                <a:buFont typeface="Arial" panose="020B0604020202020204" pitchFamily="34" charset="0"/>
                <a:buChar char="•"/>
                <a:defRPr>
                  <a:solidFill>
                    <a:schemeClr val="bg1"/>
                  </a:solidFill>
                </a:defRPr>
              </a:lvl1p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1" i="0" u="none" strike="noStrike" kern="1200" cap="none" spc="0" normalizeH="0" baseline="0" noProof="0" dirty="0">
                  <a:ln>
                    <a:noFill/>
                  </a:ln>
                  <a:solidFill>
                    <a:prstClr val="white"/>
                  </a:solidFill>
                  <a:effectLst/>
                  <a:uLnTx/>
                  <a:uFillTx/>
                  <a:latin typeface="Calibri" panose="020F0502020204030204"/>
                  <a:ea typeface="+mn-ea"/>
                  <a:cs typeface="+mn-cs"/>
                </a:rPr>
                <a:t>lung function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1" i="0" u="none" strike="noStrike" kern="1200" cap="none" spc="0" normalizeH="0" baseline="0" noProof="0" dirty="0">
                  <a:ln>
                    <a:noFill/>
                  </a:ln>
                  <a:solidFill>
                    <a:prstClr val="white"/>
                  </a:solidFill>
                  <a:effectLst/>
                  <a:uLnTx/>
                  <a:uFillTx/>
                  <a:latin typeface="Calibri" panose="020F0502020204030204"/>
                  <a:ea typeface="+mn-ea"/>
                  <a:cs typeface="+mn-cs"/>
                </a:rPr>
                <a:t>infections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1" i="0" u="none" strike="noStrike" kern="1200" cap="none" spc="0" normalizeH="0" baseline="0" noProof="0" dirty="0">
                  <a:ln>
                    <a:noFill/>
                  </a:ln>
                  <a:solidFill>
                    <a:prstClr val="white"/>
                  </a:solidFill>
                  <a:effectLst/>
                  <a:uLnTx/>
                  <a:uFillTx/>
                  <a:latin typeface="Calibri" panose="020F0502020204030204"/>
                  <a:ea typeface="+mn-ea"/>
                  <a:cs typeface="+mn-cs"/>
                </a:rPr>
                <a:t>asthma</a:t>
              </a:r>
            </a:p>
          </p:txBody>
        </p:sp>
        <p:sp>
          <p:nvSpPr>
            <p:cNvPr id="12" name="TextBox 11">
              <a:extLst>
                <a:ext uri="{FF2B5EF4-FFF2-40B4-BE49-F238E27FC236}">
                  <a16:creationId xmlns:a16="http://schemas.microsoft.com/office/drawing/2014/main" id="{4F638AEC-3C81-87B1-CB74-241763EF4B0A}"/>
                </a:ext>
              </a:extLst>
            </p:cNvPr>
            <p:cNvSpPr txBox="1"/>
            <p:nvPr/>
          </p:nvSpPr>
          <p:spPr>
            <a:xfrm>
              <a:off x="9827459" y="2681794"/>
              <a:ext cx="2033697" cy="923330"/>
            </a:xfrm>
            <a:prstGeom prst="rect">
              <a:avLst/>
            </a:prstGeom>
            <a:noFill/>
            <a:ln>
              <a:solidFill>
                <a:schemeClr val="bg1"/>
              </a:solidFill>
            </a:ln>
          </p:spPr>
          <p:txBody>
            <a:bodyPr wrap="square" rtlCol="0">
              <a:spAutoFit/>
            </a:bodyPr>
            <a:lstStyle>
              <a:defPPr>
                <a:defRPr lang="en-US"/>
              </a:defPPr>
              <a:lvl1pPr marL="285750" indent="-285750">
                <a:buFont typeface="Arial" panose="020B0604020202020204" pitchFamily="34" charset="0"/>
                <a:buChar char="•"/>
                <a:defRPr>
                  <a:solidFill>
                    <a:schemeClr val="bg1"/>
                  </a:solidFill>
                </a:defRPr>
              </a:lvl1p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1" i="0" u="none" strike="noStrike" kern="1200" cap="none" spc="0" normalizeH="0" baseline="0" noProof="0" dirty="0">
                  <a:ln>
                    <a:noFill/>
                  </a:ln>
                  <a:solidFill>
                    <a:prstClr val="white"/>
                  </a:solidFill>
                  <a:effectLst/>
                  <a:uLnTx/>
                  <a:uFillTx/>
                  <a:latin typeface="Calibri" panose="020F0502020204030204"/>
                  <a:ea typeface="+mn-ea"/>
                  <a:cs typeface="+mn-cs"/>
                </a:rPr>
                <a:t>heart attacks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1" i="0" u="none" strike="noStrike" kern="1200" cap="none" spc="0" normalizeH="0" baseline="0" noProof="0" dirty="0">
                  <a:ln>
                    <a:noFill/>
                  </a:ln>
                  <a:solidFill>
                    <a:prstClr val="white"/>
                  </a:solidFill>
                  <a:effectLst/>
                  <a:uLnTx/>
                  <a:uFillTx/>
                  <a:latin typeface="Calibri" panose="020F0502020204030204"/>
                  <a:ea typeface="+mn-ea"/>
                  <a:cs typeface="+mn-cs"/>
                </a:rPr>
                <a:t>strokes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1" i="0" u="none" strike="noStrike" kern="1200" cap="none" spc="0" normalizeH="0" baseline="0" noProof="0" dirty="0">
                  <a:ln>
                    <a:noFill/>
                  </a:ln>
                  <a:solidFill>
                    <a:prstClr val="white"/>
                  </a:solidFill>
                  <a:effectLst/>
                  <a:uLnTx/>
                  <a:uFillTx/>
                  <a:latin typeface="Calibri" panose="020F0502020204030204"/>
                  <a:ea typeface="+mn-ea"/>
                  <a:cs typeface="+mn-cs"/>
                </a:rPr>
                <a:t>heart failure</a:t>
              </a:r>
            </a:p>
          </p:txBody>
        </p:sp>
        <p:sp>
          <p:nvSpPr>
            <p:cNvPr id="13" name="TextBox 12">
              <a:extLst>
                <a:ext uri="{FF2B5EF4-FFF2-40B4-BE49-F238E27FC236}">
                  <a16:creationId xmlns:a16="http://schemas.microsoft.com/office/drawing/2014/main" id="{26278B9C-3DE7-E75C-2F6A-753A126F11E9}"/>
                </a:ext>
              </a:extLst>
            </p:cNvPr>
            <p:cNvSpPr txBox="1"/>
            <p:nvPr/>
          </p:nvSpPr>
          <p:spPr>
            <a:xfrm>
              <a:off x="8253246" y="4013290"/>
              <a:ext cx="3632651" cy="923330"/>
            </a:xfrm>
            <a:prstGeom prst="rect">
              <a:avLst/>
            </a:prstGeom>
            <a:noFill/>
            <a:ln>
              <a:solidFill>
                <a:schemeClr val="bg1"/>
              </a:solidFill>
            </a:ln>
          </p:spPr>
          <p:txBody>
            <a:bodyPr wrap="square" rtlCol="0">
              <a:spAutoFit/>
            </a:bodyPr>
            <a:lstStyle>
              <a:defPPr>
                <a:defRPr lang="en-US"/>
              </a:defPPr>
              <a:lvl1pPr marL="285750" indent="-285750">
                <a:buFont typeface="Arial" panose="020B0604020202020204" pitchFamily="34" charset="0"/>
                <a:buChar char="•"/>
                <a:defRPr>
                  <a:solidFill>
                    <a:schemeClr val="bg1"/>
                  </a:solidFill>
                </a:defRPr>
              </a:lvl1p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1" i="0" u="none" strike="noStrike" kern="1200" cap="none" spc="0" normalizeH="0" baseline="0" noProof="0" dirty="0">
                  <a:ln>
                    <a:noFill/>
                  </a:ln>
                  <a:solidFill>
                    <a:prstClr val="white"/>
                  </a:solidFill>
                  <a:effectLst/>
                  <a:uLnTx/>
                  <a:uFillTx/>
                  <a:latin typeface="Calibri" panose="020F0502020204030204"/>
                  <a:ea typeface="+mn-ea"/>
                  <a:cs typeface="+mn-cs"/>
                </a:rPr>
                <a:t>type 2 diabetes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1" i="0" u="none" strike="noStrike" kern="1200" cap="none" spc="0" normalizeH="0" baseline="0" noProof="0" dirty="0">
                  <a:ln>
                    <a:noFill/>
                  </a:ln>
                  <a:solidFill>
                    <a:prstClr val="white"/>
                  </a:solidFill>
                  <a:effectLst/>
                  <a:uLnTx/>
                  <a:uFillTx/>
                  <a:latin typeface="Calibri" panose="020F0502020204030204"/>
                  <a:ea typeface="+mn-ea"/>
                  <a:cs typeface="+mn-cs"/>
                </a:rPr>
                <a:t>obesity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1" i="0" u="none" strike="noStrike" kern="1200" cap="none" spc="0" normalizeH="0" baseline="0" noProof="0" dirty="0">
                  <a:ln>
                    <a:noFill/>
                  </a:ln>
                  <a:solidFill>
                    <a:prstClr val="white"/>
                  </a:solidFill>
                  <a:effectLst/>
                  <a:uLnTx/>
                  <a:uFillTx/>
                  <a:latin typeface="Calibri" panose="020F0502020204030204"/>
                  <a:ea typeface="+mn-ea"/>
                  <a:cs typeface="+mn-cs"/>
                </a:rPr>
                <a:t>inflammatory bowel disease</a:t>
              </a:r>
            </a:p>
          </p:txBody>
        </p:sp>
        <p:sp>
          <p:nvSpPr>
            <p:cNvPr id="14" name="TextBox 13">
              <a:extLst>
                <a:ext uri="{FF2B5EF4-FFF2-40B4-BE49-F238E27FC236}">
                  <a16:creationId xmlns:a16="http://schemas.microsoft.com/office/drawing/2014/main" id="{62FEE14E-0276-BAA8-1F0F-B7A4B5AF7A27}"/>
                </a:ext>
              </a:extLst>
            </p:cNvPr>
            <p:cNvSpPr txBox="1"/>
            <p:nvPr/>
          </p:nvSpPr>
          <p:spPr>
            <a:xfrm>
              <a:off x="8557734" y="5311286"/>
              <a:ext cx="2793017" cy="923330"/>
            </a:xfrm>
            <a:prstGeom prst="rect">
              <a:avLst/>
            </a:prstGeom>
            <a:noFill/>
            <a:ln>
              <a:solidFill>
                <a:schemeClr val="bg1"/>
              </a:solidFill>
            </a:ln>
          </p:spPr>
          <p:txBody>
            <a:bodyPr wrap="square" rtlCol="0">
              <a:spAutoFit/>
            </a:bodyPr>
            <a:lstStyle>
              <a:defPPr>
                <a:defRPr lang="en-US"/>
              </a:defPPr>
              <a:lvl1pPr marL="285750" indent="-285750">
                <a:buFont typeface="Arial" panose="020B0604020202020204" pitchFamily="34" charset="0"/>
                <a:buChar char="•"/>
                <a:defRPr>
                  <a:solidFill>
                    <a:schemeClr val="bg1"/>
                  </a:solidFill>
                </a:defRPr>
              </a:lvl1p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1" i="0" u="none" strike="noStrike" kern="1200" cap="none" spc="0" normalizeH="0" baseline="0" noProof="0" dirty="0">
                  <a:ln>
                    <a:noFill/>
                  </a:ln>
                  <a:solidFill>
                    <a:prstClr val="white"/>
                  </a:solidFill>
                  <a:effectLst/>
                  <a:uLnTx/>
                  <a:uFillTx/>
                  <a:latin typeface="Calibri" panose="020F0502020204030204"/>
                  <a:ea typeface="+mn-ea"/>
                  <a:cs typeface="+mn-cs"/>
                </a:rPr>
                <a:t>cancer</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1" i="0" u="none" strike="noStrike" kern="1200" cap="none" spc="0" normalizeH="0" baseline="0" noProof="0" dirty="0">
                  <a:ln>
                    <a:noFill/>
                  </a:ln>
                  <a:solidFill>
                    <a:prstClr val="white"/>
                  </a:solidFill>
                  <a:effectLst/>
                  <a:uLnTx/>
                  <a:uFillTx/>
                  <a:latin typeface="Calibri" panose="020F0502020204030204"/>
                  <a:ea typeface="+mn-ea"/>
                  <a:cs typeface="+mn-cs"/>
                </a:rPr>
                <a:t>autoimmunity/allergies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1" i="0" u="none" strike="noStrike" kern="1200" cap="none" spc="0" normalizeH="0" baseline="0" noProof="0" dirty="0">
                  <a:ln>
                    <a:noFill/>
                  </a:ln>
                  <a:solidFill>
                    <a:prstClr val="white"/>
                  </a:solidFill>
                  <a:effectLst/>
                  <a:uLnTx/>
                  <a:uFillTx/>
                  <a:latin typeface="Calibri" panose="020F0502020204030204"/>
                  <a:ea typeface="+mn-ea"/>
                  <a:cs typeface="+mn-cs"/>
                </a:rPr>
                <a:t>fertility</a:t>
              </a:r>
            </a:p>
          </p:txBody>
        </p:sp>
        <p:pic>
          <p:nvPicPr>
            <p:cNvPr id="15" name="Picture 14" descr="A diagram of a human body&#10;&#10;Description automatically generated">
              <a:extLst>
                <a:ext uri="{FF2B5EF4-FFF2-40B4-BE49-F238E27FC236}">
                  <a16:creationId xmlns:a16="http://schemas.microsoft.com/office/drawing/2014/main" id="{9FC146BB-A5DA-B9D6-7F0C-1576A0B397D9}"/>
                </a:ext>
              </a:extLst>
            </p:cNvPr>
            <p:cNvPicPr>
              <a:picLocks noChangeAspect="1"/>
            </p:cNvPicPr>
            <p:nvPr/>
          </p:nvPicPr>
          <p:blipFill rotWithShape="1">
            <a:blip r:embed="rId3" cstate="hqprint">
              <a:alphaModFix/>
              <a:extLst>
                <a:ext uri="{BEBA8EAE-BF5A-486C-A8C5-ECC9F3942E4B}">
                  <a14:imgProps xmlns:a14="http://schemas.microsoft.com/office/drawing/2010/main">
                    <a14:imgLayer r:embed="rId4">
                      <a14:imgEffect>
                        <a14:sharpenSoften amount="50000"/>
                      </a14:imgEffect>
                      <a14:imgEffect>
                        <a14:brightnessContrast contrast="-40000"/>
                      </a14:imgEffect>
                    </a14:imgLayer>
                  </a14:imgProps>
                </a:ext>
                <a:ext uri="{28A0092B-C50C-407E-A947-70E740481C1C}">
                  <a14:useLocalDpi xmlns:a14="http://schemas.microsoft.com/office/drawing/2010/main"/>
                </a:ext>
              </a:extLst>
            </a:blip>
            <a:srcRect l="76908" t="8657" r="1080" b="4323"/>
            <a:stretch/>
          </p:blipFill>
          <p:spPr>
            <a:xfrm>
              <a:off x="427528" y="1131571"/>
              <a:ext cx="3118333" cy="5646427"/>
            </a:xfrm>
            <a:prstGeom prst="rect">
              <a:avLst/>
            </a:prstGeom>
          </p:spPr>
        </p:pic>
      </p:grpSp>
    </p:spTree>
    <p:extLst>
      <p:ext uri="{BB962C8B-B14F-4D97-AF65-F5344CB8AC3E}">
        <p14:creationId xmlns:p14="http://schemas.microsoft.com/office/powerpoint/2010/main" val="152751778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216B05-843D-960B-E2EA-8EC5B27013BD}"/>
            </a:ext>
          </a:extLst>
        </p:cNvPr>
        <p:cNvGrpSpPr/>
        <p:nvPr/>
      </p:nvGrpSpPr>
      <p:grpSpPr>
        <a:xfrm>
          <a:off x="0" y="0"/>
          <a:ext cx="0" cy="0"/>
          <a:chOff x="0" y="0"/>
          <a:chExt cx="0" cy="0"/>
        </a:xfrm>
      </p:grpSpPr>
      <p:sp>
        <p:nvSpPr>
          <p:cNvPr id="2" name="object 3">
            <a:extLst>
              <a:ext uri="{FF2B5EF4-FFF2-40B4-BE49-F238E27FC236}">
                <a16:creationId xmlns:a16="http://schemas.microsoft.com/office/drawing/2014/main" id="{5E8DEA89-3F34-41D7-97C9-ECA00D643422}"/>
              </a:ext>
            </a:extLst>
          </p:cNvPr>
          <p:cNvSpPr txBox="1">
            <a:spLocks/>
          </p:cNvSpPr>
          <p:nvPr/>
        </p:nvSpPr>
        <p:spPr>
          <a:xfrm>
            <a:off x="379569" y="-41193"/>
            <a:ext cx="11421976" cy="936154"/>
          </a:xfrm>
          <a:prstGeom prst="rect">
            <a:avLst/>
          </a:prstGeom>
        </p:spPr>
        <p:txBody>
          <a:bodyPr vert="horz" wrap="square" lIns="0" tIns="12700" rIns="0" bIns="0" rtlCol="0" anchor="ctr">
            <a:spAutoFit/>
          </a:bodyPr>
          <a:lstStyle>
            <a:defPPr>
              <a:defRPr lang="en-US"/>
            </a:defPPr>
            <a:lvl1pPr marL="12700">
              <a:lnSpc>
                <a:spcPct val="100000"/>
              </a:lnSpc>
              <a:spcBef>
                <a:spcPts val="100"/>
              </a:spcBef>
              <a:buNone/>
              <a:defRPr sz="2800">
                <a:solidFill>
                  <a:schemeClr val="bg1"/>
                </a:solidFill>
                <a:latin typeface="Calibri" panose="020F0502020204030204" pitchFamily="34" charset="0"/>
                <a:ea typeface="Roboto" panose="02000000000000000000" pitchFamily="2" charset="0"/>
                <a:cs typeface="Calibri" panose="020F0502020204030204" pitchFamily="34" charset="0"/>
              </a:defRPr>
            </a:lvl1pPr>
          </a:lstStyle>
          <a:p>
            <a:pPr lvl="0">
              <a:defRPr/>
            </a:pPr>
            <a:r>
              <a:rPr lang="en-US" sz="3000" dirty="0">
                <a:solidFill>
                  <a:prstClr val="white"/>
                </a:solidFill>
                <a:latin typeface="Franklin Gothic Book" panose="020B0503020102020204" pitchFamily="34" charset="0"/>
              </a:rPr>
              <a:t>Measure particle counts (PC) as well as particulate mass (PM) to capture penetrating </a:t>
            </a:r>
            <a:r>
              <a:rPr kumimoji="0" lang="en-US" sz="3000" b="0" i="0" u="none" strike="noStrike" kern="1200" cap="none" spc="0" normalizeH="0" baseline="0" noProof="0" dirty="0">
                <a:ln>
                  <a:noFill/>
                </a:ln>
                <a:solidFill>
                  <a:prstClr val="white"/>
                </a:solidFill>
                <a:effectLst/>
                <a:uLnTx/>
                <a:uFillTx/>
                <a:latin typeface="Franklin Gothic Book" panose="020B0503020102020204" pitchFamily="34" charset="0"/>
              </a:rPr>
              <a:t>&lt;0.3 um </a:t>
            </a:r>
            <a:r>
              <a:rPr lang="en-US" sz="3000" dirty="0">
                <a:solidFill>
                  <a:prstClr val="white"/>
                </a:solidFill>
                <a:latin typeface="Franklin Gothic Book" panose="020B0503020102020204" pitchFamily="34" charset="0"/>
              </a:rPr>
              <a:t>p</a:t>
            </a:r>
            <a:r>
              <a:rPr kumimoji="0" lang="en-US" sz="3000" b="0" i="0" u="none" strike="noStrike" kern="1200" cap="none" spc="0" normalizeH="0" baseline="0" noProof="0" dirty="0">
                <a:ln>
                  <a:noFill/>
                </a:ln>
                <a:solidFill>
                  <a:prstClr val="white"/>
                </a:solidFill>
                <a:effectLst/>
                <a:uLnTx/>
                <a:uFillTx/>
                <a:latin typeface="Franklin Gothic Book" panose="020B0503020102020204" pitchFamily="34" charset="0"/>
              </a:rPr>
              <a:t>articles</a:t>
            </a:r>
          </a:p>
        </p:txBody>
      </p:sp>
      <p:pic>
        <p:nvPicPr>
          <p:cNvPr id="3" name="Picture 2">
            <a:extLst>
              <a:ext uri="{FF2B5EF4-FFF2-40B4-BE49-F238E27FC236}">
                <a16:creationId xmlns:a16="http://schemas.microsoft.com/office/drawing/2014/main" id="{0E5F2B30-0758-FD5D-7E0B-22C1A4E01BF3}"/>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5819" t="5165" r="11818"/>
          <a:stretch/>
        </p:blipFill>
        <p:spPr>
          <a:xfrm>
            <a:off x="6090557" y="1496737"/>
            <a:ext cx="5753100" cy="4298065"/>
          </a:xfrm>
          <a:prstGeom prst="rect">
            <a:avLst/>
          </a:prstGeom>
        </p:spPr>
      </p:pic>
      <p:pic>
        <p:nvPicPr>
          <p:cNvPr id="4" name="Picture 3">
            <a:extLst>
              <a:ext uri="{FF2B5EF4-FFF2-40B4-BE49-F238E27FC236}">
                <a16:creationId xmlns:a16="http://schemas.microsoft.com/office/drawing/2014/main" id="{7202A040-1079-1D84-DFC8-CB998C054375}"/>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11778" t="40098" r="8854" b="32322"/>
          <a:stretch/>
        </p:blipFill>
        <p:spPr>
          <a:xfrm>
            <a:off x="190499" y="2617940"/>
            <a:ext cx="5993679" cy="2055660"/>
          </a:xfrm>
          <a:prstGeom prst="rect">
            <a:avLst/>
          </a:prstGeom>
        </p:spPr>
      </p:pic>
      <p:grpSp>
        <p:nvGrpSpPr>
          <p:cNvPr id="7" name="Group 6">
            <a:extLst>
              <a:ext uri="{FF2B5EF4-FFF2-40B4-BE49-F238E27FC236}">
                <a16:creationId xmlns:a16="http://schemas.microsoft.com/office/drawing/2014/main" id="{F0E753A7-2E17-28B2-03D4-B2B0CBF33FA6}"/>
              </a:ext>
            </a:extLst>
          </p:cNvPr>
          <p:cNvGrpSpPr/>
          <p:nvPr/>
        </p:nvGrpSpPr>
        <p:grpSpPr>
          <a:xfrm>
            <a:off x="6184178" y="906109"/>
            <a:ext cx="5753100" cy="5638431"/>
            <a:chOff x="6276323" y="613817"/>
            <a:chExt cx="5662369" cy="5916516"/>
          </a:xfrm>
        </p:grpSpPr>
        <p:sp>
          <p:nvSpPr>
            <p:cNvPr id="6" name="Rectangle 5">
              <a:extLst>
                <a:ext uri="{FF2B5EF4-FFF2-40B4-BE49-F238E27FC236}">
                  <a16:creationId xmlns:a16="http://schemas.microsoft.com/office/drawing/2014/main" id="{4892D3B6-DBCF-0FDF-B44B-C415115A8E93}"/>
                </a:ext>
              </a:extLst>
            </p:cNvPr>
            <p:cNvSpPr/>
            <p:nvPr/>
          </p:nvSpPr>
          <p:spPr>
            <a:xfrm>
              <a:off x="6506559" y="778652"/>
              <a:ext cx="5432133" cy="575168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10;&#10;Description automatically generated">
              <a:extLst>
                <a:ext uri="{FF2B5EF4-FFF2-40B4-BE49-F238E27FC236}">
                  <a16:creationId xmlns:a16="http://schemas.microsoft.com/office/drawing/2014/main" id="{7D351AD4-EC3B-B780-83AB-3154ABDBD219}"/>
                </a:ext>
              </a:extLst>
            </p:cNvPr>
            <p:cNvPicPr>
              <a:picLocks noChangeAspect="1"/>
            </p:cNvPicPr>
            <p:nvPr/>
          </p:nvPicPr>
          <p:blipFill rotWithShape="1">
            <a:blip r:embed="rId4"/>
            <a:srcRect l="16052" r="14614"/>
            <a:stretch/>
          </p:blipFill>
          <p:spPr>
            <a:xfrm>
              <a:off x="6276323" y="613817"/>
              <a:ext cx="4102100" cy="5916516"/>
            </a:xfrm>
            <a:prstGeom prst="rect">
              <a:avLst/>
            </a:prstGeom>
            <a:ln>
              <a:noFill/>
            </a:ln>
            <a:effectLst>
              <a:outerShdw blurRad="292100" dist="139700" dir="2700000" algn="tl" rotWithShape="0">
                <a:srgbClr val="333333">
                  <a:alpha val="65000"/>
                </a:srgbClr>
              </a:outerShdw>
            </a:effectLst>
          </p:spPr>
        </p:pic>
      </p:grpSp>
    </p:spTree>
    <p:extLst>
      <p:ext uri="{BB962C8B-B14F-4D97-AF65-F5344CB8AC3E}">
        <p14:creationId xmlns:p14="http://schemas.microsoft.com/office/powerpoint/2010/main" val="4219367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 name="Right Arrow 193">
            <a:extLst>
              <a:ext uri="{FF2B5EF4-FFF2-40B4-BE49-F238E27FC236}">
                <a16:creationId xmlns:a16="http://schemas.microsoft.com/office/drawing/2014/main" id="{C9157D31-F6C0-7130-F304-7DB828F22792}"/>
              </a:ext>
            </a:extLst>
          </p:cNvPr>
          <p:cNvSpPr/>
          <p:nvPr/>
        </p:nvSpPr>
        <p:spPr>
          <a:xfrm>
            <a:off x="6208311" y="5093262"/>
            <a:ext cx="1177243" cy="890416"/>
          </a:xfrm>
          <a:prstGeom prst="rightArrow">
            <a:avLst/>
          </a:prstGeom>
          <a:solidFill>
            <a:srgbClr val="61F5C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95" name="Right Arrow 194">
            <a:extLst>
              <a:ext uri="{FF2B5EF4-FFF2-40B4-BE49-F238E27FC236}">
                <a16:creationId xmlns:a16="http://schemas.microsoft.com/office/drawing/2014/main" id="{D9DE34A2-5A0E-7983-33C7-46DC0CE8CC23}"/>
              </a:ext>
            </a:extLst>
          </p:cNvPr>
          <p:cNvSpPr/>
          <p:nvPr/>
        </p:nvSpPr>
        <p:spPr>
          <a:xfrm>
            <a:off x="6211260" y="4129813"/>
            <a:ext cx="1177243" cy="787155"/>
          </a:xfrm>
          <a:prstGeom prst="rightArrow">
            <a:avLst/>
          </a:prstGeom>
          <a:solidFill>
            <a:srgbClr val="03E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96" name="Right Arrow 195">
            <a:extLst>
              <a:ext uri="{FF2B5EF4-FFF2-40B4-BE49-F238E27FC236}">
                <a16:creationId xmlns:a16="http://schemas.microsoft.com/office/drawing/2014/main" id="{5FA25C37-A44D-7939-76F8-465FA8D54AA0}"/>
              </a:ext>
            </a:extLst>
          </p:cNvPr>
          <p:cNvSpPr/>
          <p:nvPr/>
        </p:nvSpPr>
        <p:spPr>
          <a:xfrm>
            <a:off x="6259038" y="2963523"/>
            <a:ext cx="1177243" cy="887318"/>
          </a:xfrm>
          <a:prstGeom prst="rightArrow">
            <a:avLst/>
          </a:prstGeom>
          <a:solidFill>
            <a:srgbClr val="00DC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98" name="Right Arrow 197">
            <a:extLst>
              <a:ext uri="{FF2B5EF4-FFF2-40B4-BE49-F238E27FC236}">
                <a16:creationId xmlns:a16="http://schemas.microsoft.com/office/drawing/2014/main" id="{3C47CB1F-1921-3D34-77C7-BFEE6D62FB46}"/>
              </a:ext>
            </a:extLst>
          </p:cNvPr>
          <p:cNvSpPr/>
          <p:nvPr/>
        </p:nvSpPr>
        <p:spPr>
          <a:xfrm>
            <a:off x="6252281" y="1706530"/>
            <a:ext cx="1184001" cy="1029995"/>
          </a:xfrm>
          <a:prstGeom prst="rightArrow">
            <a:avLst>
              <a:gd name="adj1" fmla="val 50000"/>
              <a:gd name="adj2" fmla="val 53922"/>
            </a:avLst>
          </a:prstGeom>
          <a:solidFill>
            <a:srgbClr val="2AC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nvGrpSpPr>
          <p:cNvPr id="203" name="Group 202">
            <a:extLst>
              <a:ext uri="{FF2B5EF4-FFF2-40B4-BE49-F238E27FC236}">
                <a16:creationId xmlns:a16="http://schemas.microsoft.com/office/drawing/2014/main" id="{35EBBFD1-1961-DD84-E701-803A545217B4}"/>
              </a:ext>
            </a:extLst>
          </p:cNvPr>
          <p:cNvGrpSpPr/>
          <p:nvPr/>
        </p:nvGrpSpPr>
        <p:grpSpPr>
          <a:xfrm>
            <a:off x="2035816" y="874322"/>
            <a:ext cx="4552272" cy="5776710"/>
            <a:chOff x="2085455" y="1196970"/>
            <a:chExt cx="4476143" cy="5430356"/>
          </a:xfrm>
        </p:grpSpPr>
        <p:sp>
          <p:nvSpPr>
            <p:cNvPr id="265" name="Rectangle 264">
              <a:extLst>
                <a:ext uri="{FF2B5EF4-FFF2-40B4-BE49-F238E27FC236}">
                  <a16:creationId xmlns:a16="http://schemas.microsoft.com/office/drawing/2014/main" id="{58F4FD88-8200-D3B0-7572-6AA858CACA90}"/>
                </a:ext>
              </a:extLst>
            </p:cNvPr>
            <p:cNvSpPr/>
            <p:nvPr/>
          </p:nvSpPr>
          <p:spPr>
            <a:xfrm>
              <a:off x="2085455" y="1196970"/>
              <a:ext cx="4476143" cy="5430356"/>
            </a:xfrm>
            <a:prstGeom prst="rect">
              <a:avLst/>
            </a:prstGeom>
            <a:gradFill flip="none" rotWithShape="1">
              <a:gsLst>
                <a:gs pos="0">
                  <a:schemeClr val="accent1">
                    <a:lumMod val="5000"/>
                    <a:lumOff val="95000"/>
                  </a:schemeClr>
                </a:gs>
                <a:gs pos="24000">
                  <a:srgbClr val="00EEB2"/>
                </a:gs>
                <a:gs pos="49000">
                  <a:srgbClr val="00D8EE"/>
                </a:gs>
                <a:gs pos="100000">
                  <a:srgbClr val="68B9FB"/>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nvGrpSpPr>
            <p:cNvPr id="266" name="Group 265">
              <a:extLst>
                <a:ext uri="{FF2B5EF4-FFF2-40B4-BE49-F238E27FC236}">
                  <a16:creationId xmlns:a16="http://schemas.microsoft.com/office/drawing/2014/main" id="{96903A7B-CBFA-2ABB-CA8F-2D956BCE711E}"/>
                </a:ext>
              </a:extLst>
            </p:cNvPr>
            <p:cNvGrpSpPr/>
            <p:nvPr/>
          </p:nvGrpSpPr>
          <p:grpSpPr>
            <a:xfrm>
              <a:off x="2452370" y="1846218"/>
              <a:ext cx="4007241" cy="4498833"/>
              <a:chOff x="2452370" y="1846218"/>
              <a:chExt cx="4007241" cy="4498833"/>
            </a:xfrm>
          </p:grpSpPr>
          <p:grpSp>
            <p:nvGrpSpPr>
              <p:cNvPr id="267" name="Group 266">
                <a:extLst>
                  <a:ext uri="{FF2B5EF4-FFF2-40B4-BE49-F238E27FC236}">
                    <a16:creationId xmlns:a16="http://schemas.microsoft.com/office/drawing/2014/main" id="{52B8F3A9-8C5F-562A-F331-90446E3C1529}"/>
                  </a:ext>
                </a:extLst>
              </p:cNvPr>
              <p:cNvGrpSpPr/>
              <p:nvPr/>
            </p:nvGrpSpPr>
            <p:grpSpPr>
              <a:xfrm>
                <a:off x="2452370" y="2354606"/>
                <a:ext cx="570186" cy="565812"/>
                <a:chOff x="2808519" y="1837904"/>
                <a:chExt cx="570186" cy="565812"/>
              </a:xfrm>
            </p:grpSpPr>
            <p:grpSp>
              <p:nvGrpSpPr>
                <p:cNvPr id="353" name="Group 352">
                  <a:extLst>
                    <a:ext uri="{FF2B5EF4-FFF2-40B4-BE49-F238E27FC236}">
                      <a16:creationId xmlns:a16="http://schemas.microsoft.com/office/drawing/2014/main" id="{589EF548-573D-B693-F12D-AFF9901D952F}"/>
                    </a:ext>
                  </a:extLst>
                </p:cNvPr>
                <p:cNvGrpSpPr/>
                <p:nvPr/>
              </p:nvGrpSpPr>
              <p:grpSpPr>
                <a:xfrm>
                  <a:off x="2812893" y="1837904"/>
                  <a:ext cx="565812" cy="565812"/>
                  <a:chOff x="3852304" y="111992"/>
                  <a:chExt cx="2011236" cy="2011236"/>
                </a:xfrm>
              </p:grpSpPr>
              <p:sp>
                <p:nvSpPr>
                  <p:cNvPr id="355" name="Oval 354">
                    <a:extLst>
                      <a:ext uri="{FF2B5EF4-FFF2-40B4-BE49-F238E27FC236}">
                        <a16:creationId xmlns:a16="http://schemas.microsoft.com/office/drawing/2014/main" id="{C35A35FD-CB8F-E4CC-2CC8-02F724C5B73B}"/>
                      </a:ext>
                    </a:extLst>
                  </p:cNvPr>
                  <p:cNvSpPr/>
                  <p:nvPr/>
                </p:nvSpPr>
                <p:spPr>
                  <a:xfrm>
                    <a:off x="3852304" y="111992"/>
                    <a:ext cx="2011236" cy="2011236"/>
                  </a:xfrm>
                  <a:prstGeom prst="ellipse">
                    <a:avLst/>
                  </a:prstGeom>
                  <a:solidFill>
                    <a:schemeClr val="bg2">
                      <a:lumMod val="75000"/>
                    </a:schemeClr>
                  </a:solidFill>
                  <a:ln>
                    <a:no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56" name="Oval 355">
                    <a:extLst>
                      <a:ext uri="{FF2B5EF4-FFF2-40B4-BE49-F238E27FC236}">
                        <a16:creationId xmlns:a16="http://schemas.microsoft.com/office/drawing/2014/main" id="{B92F59BC-7978-22D1-050E-B845AB209110}"/>
                      </a:ext>
                    </a:extLst>
                  </p:cNvPr>
                  <p:cNvSpPr/>
                  <p:nvPr/>
                </p:nvSpPr>
                <p:spPr>
                  <a:xfrm>
                    <a:off x="4017227" y="288169"/>
                    <a:ext cx="1658882" cy="165888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black"/>
                      </a:solidFill>
                      <a:effectLst/>
                      <a:uLnTx/>
                      <a:uFillTx/>
                      <a:latin typeface="Franklin Gothic Medium" panose="020B0603020102020204" pitchFamily="34" charset="0"/>
                      <a:ea typeface="+mn-ea"/>
                      <a:cs typeface="+mn-cs"/>
                    </a:endParaRPr>
                  </a:p>
                </p:txBody>
              </p:sp>
            </p:grpSp>
            <p:sp>
              <p:nvSpPr>
                <p:cNvPr id="354" name="TextBox 353">
                  <a:extLst>
                    <a:ext uri="{FF2B5EF4-FFF2-40B4-BE49-F238E27FC236}">
                      <a16:creationId xmlns:a16="http://schemas.microsoft.com/office/drawing/2014/main" id="{C01B0DAD-3435-1B06-8199-8DE5B58F1147}"/>
                    </a:ext>
                  </a:extLst>
                </p:cNvPr>
                <p:cNvSpPr txBox="1"/>
                <p:nvPr/>
              </p:nvSpPr>
              <p:spPr>
                <a:xfrm>
                  <a:off x="2808519" y="1988856"/>
                  <a:ext cx="461869" cy="27128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Franklin Gothic Medium" panose="020B0603020102020204" pitchFamily="34" charset="0"/>
                      <a:ea typeface="+mn-ea"/>
                      <a:cs typeface="+mn-cs"/>
                    </a:rPr>
                    <a:t>RH</a:t>
                  </a:r>
                </a:p>
              </p:txBody>
            </p:sp>
          </p:grpSp>
          <p:grpSp>
            <p:nvGrpSpPr>
              <p:cNvPr id="268" name="Group 267">
                <a:extLst>
                  <a:ext uri="{FF2B5EF4-FFF2-40B4-BE49-F238E27FC236}">
                    <a16:creationId xmlns:a16="http://schemas.microsoft.com/office/drawing/2014/main" id="{F4BE7F99-E814-3865-8AC1-95CC598123A7}"/>
                  </a:ext>
                </a:extLst>
              </p:cNvPr>
              <p:cNvGrpSpPr/>
              <p:nvPr/>
            </p:nvGrpSpPr>
            <p:grpSpPr>
              <a:xfrm>
                <a:off x="3529690" y="1846218"/>
                <a:ext cx="592484" cy="565812"/>
                <a:chOff x="2897274" y="2447496"/>
                <a:chExt cx="592484" cy="565812"/>
              </a:xfrm>
            </p:grpSpPr>
            <p:grpSp>
              <p:nvGrpSpPr>
                <p:cNvPr id="349" name="Group 348">
                  <a:extLst>
                    <a:ext uri="{FF2B5EF4-FFF2-40B4-BE49-F238E27FC236}">
                      <a16:creationId xmlns:a16="http://schemas.microsoft.com/office/drawing/2014/main" id="{B7C5DE45-3782-352F-E745-D5A678241DFE}"/>
                    </a:ext>
                  </a:extLst>
                </p:cNvPr>
                <p:cNvGrpSpPr/>
                <p:nvPr/>
              </p:nvGrpSpPr>
              <p:grpSpPr>
                <a:xfrm>
                  <a:off x="2901025" y="2447496"/>
                  <a:ext cx="565812" cy="565812"/>
                  <a:chOff x="3852302" y="111992"/>
                  <a:chExt cx="2011236" cy="2011236"/>
                </a:xfrm>
              </p:grpSpPr>
              <p:sp>
                <p:nvSpPr>
                  <p:cNvPr id="351" name="Oval 350">
                    <a:extLst>
                      <a:ext uri="{FF2B5EF4-FFF2-40B4-BE49-F238E27FC236}">
                        <a16:creationId xmlns:a16="http://schemas.microsoft.com/office/drawing/2014/main" id="{0ECE8966-6286-5F8E-6F05-05A6D54907FD}"/>
                      </a:ext>
                    </a:extLst>
                  </p:cNvPr>
                  <p:cNvSpPr/>
                  <p:nvPr/>
                </p:nvSpPr>
                <p:spPr>
                  <a:xfrm>
                    <a:off x="3852302" y="111992"/>
                    <a:ext cx="2011236" cy="2011236"/>
                  </a:xfrm>
                  <a:prstGeom prst="ellipse">
                    <a:avLst/>
                  </a:prstGeom>
                  <a:solidFill>
                    <a:schemeClr val="bg2">
                      <a:lumMod val="75000"/>
                    </a:schemeClr>
                  </a:solidFill>
                  <a:ln>
                    <a:no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52" name="Oval 351">
                    <a:extLst>
                      <a:ext uri="{FF2B5EF4-FFF2-40B4-BE49-F238E27FC236}">
                        <a16:creationId xmlns:a16="http://schemas.microsoft.com/office/drawing/2014/main" id="{332C199E-0149-793B-C1CA-E6E95787764A}"/>
                      </a:ext>
                    </a:extLst>
                  </p:cNvPr>
                  <p:cNvSpPr/>
                  <p:nvPr/>
                </p:nvSpPr>
                <p:spPr>
                  <a:xfrm>
                    <a:off x="4017228" y="288169"/>
                    <a:ext cx="1658882" cy="165888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350" name="TextBox 349">
                  <a:extLst>
                    <a:ext uri="{FF2B5EF4-FFF2-40B4-BE49-F238E27FC236}">
                      <a16:creationId xmlns:a16="http://schemas.microsoft.com/office/drawing/2014/main" id="{C52101A2-7C4F-2A74-07D0-FCDDD467876B}"/>
                    </a:ext>
                  </a:extLst>
                </p:cNvPr>
                <p:cNvSpPr txBox="1"/>
                <p:nvPr/>
              </p:nvSpPr>
              <p:spPr>
                <a:xfrm>
                  <a:off x="2897274" y="2600159"/>
                  <a:ext cx="592484" cy="27469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Franklin Gothic Medium" panose="020B0603020102020204" pitchFamily="34" charset="0"/>
                      <a:ea typeface="+mn-ea"/>
                      <a:cs typeface="+mn-cs"/>
                    </a:rPr>
                    <a:t>TEMP</a:t>
                  </a:r>
                </a:p>
              </p:txBody>
            </p:sp>
          </p:grpSp>
          <p:grpSp>
            <p:nvGrpSpPr>
              <p:cNvPr id="269" name="Group 268">
                <a:extLst>
                  <a:ext uri="{FF2B5EF4-FFF2-40B4-BE49-F238E27FC236}">
                    <a16:creationId xmlns:a16="http://schemas.microsoft.com/office/drawing/2014/main" id="{01145205-575B-002F-B682-645271F805AE}"/>
                  </a:ext>
                </a:extLst>
              </p:cNvPr>
              <p:cNvGrpSpPr/>
              <p:nvPr/>
            </p:nvGrpSpPr>
            <p:grpSpPr>
              <a:xfrm>
                <a:off x="4903330" y="1872339"/>
                <a:ext cx="697897" cy="565812"/>
                <a:chOff x="2908537" y="3052925"/>
                <a:chExt cx="697897" cy="565812"/>
              </a:xfrm>
            </p:grpSpPr>
            <p:grpSp>
              <p:nvGrpSpPr>
                <p:cNvPr id="345" name="Group 344">
                  <a:extLst>
                    <a:ext uri="{FF2B5EF4-FFF2-40B4-BE49-F238E27FC236}">
                      <a16:creationId xmlns:a16="http://schemas.microsoft.com/office/drawing/2014/main" id="{ECF83DC5-95FA-194A-7E4B-1F32A833F72A}"/>
                    </a:ext>
                  </a:extLst>
                </p:cNvPr>
                <p:cNvGrpSpPr/>
                <p:nvPr/>
              </p:nvGrpSpPr>
              <p:grpSpPr>
                <a:xfrm>
                  <a:off x="2908537" y="3052925"/>
                  <a:ext cx="565812" cy="565812"/>
                  <a:chOff x="3852304" y="111992"/>
                  <a:chExt cx="2011236" cy="2011236"/>
                </a:xfrm>
              </p:grpSpPr>
              <p:sp>
                <p:nvSpPr>
                  <p:cNvPr id="347" name="Oval 346">
                    <a:extLst>
                      <a:ext uri="{FF2B5EF4-FFF2-40B4-BE49-F238E27FC236}">
                        <a16:creationId xmlns:a16="http://schemas.microsoft.com/office/drawing/2014/main" id="{4203C360-9E02-C4B5-7D3D-EC9F55D3B74D}"/>
                      </a:ext>
                    </a:extLst>
                  </p:cNvPr>
                  <p:cNvSpPr/>
                  <p:nvPr/>
                </p:nvSpPr>
                <p:spPr>
                  <a:xfrm>
                    <a:off x="3852304" y="111992"/>
                    <a:ext cx="2011236" cy="2011236"/>
                  </a:xfrm>
                  <a:prstGeom prst="ellipse">
                    <a:avLst/>
                  </a:prstGeom>
                  <a:solidFill>
                    <a:schemeClr val="bg2">
                      <a:lumMod val="75000"/>
                    </a:schemeClr>
                  </a:solidFill>
                  <a:ln>
                    <a:no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48" name="Oval 347">
                    <a:extLst>
                      <a:ext uri="{FF2B5EF4-FFF2-40B4-BE49-F238E27FC236}">
                        <a16:creationId xmlns:a16="http://schemas.microsoft.com/office/drawing/2014/main" id="{D426531A-7D3A-92CC-D77B-6C1D173251EC}"/>
                      </a:ext>
                    </a:extLst>
                  </p:cNvPr>
                  <p:cNvSpPr/>
                  <p:nvPr/>
                </p:nvSpPr>
                <p:spPr>
                  <a:xfrm>
                    <a:off x="4017228" y="288169"/>
                    <a:ext cx="1658882" cy="165888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346" name="TextBox 345">
                  <a:extLst>
                    <a:ext uri="{FF2B5EF4-FFF2-40B4-BE49-F238E27FC236}">
                      <a16:creationId xmlns:a16="http://schemas.microsoft.com/office/drawing/2014/main" id="{ECF9322F-CC0B-CB3E-AC2A-7DC8A643DFB8}"/>
                    </a:ext>
                  </a:extLst>
                </p:cNvPr>
                <p:cNvSpPr txBox="1"/>
                <p:nvPr/>
              </p:nvSpPr>
              <p:spPr>
                <a:xfrm>
                  <a:off x="2919916" y="3193247"/>
                  <a:ext cx="686518" cy="27128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Franklin Gothic Medium" panose="020B0603020102020204" pitchFamily="34" charset="0"/>
                      <a:ea typeface="+mn-ea"/>
                      <a:cs typeface="+mn-cs"/>
                    </a:rPr>
                    <a:t>PC</a:t>
                  </a:r>
                  <a:r>
                    <a:rPr kumimoji="0" lang="en-US" sz="1200" b="0" i="0" u="none" strike="noStrike" kern="1200" cap="none" spc="0" normalizeH="0" baseline="-25000" noProof="0" dirty="0">
                      <a:ln>
                        <a:noFill/>
                      </a:ln>
                      <a:solidFill>
                        <a:prstClr val="black"/>
                      </a:solidFill>
                      <a:effectLst/>
                      <a:uLnTx/>
                      <a:uFillTx/>
                      <a:latin typeface="Franklin Gothic Medium" panose="020B0603020102020204" pitchFamily="34" charset="0"/>
                      <a:ea typeface="+mn-ea"/>
                      <a:cs typeface="+mn-cs"/>
                    </a:rPr>
                    <a:t>1.0</a:t>
                  </a:r>
                </a:p>
              </p:txBody>
            </p:sp>
          </p:grpSp>
          <p:grpSp>
            <p:nvGrpSpPr>
              <p:cNvPr id="270" name="Group 269">
                <a:extLst>
                  <a:ext uri="{FF2B5EF4-FFF2-40B4-BE49-F238E27FC236}">
                    <a16:creationId xmlns:a16="http://schemas.microsoft.com/office/drawing/2014/main" id="{E5EE5DAB-8166-419B-5412-6126BB787F33}"/>
                  </a:ext>
                </a:extLst>
              </p:cNvPr>
              <p:cNvGrpSpPr/>
              <p:nvPr/>
            </p:nvGrpSpPr>
            <p:grpSpPr>
              <a:xfrm>
                <a:off x="2535532" y="4763528"/>
                <a:ext cx="754055" cy="565812"/>
                <a:chOff x="2908537" y="4274745"/>
                <a:chExt cx="754055" cy="565812"/>
              </a:xfrm>
            </p:grpSpPr>
            <p:grpSp>
              <p:nvGrpSpPr>
                <p:cNvPr id="341" name="Group 340">
                  <a:extLst>
                    <a:ext uri="{FF2B5EF4-FFF2-40B4-BE49-F238E27FC236}">
                      <a16:creationId xmlns:a16="http://schemas.microsoft.com/office/drawing/2014/main" id="{F553217F-A493-1C4C-1196-CCF93FEFC374}"/>
                    </a:ext>
                  </a:extLst>
                </p:cNvPr>
                <p:cNvGrpSpPr/>
                <p:nvPr/>
              </p:nvGrpSpPr>
              <p:grpSpPr>
                <a:xfrm>
                  <a:off x="2908537" y="4274745"/>
                  <a:ext cx="565812" cy="565812"/>
                  <a:chOff x="3852304" y="111992"/>
                  <a:chExt cx="2011236" cy="2011236"/>
                </a:xfrm>
              </p:grpSpPr>
              <p:sp>
                <p:nvSpPr>
                  <p:cNvPr id="343" name="Oval 342">
                    <a:extLst>
                      <a:ext uri="{FF2B5EF4-FFF2-40B4-BE49-F238E27FC236}">
                        <a16:creationId xmlns:a16="http://schemas.microsoft.com/office/drawing/2014/main" id="{294FCF44-B918-AF68-0E11-672DCA486936}"/>
                      </a:ext>
                    </a:extLst>
                  </p:cNvPr>
                  <p:cNvSpPr/>
                  <p:nvPr/>
                </p:nvSpPr>
                <p:spPr>
                  <a:xfrm>
                    <a:off x="3852304" y="111992"/>
                    <a:ext cx="2011236" cy="2011236"/>
                  </a:xfrm>
                  <a:prstGeom prst="ellipse">
                    <a:avLst/>
                  </a:prstGeom>
                  <a:solidFill>
                    <a:schemeClr val="bg2">
                      <a:lumMod val="75000"/>
                    </a:schemeClr>
                  </a:solidFill>
                  <a:ln>
                    <a:no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44" name="Oval 343">
                    <a:extLst>
                      <a:ext uri="{FF2B5EF4-FFF2-40B4-BE49-F238E27FC236}">
                        <a16:creationId xmlns:a16="http://schemas.microsoft.com/office/drawing/2014/main" id="{8FA2429C-F941-4C4F-328C-B880EC25E61F}"/>
                      </a:ext>
                    </a:extLst>
                  </p:cNvPr>
                  <p:cNvSpPr/>
                  <p:nvPr/>
                </p:nvSpPr>
                <p:spPr>
                  <a:xfrm>
                    <a:off x="4017228" y="288169"/>
                    <a:ext cx="1658882" cy="165888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342" name="TextBox 341">
                  <a:extLst>
                    <a:ext uri="{FF2B5EF4-FFF2-40B4-BE49-F238E27FC236}">
                      <a16:creationId xmlns:a16="http://schemas.microsoft.com/office/drawing/2014/main" id="{033CA0E5-11ED-B56A-5E4F-2D6DDCF66FFA}"/>
                    </a:ext>
                  </a:extLst>
                </p:cNvPr>
                <p:cNvSpPr txBox="1"/>
                <p:nvPr/>
              </p:nvSpPr>
              <p:spPr>
                <a:xfrm>
                  <a:off x="2933790" y="4424930"/>
                  <a:ext cx="728802" cy="27469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Franklin Gothic Medium" panose="020B0603020102020204" pitchFamily="34" charset="0"/>
                      <a:ea typeface="+mn-ea"/>
                      <a:cs typeface="+mn-cs"/>
                    </a:rPr>
                    <a:t>PM</a:t>
                  </a:r>
                  <a:r>
                    <a:rPr kumimoji="0" lang="en-US" sz="1200" b="0" i="0" u="none" strike="noStrike" kern="1200" cap="none" spc="0" normalizeH="0" baseline="-25000" noProof="0" dirty="0">
                      <a:ln>
                        <a:noFill/>
                      </a:ln>
                      <a:solidFill>
                        <a:prstClr val="black"/>
                      </a:solidFill>
                      <a:effectLst/>
                      <a:uLnTx/>
                      <a:uFillTx/>
                      <a:latin typeface="Franklin Gothic Medium" panose="020B0603020102020204" pitchFamily="34" charset="0"/>
                      <a:ea typeface="+mn-ea"/>
                      <a:cs typeface="+mn-cs"/>
                    </a:rPr>
                    <a:t>10</a:t>
                  </a:r>
                </a:p>
              </p:txBody>
            </p:sp>
          </p:grpSp>
          <p:grpSp>
            <p:nvGrpSpPr>
              <p:cNvPr id="271" name="Group 270">
                <a:extLst>
                  <a:ext uri="{FF2B5EF4-FFF2-40B4-BE49-F238E27FC236}">
                    <a16:creationId xmlns:a16="http://schemas.microsoft.com/office/drawing/2014/main" id="{F39A74CC-BB93-91B5-8A07-E79C26D172B6}"/>
                  </a:ext>
                </a:extLst>
              </p:cNvPr>
              <p:cNvGrpSpPr/>
              <p:nvPr/>
            </p:nvGrpSpPr>
            <p:grpSpPr>
              <a:xfrm>
                <a:off x="5569163" y="4739291"/>
                <a:ext cx="693014" cy="565812"/>
                <a:chOff x="2846728" y="4888168"/>
                <a:chExt cx="693014" cy="565812"/>
              </a:xfrm>
            </p:grpSpPr>
            <p:grpSp>
              <p:nvGrpSpPr>
                <p:cNvPr id="337" name="Group 336">
                  <a:extLst>
                    <a:ext uri="{FF2B5EF4-FFF2-40B4-BE49-F238E27FC236}">
                      <a16:creationId xmlns:a16="http://schemas.microsoft.com/office/drawing/2014/main" id="{4711433F-AA53-B7D1-7407-11AF7ED8550D}"/>
                    </a:ext>
                  </a:extLst>
                </p:cNvPr>
                <p:cNvGrpSpPr/>
                <p:nvPr/>
              </p:nvGrpSpPr>
              <p:grpSpPr>
                <a:xfrm>
                  <a:off x="2908537" y="4888168"/>
                  <a:ext cx="565812" cy="565812"/>
                  <a:chOff x="3852304" y="111992"/>
                  <a:chExt cx="2011236" cy="2011236"/>
                </a:xfrm>
              </p:grpSpPr>
              <p:sp>
                <p:nvSpPr>
                  <p:cNvPr id="339" name="Oval 338">
                    <a:extLst>
                      <a:ext uri="{FF2B5EF4-FFF2-40B4-BE49-F238E27FC236}">
                        <a16:creationId xmlns:a16="http://schemas.microsoft.com/office/drawing/2014/main" id="{703594B5-BBDE-E6A5-B561-D7EE5A279DA3}"/>
                      </a:ext>
                    </a:extLst>
                  </p:cNvPr>
                  <p:cNvSpPr/>
                  <p:nvPr/>
                </p:nvSpPr>
                <p:spPr>
                  <a:xfrm>
                    <a:off x="3852304" y="111992"/>
                    <a:ext cx="2011236" cy="2011236"/>
                  </a:xfrm>
                  <a:prstGeom prst="ellipse">
                    <a:avLst/>
                  </a:prstGeom>
                  <a:solidFill>
                    <a:schemeClr val="bg2">
                      <a:lumMod val="75000"/>
                    </a:schemeClr>
                  </a:solidFill>
                  <a:ln>
                    <a:no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40" name="Oval 339">
                    <a:extLst>
                      <a:ext uri="{FF2B5EF4-FFF2-40B4-BE49-F238E27FC236}">
                        <a16:creationId xmlns:a16="http://schemas.microsoft.com/office/drawing/2014/main" id="{0DC6501C-0E0B-DFBB-992B-C2432F69D824}"/>
                      </a:ext>
                    </a:extLst>
                  </p:cNvPr>
                  <p:cNvSpPr/>
                  <p:nvPr/>
                </p:nvSpPr>
                <p:spPr>
                  <a:xfrm>
                    <a:off x="4017228" y="288169"/>
                    <a:ext cx="1658882" cy="165888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338" name="TextBox 337">
                  <a:extLst>
                    <a:ext uri="{FF2B5EF4-FFF2-40B4-BE49-F238E27FC236}">
                      <a16:creationId xmlns:a16="http://schemas.microsoft.com/office/drawing/2014/main" id="{7A50272A-D8BF-7DC8-BF30-C8E4BCFD7F4F}"/>
                    </a:ext>
                  </a:extLst>
                </p:cNvPr>
                <p:cNvSpPr txBox="1"/>
                <p:nvPr/>
              </p:nvSpPr>
              <p:spPr>
                <a:xfrm>
                  <a:off x="2846728" y="5055699"/>
                  <a:ext cx="693014" cy="27469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black"/>
                      </a:solidFill>
                      <a:effectLst/>
                      <a:uLnTx/>
                      <a:uFillTx/>
                      <a:latin typeface="Franklin Gothic Medium" panose="020B0603020102020204" pitchFamily="34" charset="0"/>
                      <a:ea typeface="+mn-ea"/>
                      <a:cs typeface="+mn-cs"/>
                    </a:rPr>
                    <a:t>TVOCs</a:t>
                  </a:r>
                </a:p>
              </p:txBody>
            </p:sp>
          </p:grpSp>
          <p:grpSp>
            <p:nvGrpSpPr>
              <p:cNvPr id="272" name="Group 271">
                <a:extLst>
                  <a:ext uri="{FF2B5EF4-FFF2-40B4-BE49-F238E27FC236}">
                    <a16:creationId xmlns:a16="http://schemas.microsoft.com/office/drawing/2014/main" id="{2DE8A7EF-F725-3D84-A077-C64E43198128}"/>
                  </a:ext>
                </a:extLst>
              </p:cNvPr>
              <p:cNvGrpSpPr/>
              <p:nvPr/>
            </p:nvGrpSpPr>
            <p:grpSpPr>
              <a:xfrm>
                <a:off x="4907772" y="5779239"/>
                <a:ext cx="569536" cy="565812"/>
                <a:chOff x="2904813" y="6156667"/>
                <a:chExt cx="569536" cy="565812"/>
              </a:xfrm>
            </p:grpSpPr>
            <p:grpSp>
              <p:nvGrpSpPr>
                <p:cNvPr id="333" name="Group 332">
                  <a:extLst>
                    <a:ext uri="{FF2B5EF4-FFF2-40B4-BE49-F238E27FC236}">
                      <a16:creationId xmlns:a16="http://schemas.microsoft.com/office/drawing/2014/main" id="{5040CD1C-F18F-ECE1-0A11-2FAF683D9891}"/>
                    </a:ext>
                  </a:extLst>
                </p:cNvPr>
                <p:cNvGrpSpPr/>
                <p:nvPr/>
              </p:nvGrpSpPr>
              <p:grpSpPr>
                <a:xfrm>
                  <a:off x="2908537" y="6156667"/>
                  <a:ext cx="565812" cy="565812"/>
                  <a:chOff x="3852304" y="111992"/>
                  <a:chExt cx="2011236" cy="2011236"/>
                </a:xfrm>
              </p:grpSpPr>
              <p:sp>
                <p:nvSpPr>
                  <p:cNvPr id="335" name="Oval 334">
                    <a:extLst>
                      <a:ext uri="{FF2B5EF4-FFF2-40B4-BE49-F238E27FC236}">
                        <a16:creationId xmlns:a16="http://schemas.microsoft.com/office/drawing/2014/main" id="{6D0210EB-1B4C-D2CF-8AC0-2273930267EC}"/>
                      </a:ext>
                    </a:extLst>
                  </p:cNvPr>
                  <p:cNvSpPr/>
                  <p:nvPr/>
                </p:nvSpPr>
                <p:spPr>
                  <a:xfrm>
                    <a:off x="3852304" y="111992"/>
                    <a:ext cx="2011236" cy="2011236"/>
                  </a:xfrm>
                  <a:prstGeom prst="ellipse">
                    <a:avLst/>
                  </a:prstGeom>
                  <a:solidFill>
                    <a:schemeClr val="bg2">
                      <a:lumMod val="75000"/>
                    </a:schemeClr>
                  </a:solidFill>
                  <a:ln>
                    <a:no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36" name="Oval 335">
                    <a:extLst>
                      <a:ext uri="{FF2B5EF4-FFF2-40B4-BE49-F238E27FC236}">
                        <a16:creationId xmlns:a16="http://schemas.microsoft.com/office/drawing/2014/main" id="{8073F047-6568-C57C-7386-F26BE6B74640}"/>
                      </a:ext>
                    </a:extLst>
                  </p:cNvPr>
                  <p:cNvSpPr/>
                  <p:nvPr/>
                </p:nvSpPr>
                <p:spPr>
                  <a:xfrm>
                    <a:off x="4017228" y="288169"/>
                    <a:ext cx="1658882" cy="165888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334" name="TextBox 333">
                  <a:extLst>
                    <a:ext uri="{FF2B5EF4-FFF2-40B4-BE49-F238E27FC236}">
                      <a16:creationId xmlns:a16="http://schemas.microsoft.com/office/drawing/2014/main" id="{77890360-45FA-89B2-1A0D-659C331FF95D}"/>
                    </a:ext>
                  </a:extLst>
                </p:cNvPr>
                <p:cNvSpPr txBox="1"/>
                <p:nvPr/>
              </p:nvSpPr>
              <p:spPr>
                <a:xfrm>
                  <a:off x="2904813" y="6317174"/>
                  <a:ext cx="565811" cy="27200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Franklin Gothic Medium" panose="020B0603020102020204" pitchFamily="34" charset="0"/>
                      <a:ea typeface="+mn-ea"/>
                      <a:cs typeface="+mn-cs"/>
                    </a:rPr>
                    <a:t>CO</a:t>
                  </a:r>
                </a:p>
              </p:txBody>
            </p:sp>
          </p:grpSp>
          <p:grpSp>
            <p:nvGrpSpPr>
              <p:cNvPr id="273" name="Group 272">
                <a:extLst>
                  <a:ext uri="{FF2B5EF4-FFF2-40B4-BE49-F238E27FC236}">
                    <a16:creationId xmlns:a16="http://schemas.microsoft.com/office/drawing/2014/main" id="{A286150D-69C6-E042-069E-BA1F85C8042F}"/>
                  </a:ext>
                </a:extLst>
              </p:cNvPr>
              <p:cNvGrpSpPr/>
              <p:nvPr/>
            </p:nvGrpSpPr>
            <p:grpSpPr>
              <a:xfrm>
                <a:off x="3464379" y="5725467"/>
                <a:ext cx="573876" cy="565812"/>
                <a:chOff x="2908537" y="6781933"/>
                <a:chExt cx="573876" cy="565812"/>
              </a:xfrm>
            </p:grpSpPr>
            <p:grpSp>
              <p:nvGrpSpPr>
                <p:cNvPr id="329" name="Group 328">
                  <a:extLst>
                    <a:ext uri="{FF2B5EF4-FFF2-40B4-BE49-F238E27FC236}">
                      <a16:creationId xmlns:a16="http://schemas.microsoft.com/office/drawing/2014/main" id="{D8ED6303-4B61-387A-318E-D0382A0F00D5}"/>
                    </a:ext>
                  </a:extLst>
                </p:cNvPr>
                <p:cNvGrpSpPr/>
                <p:nvPr/>
              </p:nvGrpSpPr>
              <p:grpSpPr>
                <a:xfrm>
                  <a:off x="2908537" y="6781933"/>
                  <a:ext cx="565812" cy="565812"/>
                  <a:chOff x="3852304" y="111992"/>
                  <a:chExt cx="2011236" cy="2011236"/>
                </a:xfrm>
              </p:grpSpPr>
              <p:sp>
                <p:nvSpPr>
                  <p:cNvPr id="331" name="Oval 330">
                    <a:extLst>
                      <a:ext uri="{FF2B5EF4-FFF2-40B4-BE49-F238E27FC236}">
                        <a16:creationId xmlns:a16="http://schemas.microsoft.com/office/drawing/2014/main" id="{631D5A12-BE90-C639-330D-E41DD4078F46}"/>
                      </a:ext>
                    </a:extLst>
                  </p:cNvPr>
                  <p:cNvSpPr/>
                  <p:nvPr/>
                </p:nvSpPr>
                <p:spPr>
                  <a:xfrm>
                    <a:off x="3852304" y="111992"/>
                    <a:ext cx="2011236" cy="2011236"/>
                  </a:xfrm>
                  <a:prstGeom prst="ellipse">
                    <a:avLst/>
                  </a:prstGeom>
                  <a:solidFill>
                    <a:schemeClr val="bg2">
                      <a:lumMod val="75000"/>
                    </a:schemeClr>
                  </a:solidFill>
                  <a:ln>
                    <a:no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32" name="Oval 331">
                    <a:extLst>
                      <a:ext uri="{FF2B5EF4-FFF2-40B4-BE49-F238E27FC236}">
                        <a16:creationId xmlns:a16="http://schemas.microsoft.com/office/drawing/2014/main" id="{974CB7AD-D268-D56F-2D47-D447F60D4DF3}"/>
                      </a:ext>
                    </a:extLst>
                  </p:cNvPr>
                  <p:cNvSpPr/>
                  <p:nvPr/>
                </p:nvSpPr>
                <p:spPr>
                  <a:xfrm>
                    <a:off x="4017228" y="288169"/>
                    <a:ext cx="1658882" cy="165888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330" name="TextBox 329">
                  <a:extLst>
                    <a:ext uri="{FF2B5EF4-FFF2-40B4-BE49-F238E27FC236}">
                      <a16:creationId xmlns:a16="http://schemas.microsoft.com/office/drawing/2014/main" id="{E4D718B2-3B8D-4DFE-A04A-169A7B6C06E9}"/>
                    </a:ext>
                  </a:extLst>
                </p:cNvPr>
                <p:cNvSpPr txBox="1"/>
                <p:nvPr/>
              </p:nvSpPr>
              <p:spPr>
                <a:xfrm>
                  <a:off x="2916602" y="6953788"/>
                  <a:ext cx="565811" cy="27200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Franklin Gothic Medium" panose="020B0603020102020204" pitchFamily="34" charset="0"/>
                      <a:ea typeface="+mn-ea"/>
                      <a:cs typeface="+mn-cs"/>
                    </a:rPr>
                    <a:t>CO</a:t>
                  </a:r>
                  <a:r>
                    <a:rPr kumimoji="0" lang="en-US" sz="1200" b="0" i="0" u="none" strike="noStrike" kern="1200" cap="none" spc="0" normalizeH="0" baseline="-25000" noProof="0" dirty="0">
                      <a:ln>
                        <a:noFill/>
                      </a:ln>
                      <a:solidFill>
                        <a:prstClr val="black"/>
                      </a:solidFill>
                      <a:effectLst/>
                      <a:uLnTx/>
                      <a:uFillTx/>
                      <a:latin typeface="Franklin Gothic Medium" panose="020B0603020102020204" pitchFamily="34" charset="0"/>
                      <a:ea typeface="+mn-ea"/>
                      <a:cs typeface="+mn-cs"/>
                    </a:rPr>
                    <a:t>2</a:t>
                  </a:r>
                </a:p>
              </p:txBody>
            </p:sp>
          </p:grpSp>
          <p:grpSp>
            <p:nvGrpSpPr>
              <p:cNvPr id="274" name="Group 273">
                <a:extLst>
                  <a:ext uri="{FF2B5EF4-FFF2-40B4-BE49-F238E27FC236}">
                    <a16:creationId xmlns:a16="http://schemas.microsoft.com/office/drawing/2014/main" id="{D25CCC99-9469-4C2E-D208-971F395DDAFF}"/>
                  </a:ext>
                </a:extLst>
              </p:cNvPr>
              <p:cNvGrpSpPr/>
              <p:nvPr/>
            </p:nvGrpSpPr>
            <p:grpSpPr>
              <a:xfrm>
                <a:off x="5806666" y="2634471"/>
                <a:ext cx="566326" cy="565812"/>
                <a:chOff x="2908023" y="7426981"/>
                <a:chExt cx="566326" cy="565812"/>
              </a:xfrm>
            </p:grpSpPr>
            <p:grpSp>
              <p:nvGrpSpPr>
                <p:cNvPr id="325" name="Group 324">
                  <a:extLst>
                    <a:ext uri="{FF2B5EF4-FFF2-40B4-BE49-F238E27FC236}">
                      <a16:creationId xmlns:a16="http://schemas.microsoft.com/office/drawing/2014/main" id="{ED5B52EC-B56E-9C8F-C288-3D543624E412}"/>
                    </a:ext>
                  </a:extLst>
                </p:cNvPr>
                <p:cNvGrpSpPr/>
                <p:nvPr/>
              </p:nvGrpSpPr>
              <p:grpSpPr>
                <a:xfrm>
                  <a:off x="2908537" y="7426981"/>
                  <a:ext cx="565812" cy="565812"/>
                  <a:chOff x="3852304" y="111992"/>
                  <a:chExt cx="2011236" cy="2011236"/>
                </a:xfrm>
              </p:grpSpPr>
              <p:sp>
                <p:nvSpPr>
                  <p:cNvPr id="327" name="Oval 326">
                    <a:extLst>
                      <a:ext uri="{FF2B5EF4-FFF2-40B4-BE49-F238E27FC236}">
                        <a16:creationId xmlns:a16="http://schemas.microsoft.com/office/drawing/2014/main" id="{5C0BCD60-B5D6-7805-9E03-120A4B6258D0}"/>
                      </a:ext>
                    </a:extLst>
                  </p:cNvPr>
                  <p:cNvSpPr/>
                  <p:nvPr/>
                </p:nvSpPr>
                <p:spPr>
                  <a:xfrm>
                    <a:off x="3852304" y="111992"/>
                    <a:ext cx="2011236" cy="2011236"/>
                  </a:xfrm>
                  <a:prstGeom prst="ellipse">
                    <a:avLst/>
                  </a:prstGeom>
                  <a:solidFill>
                    <a:schemeClr val="bg2">
                      <a:lumMod val="75000"/>
                    </a:schemeClr>
                  </a:solidFill>
                  <a:ln>
                    <a:no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28" name="Oval 327">
                    <a:extLst>
                      <a:ext uri="{FF2B5EF4-FFF2-40B4-BE49-F238E27FC236}">
                        <a16:creationId xmlns:a16="http://schemas.microsoft.com/office/drawing/2014/main" id="{FF6EB1E4-2165-596D-A92E-4C40476F53B0}"/>
                      </a:ext>
                    </a:extLst>
                  </p:cNvPr>
                  <p:cNvSpPr/>
                  <p:nvPr/>
                </p:nvSpPr>
                <p:spPr>
                  <a:xfrm>
                    <a:off x="4017228" y="288169"/>
                    <a:ext cx="1658882" cy="165888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326" name="TextBox 325">
                  <a:extLst>
                    <a:ext uri="{FF2B5EF4-FFF2-40B4-BE49-F238E27FC236}">
                      <a16:creationId xmlns:a16="http://schemas.microsoft.com/office/drawing/2014/main" id="{3BD3AB75-4EA0-E808-7560-274C6C349A7B}"/>
                    </a:ext>
                  </a:extLst>
                </p:cNvPr>
                <p:cNvSpPr txBox="1"/>
                <p:nvPr/>
              </p:nvSpPr>
              <p:spPr>
                <a:xfrm>
                  <a:off x="2908023" y="7595525"/>
                  <a:ext cx="565811" cy="27200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Franklin Gothic Medium" panose="020B0603020102020204" pitchFamily="34" charset="0"/>
                      <a:ea typeface="+mn-ea"/>
                      <a:cs typeface="+mn-cs"/>
                    </a:rPr>
                    <a:t>NO</a:t>
                  </a:r>
                  <a:r>
                    <a:rPr kumimoji="0" lang="en-US" sz="1200" b="0" i="0" u="none" strike="noStrike" kern="1200" cap="none" spc="0" normalizeH="0" baseline="-25000" noProof="0" dirty="0">
                      <a:ln>
                        <a:noFill/>
                      </a:ln>
                      <a:solidFill>
                        <a:prstClr val="black"/>
                      </a:solidFill>
                      <a:effectLst/>
                      <a:uLnTx/>
                      <a:uFillTx/>
                      <a:latin typeface="Franklin Gothic Medium" panose="020B0603020102020204" pitchFamily="34" charset="0"/>
                      <a:ea typeface="+mn-ea"/>
                      <a:cs typeface="+mn-cs"/>
                    </a:rPr>
                    <a:t>2</a:t>
                  </a:r>
                  <a:r>
                    <a:rPr kumimoji="0" lang="en-US" sz="1200" b="0" i="0" u="none" strike="noStrike" kern="1200" cap="none" spc="0" normalizeH="0" baseline="0" noProof="0" dirty="0">
                      <a:ln>
                        <a:noFill/>
                      </a:ln>
                      <a:solidFill>
                        <a:prstClr val="black"/>
                      </a:solidFill>
                      <a:effectLst/>
                      <a:uLnTx/>
                      <a:uFillTx/>
                      <a:latin typeface="Franklin Gothic Medium" panose="020B0603020102020204" pitchFamily="34" charset="0"/>
                      <a:ea typeface="+mn-ea"/>
                      <a:cs typeface="+mn-cs"/>
                    </a:rPr>
                    <a:t> </a:t>
                  </a:r>
                </a:p>
              </p:txBody>
            </p:sp>
          </p:grpSp>
          <p:cxnSp>
            <p:nvCxnSpPr>
              <p:cNvPr id="275" name="Straight Arrow Connector 274">
                <a:extLst>
                  <a:ext uri="{FF2B5EF4-FFF2-40B4-BE49-F238E27FC236}">
                    <a16:creationId xmlns:a16="http://schemas.microsoft.com/office/drawing/2014/main" id="{2090F26C-72B4-4749-F8CF-CDED3F173FBD}"/>
                  </a:ext>
                </a:extLst>
              </p:cNvPr>
              <p:cNvCxnSpPr>
                <a:cxnSpLocks/>
              </p:cNvCxnSpPr>
              <p:nvPr/>
            </p:nvCxnSpPr>
            <p:spPr>
              <a:xfrm flipV="1">
                <a:off x="3023466" y="2361642"/>
                <a:ext cx="1962725" cy="279027"/>
              </a:xfrm>
              <a:prstGeom prst="straightConnector1">
                <a:avLst/>
              </a:prstGeom>
              <a:ln>
                <a:solidFill>
                  <a:schemeClr val="bg2">
                    <a:lumMod val="50000"/>
                  </a:schemeClr>
                </a:solidFill>
                <a:headEnd type="triangle"/>
                <a:tailEnd type="triangle"/>
              </a:ln>
            </p:spPr>
            <p:style>
              <a:lnRef idx="3">
                <a:schemeClr val="dk1"/>
              </a:lnRef>
              <a:fillRef idx="0">
                <a:schemeClr val="dk1"/>
              </a:fillRef>
              <a:effectRef idx="2">
                <a:schemeClr val="dk1"/>
              </a:effectRef>
              <a:fontRef idx="minor">
                <a:schemeClr val="tx1"/>
              </a:fontRef>
            </p:style>
          </p:cxnSp>
          <p:cxnSp>
            <p:nvCxnSpPr>
              <p:cNvPr id="276" name="Straight Arrow Connector 275">
                <a:extLst>
                  <a:ext uri="{FF2B5EF4-FFF2-40B4-BE49-F238E27FC236}">
                    <a16:creationId xmlns:a16="http://schemas.microsoft.com/office/drawing/2014/main" id="{F5968FA3-0988-5E1D-EE6E-87C7361891D2}"/>
                  </a:ext>
                </a:extLst>
              </p:cNvPr>
              <p:cNvCxnSpPr>
                <a:cxnSpLocks/>
              </p:cNvCxnSpPr>
              <p:nvPr/>
            </p:nvCxnSpPr>
            <p:spPr>
              <a:xfrm>
                <a:off x="4103636" y="2136227"/>
                <a:ext cx="792535" cy="12078"/>
              </a:xfrm>
              <a:prstGeom prst="straightConnector1">
                <a:avLst/>
              </a:prstGeom>
              <a:ln>
                <a:solidFill>
                  <a:schemeClr val="tx1">
                    <a:lumMod val="50000"/>
                    <a:lumOff val="50000"/>
                  </a:schemeClr>
                </a:solidFill>
                <a:headEnd type="triangle"/>
                <a:tailEnd type="triangle"/>
              </a:ln>
            </p:spPr>
            <p:style>
              <a:lnRef idx="3">
                <a:schemeClr val="dk1"/>
              </a:lnRef>
              <a:fillRef idx="0">
                <a:schemeClr val="dk1"/>
              </a:fillRef>
              <a:effectRef idx="2">
                <a:schemeClr val="dk1"/>
              </a:effectRef>
              <a:fontRef idx="minor">
                <a:schemeClr val="tx1"/>
              </a:fontRef>
            </p:style>
          </p:cxnSp>
          <p:cxnSp>
            <p:nvCxnSpPr>
              <p:cNvPr id="277" name="Straight Arrow Connector 276">
                <a:extLst>
                  <a:ext uri="{FF2B5EF4-FFF2-40B4-BE49-F238E27FC236}">
                    <a16:creationId xmlns:a16="http://schemas.microsoft.com/office/drawing/2014/main" id="{F377D5F5-0E6D-89B0-0D92-183A512A86C5}"/>
                  </a:ext>
                </a:extLst>
              </p:cNvPr>
              <p:cNvCxnSpPr>
                <a:cxnSpLocks/>
                <a:endCxn id="327" idx="1"/>
              </p:cNvCxnSpPr>
              <p:nvPr/>
            </p:nvCxnSpPr>
            <p:spPr>
              <a:xfrm>
                <a:off x="3041787" y="2645243"/>
                <a:ext cx="2848254" cy="72089"/>
              </a:xfrm>
              <a:prstGeom prst="straightConnector1">
                <a:avLst/>
              </a:prstGeom>
              <a:ln>
                <a:solidFill>
                  <a:schemeClr val="tx1">
                    <a:lumMod val="50000"/>
                    <a:lumOff val="50000"/>
                  </a:schemeClr>
                </a:solidFill>
                <a:headEnd type="triangle"/>
                <a:tailEnd type="triangle"/>
              </a:ln>
            </p:spPr>
            <p:style>
              <a:lnRef idx="3">
                <a:schemeClr val="dk1"/>
              </a:lnRef>
              <a:fillRef idx="0">
                <a:schemeClr val="dk1"/>
              </a:fillRef>
              <a:effectRef idx="2">
                <a:schemeClr val="dk1"/>
              </a:effectRef>
              <a:fontRef idx="minor">
                <a:schemeClr val="tx1"/>
              </a:fontRef>
            </p:style>
          </p:cxnSp>
          <p:cxnSp>
            <p:nvCxnSpPr>
              <p:cNvPr id="278" name="Straight Arrow Connector 277">
                <a:extLst>
                  <a:ext uri="{FF2B5EF4-FFF2-40B4-BE49-F238E27FC236}">
                    <a16:creationId xmlns:a16="http://schemas.microsoft.com/office/drawing/2014/main" id="{229FDC41-906A-3F4F-E76A-AAFAF323ADB4}"/>
                  </a:ext>
                </a:extLst>
              </p:cNvPr>
              <p:cNvCxnSpPr>
                <a:cxnSpLocks/>
                <a:stCxn id="330" idx="3"/>
                <a:endCxn id="334" idx="1"/>
              </p:cNvCxnSpPr>
              <p:nvPr/>
            </p:nvCxnSpPr>
            <p:spPr>
              <a:xfrm>
                <a:off x="4038255" y="6033323"/>
                <a:ext cx="869517" cy="42425"/>
              </a:xfrm>
              <a:prstGeom prst="straightConnector1">
                <a:avLst/>
              </a:prstGeom>
              <a:ln>
                <a:solidFill>
                  <a:schemeClr val="tx1">
                    <a:lumMod val="50000"/>
                    <a:lumOff val="50000"/>
                  </a:schemeClr>
                </a:solidFill>
                <a:headEnd type="triangle"/>
                <a:tailEnd type="triangle"/>
              </a:ln>
            </p:spPr>
            <p:style>
              <a:lnRef idx="3">
                <a:schemeClr val="dk1"/>
              </a:lnRef>
              <a:fillRef idx="0">
                <a:schemeClr val="dk1"/>
              </a:fillRef>
              <a:effectRef idx="2">
                <a:schemeClr val="dk1"/>
              </a:effectRef>
              <a:fontRef idx="minor">
                <a:schemeClr val="tx1"/>
              </a:fontRef>
            </p:style>
          </p:cxnSp>
          <p:cxnSp>
            <p:nvCxnSpPr>
              <p:cNvPr id="279" name="Straight Arrow Connector 278">
                <a:extLst>
                  <a:ext uri="{FF2B5EF4-FFF2-40B4-BE49-F238E27FC236}">
                    <a16:creationId xmlns:a16="http://schemas.microsoft.com/office/drawing/2014/main" id="{9EB8AB98-B51F-E2EA-87C1-06B10DC7A4DD}"/>
                  </a:ext>
                </a:extLst>
              </p:cNvPr>
              <p:cNvCxnSpPr>
                <a:cxnSpLocks/>
              </p:cNvCxnSpPr>
              <p:nvPr/>
            </p:nvCxnSpPr>
            <p:spPr>
              <a:xfrm>
                <a:off x="2637881" y="4122831"/>
                <a:ext cx="68654" cy="628580"/>
              </a:xfrm>
              <a:prstGeom prst="straightConnector1">
                <a:avLst/>
              </a:prstGeom>
              <a:ln>
                <a:solidFill>
                  <a:schemeClr val="tx1">
                    <a:lumMod val="50000"/>
                    <a:lumOff val="50000"/>
                  </a:schemeClr>
                </a:solidFill>
                <a:headEnd type="triangle"/>
                <a:tailEnd type="triangle"/>
              </a:ln>
            </p:spPr>
            <p:style>
              <a:lnRef idx="3">
                <a:schemeClr val="dk1"/>
              </a:lnRef>
              <a:fillRef idx="0">
                <a:schemeClr val="dk1"/>
              </a:fillRef>
              <a:effectRef idx="2">
                <a:schemeClr val="dk1"/>
              </a:effectRef>
              <a:fontRef idx="minor">
                <a:schemeClr val="tx1"/>
              </a:fontRef>
            </p:style>
          </p:cxnSp>
          <p:cxnSp>
            <p:nvCxnSpPr>
              <p:cNvPr id="280" name="Straight Arrow Connector 279">
                <a:extLst>
                  <a:ext uri="{FF2B5EF4-FFF2-40B4-BE49-F238E27FC236}">
                    <a16:creationId xmlns:a16="http://schemas.microsoft.com/office/drawing/2014/main" id="{5C259B98-8CA8-F3C9-8D84-70DE5A635D90}"/>
                  </a:ext>
                </a:extLst>
              </p:cNvPr>
              <p:cNvCxnSpPr>
                <a:cxnSpLocks/>
                <a:stCxn id="331" idx="0"/>
                <a:endCxn id="351" idx="4"/>
              </p:cNvCxnSpPr>
              <p:nvPr/>
            </p:nvCxnSpPr>
            <p:spPr>
              <a:xfrm flipV="1">
                <a:off x="3747285" y="2412030"/>
                <a:ext cx="69062" cy="3313437"/>
              </a:xfrm>
              <a:prstGeom prst="straightConnector1">
                <a:avLst/>
              </a:prstGeom>
              <a:ln>
                <a:solidFill>
                  <a:schemeClr val="tx1">
                    <a:lumMod val="50000"/>
                    <a:lumOff val="50000"/>
                  </a:schemeClr>
                </a:solidFill>
                <a:headEnd type="triangle"/>
                <a:tailEnd type="triangle"/>
              </a:ln>
            </p:spPr>
            <p:style>
              <a:lnRef idx="3">
                <a:schemeClr val="dk1"/>
              </a:lnRef>
              <a:fillRef idx="0">
                <a:schemeClr val="dk1"/>
              </a:fillRef>
              <a:effectRef idx="2">
                <a:schemeClr val="dk1"/>
              </a:effectRef>
              <a:fontRef idx="minor">
                <a:schemeClr val="tx1"/>
              </a:fontRef>
            </p:style>
          </p:cxnSp>
          <p:cxnSp>
            <p:nvCxnSpPr>
              <p:cNvPr id="281" name="Straight Arrow Connector 280">
                <a:extLst>
                  <a:ext uri="{FF2B5EF4-FFF2-40B4-BE49-F238E27FC236}">
                    <a16:creationId xmlns:a16="http://schemas.microsoft.com/office/drawing/2014/main" id="{138D45D4-7FB8-E769-8203-1E5DE631A4EB}"/>
                  </a:ext>
                </a:extLst>
              </p:cNvPr>
              <p:cNvCxnSpPr>
                <a:cxnSpLocks/>
                <a:stCxn id="339" idx="7"/>
                <a:endCxn id="323" idx="4"/>
              </p:cNvCxnSpPr>
              <p:nvPr/>
            </p:nvCxnSpPr>
            <p:spPr>
              <a:xfrm flipV="1">
                <a:off x="6113923" y="4252693"/>
                <a:ext cx="62782" cy="569459"/>
              </a:xfrm>
              <a:prstGeom prst="straightConnector1">
                <a:avLst/>
              </a:prstGeom>
              <a:ln>
                <a:solidFill>
                  <a:schemeClr val="tx1">
                    <a:lumMod val="50000"/>
                    <a:lumOff val="50000"/>
                  </a:schemeClr>
                </a:solidFill>
                <a:headEnd type="triangle"/>
                <a:tailEnd type="triangle"/>
              </a:ln>
            </p:spPr>
            <p:style>
              <a:lnRef idx="3">
                <a:schemeClr val="dk1"/>
              </a:lnRef>
              <a:fillRef idx="0">
                <a:schemeClr val="dk1"/>
              </a:fillRef>
              <a:effectRef idx="2">
                <a:schemeClr val="dk1"/>
              </a:effectRef>
              <a:fontRef idx="minor">
                <a:schemeClr val="tx1"/>
              </a:fontRef>
            </p:style>
          </p:cxnSp>
          <p:cxnSp>
            <p:nvCxnSpPr>
              <p:cNvPr id="282" name="Straight Arrow Connector 281">
                <a:extLst>
                  <a:ext uri="{FF2B5EF4-FFF2-40B4-BE49-F238E27FC236}">
                    <a16:creationId xmlns:a16="http://schemas.microsoft.com/office/drawing/2014/main" id="{2C9BE435-CC01-A395-4C92-7A229218AA9A}"/>
                  </a:ext>
                </a:extLst>
              </p:cNvPr>
              <p:cNvCxnSpPr>
                <a:cxnSpLocks/>
              </p:cNvCxnSpPr>
              <p:nvPr/>
            </p:nvCxnSpPr>
            <p:spPr>
              <a:xfrm flipH="1" flipV="1">
                <a:off x="5425330" y="2271660"/>
                <a:ext cx="505487" cy="444018"/>
              </a:xfrm>
              <a:prstGeom prst="straightConnector1">
                <a:avLst/>
              </a:prstGeom>
              <a:ln>
                <a:solidFill>
                  <a:schemeClr val="tx1">
                    <a:lumMod val="50000"/>
                    <a:lumOff val="50000"/>
                  </a:schemeClr>
                </a:solidFill>
                <a:headEnd type="triangle"/>
                <a:tailEnd type="triangle"/>
              </a:ln>
            </p:spPr>
            <p:style>
              <a:lnRef idx="3">
                <a:schemeClr val="dk1"/>
              </a:lnRef>
              <a:fillRef idx="0">
                <a:schemeClr val="dk1"/>
              </a:fillRef>
              <a:effectRef idx="2">
                <a:schemeClr val="dk1"/>
              </a:effectRef>
              <a:fontRef idx="minor">
                <a:schemeClr val="tx1"/>
              </a:fontRef>
            </p:style>
          </p:cxnSp>
          <p:cxnSp>
            <p:nvCxnSpPr>
              <p:cNvPr id="283" name="Straight Arrow Connector 282">
                <a:extLst>
                  <a:ext uri="{FF2B5EF4-FFF2-40B4-BE49-F238E27FC236}">
                    <a16:creationId xmlns:a16="http://schemas.microsoft.com/office/drawing/2014/main" id="{864D626C-7DA9-4B20-9DA0-4C88DD14F56C}"/>
                  </a:ext>
                </a:extLst>
              </p:cNvPr>
              <p:cNvCxnSpPr>
                <a:cxnSpLocks/>
                <a:stCxn id="355" idx="7"/>
                <a:endCxn id="351" idx="2"/>
              </p:cNvCxnSpPr>
              <p:nvPr/>
            </p:nvCxnSpPr>
            <p:spPr>
              <a:xfrm flipV="1">
                <a:off x="2939695" y="2129124"/>
                <a:ext cx="593746" cy="308343"/>
              </a:xfrm>
              <a:prstGeom prst="straightConnector1">
                <a:avLst/>
              </a:prstGeom>
              <a:ln>
                <a:solidFill>
                  <a:schemeClr val="tx1">
                    <a:lumMod val="50000"/>
                    <a:lumOff val="50000"/>
                  </a:schemeClr>
                </a:solidFill>
                <a:headEnd type="triangle"/>
                <a:tailEnd type="triangle"/>
              </a:ln>
            </p:spPr>
            <p:style>
              <a:lnRef idx="3">
                <a:schemeClr val="dk1"/>
              </a:lnRef>
              <a:fillRef idx="0">
                <a:schemeClr val="dk1"/>
              </a:fillRef>
              <a:effectRef idx="2">
                <a:schemeClr val="dk1"/>
              </a:effectRef>
              <a:fontRef idx="minor">
                <a:schemeClr val="tx1"/>
              </a:fontRef>
            </p:style>
          </p:cxnSp>
          <p:cxnSp>
            <p:nvCxnSpPr>
              <p:cNvPr id="284" name="Straight Arrow Connector 283">
                <a:extLst>
                  <a:ext uri="{FF2B5EF4-FFF2-40B4-BE49-F238E27FC236}">
                    <a16:creationId xmlns:a16="http://schemas.microsoft.com/office/drawing/2014/main" id="{80221E45-D51C-70FA-5C07-EF0F9D7F9123}"/>
                  </a:ext>
                </a:extLst>
              </p:cNvPr>
              <p:cNvCxnSpPr>
                <a:cxnSpLocks/>
                <a:endCxn id="355" idx="3"/>
              </p:cNvCxnSpPr>
              <p:nvPr/>
            </p:nvCxnSpPr>
            <p:spPr>
              <a:xfrm flipH="1" flipV="1">
                <a:off x="2539605" y="2837558"/>
                <a:ext cx="10840" cy="908606"/>
              </a:xfrm>
              <a:prstGeom prst="straightConnector1">
                <a:avLst/>
              </a:prstGeom>
              <a:ln>
                <a:solidFill>
                  <a:schemeClr val="tx1">
                    <a:lumMod val="50000"/>
                    <a:lumOff val="50000"/>
                  </a:schemeClr>
                </a:solidFill>
                <a:headEnd type="triangle"/>
                <a:tailEnd type="triangle"/>
              </a:ln>
            </p:spPr>
            <p:style>
              <a:lnRef idx="3">
                <a:schemeClr val="dk1"/>
              </a:lnRef>
              <a:fillRef idx="0">
                <a:schemeClr val="dk1"/>
              </a:fillRef>
              <a:effectRef idx="2">
                <a:schemeClr val="dk1"/>
              </a:effectRef>
              <a:fontRef idx="minor">
                <a:schemeClr val="tx1"/>
              </a:fontRef>
            </p:style>
          </p:cxnSp>
          <p:cxnSp>
            <p:nvCxnSpPr>
              <p:cNvPr id="285" name="Straight Arrow Connector 284">
                <a:extLst>
                  <a:ext uri="{FF2B5EF4-FFF2-40B4-BE49-F238E27FC236}">
                    <a16:creationId xmlns:a16="http://schemas.microsoft.com/office/drawing/2014/main" id="{3392DE9F-CDC1-82C0-12A6-E59C66F530F2}"/>
                  </a:ext>
                </a:extLst>
              </p:cNvPr>
              <p:cNvCxnSpPr>
                <a:cxnSpLocks/>
                <a:endCxn id="335" idx="1"/>
              </p:cNvCxnSpPr>
              <p:nvPr/>
            </p:nvCxnSpPr>
            <p:spPr>
              <a:xfrm>
                <a:off x="2951142" y="2835238"/>
                <a:ext cx="2043215" cy="3026862"/>
              </a:xfrm>
              <a:prstGeom prst="straightConnector1">
                <a:avLst/>
              </a:prstGeom>
              <a:ln>
                <a:solidFill>
                  <a:schemeClr val="bg2">
                    <a:lumMod val="50000"/>
                  </a:schemeClr>
                </a:solidFill>
                <a:headEnd type="triangle"/>
                <a:tailEnd type="triangle"/>
              </a:ln>
            </p:spPr>
            <p:style>
              <a:lnRef idx="3">
                <a:schemeClr val="dk1"/>
              </a:lnRef>
              <a:fillRef idx="0">
                <a:schemeClr val="dk1"/>
              </a:fillRef>
              <a:effectRef idx="2">
                <a:schemeClr val="dk1"/>
              </a:effectRef>
              <a:fontRef idx="minor">
                <a:schemeClr val="tx1"/>
              </a:fontRef>
            </p:style>
          </p:cxnSp>
          <p:cxnSp>
            <p:nvCxnSpPr>
              <p:cNvPr id="286" name="Straight Arrow Connector 285">
                <a:extLst>
                  <a:ext uri="{FF2B5EF4-FFF2-40B4-BE49-F238E27FC236}">
                    <a16:creationId xmlns:a16="http://schemas.microsoft.com/office/drawing/2014/main" id="{960F8C70-52BD-15CC-4704-88D9055E8EF4}"/>
                  </a:ext>
                </a:extLst>
              </p:cNvPr>
              <p:cNvCxnSpPr>
                <a:cxnSpLocks/>
                <a:stCxn id="355" idx="5"/>
                <a:endCxn id="339" idx="1"/>
              </p:cNvCxnSpPr>
              <p:nvPr/>
            </p:nvCxnSpPr>
            <p:spPr>
              <a:xfrm>
                <a:off x="2939695" y="2837557"/>
                <a:ext cx="2774138" cy="1984595"/>
              </a:xfrm>
              <a:prstGeom prst="straightConnector1">
                <a:avLst/>
              </a:prstGeom>
              <a:ln>
                <a:solidFill>
                  <a:schemeClr val="tx1">
                    <a:lumMod val="50000"/>
                    <a:lumOff val="50000"/>
                  </a:schemeClr>
                </a:solidFill>
                <a:headEnd type="triangle"/>
                <a:tailEnd type="triangle"/>
              </a:ln>
            </p:spPr>
            <p:style>
              <a:lnRef idx="3">
                <a:schemeClr val="dk1"/>
              </a:lnRef>
              <a:fillRef idx="0">
                <a:schemeClr val="dk1"/>
              </a:fillRef>
              <a:effectRef idx="2">
                <a:schemeClr val="dk1"/>
              </a:effectRef>
              <a:fontRef idx="minor">
                <a:schemeClr val="tx1"/>
              </a:fontRef>
            </p:style>
          </p:cxnSp>
          <p:cxnSp>
            <p:nvCxnSpPr>
              <p:cNvPr id="287" name="Straight Arrow Connector 286">
                <a:extLst>
                  <a:ext uri="{FF2B5EF4-FFF2-40B4-BE49-F238E27FC236}">
                    <a16:creationId xmlns:a16="http://schemas.microsoft.com/office/drawing/2014/main" id="{28093C4E-AA16-ABE7-34EE-9B2B85734F1C}"/>
                  </a:ext>
                </a:extLst>
              </p:cNvPr>
              <p:cNvCxnSpPr>
                <a:cxnSpLocks/>
                <a:stCxn id="355" idx="6"/>
                <a:endCxn id="323" idx="1"/>
              </p:cNvCxnSpPr>
              <p:nvPr/>
            </p:nvCxnSpPr>
            <p:spPr>
              <a:xfrm>
                <a:off x="3022556" y="2637512"/>
                <a:ext cx="2954104" cy="1132230"/>
              </a:xfrm>
              <a:prstGeom prst="straightConnector1">
                <a:avLst/>
              </a:prstGeom>
              <a:ln>
                <a:solidFill>
                  <a:schemeClr val="tx1">
                    <a:lumMod val="50000"/>
                    <a:lumOff val="50000"/>
                  </a:schemeClr>
                </a:solidFill>
                <a:headEnd type="triangle"/>
                <a:tailEnd type="triangle"/>
              </a:ln>
            </p:spPr>
            <p:style>
              <a:lnRef idx="3">
                <a:schemeClr val="dk1"/>
              </a:lnRef>
              <a:fillRef idx="0">
                <a:schemeClr val="dk1"/>
              </a:fillRef>
              <a:effectRef idx="2">
                <a:schemeClr val="dk1"/>
              </a:effectRef>
              <a:fontRef idx="minor">
                <a:schemeClr val="tx1"/>
              </a:fontRef>
            </p:style>
          </p:cxnSp>
          <p:cxnSp>
            <p:nvCxnSpPr>
              <p:cNvPr id="288" name="Straight Arrow Connector 287">
                <a:extLst>
                  <a:ext uri="{FF2B5EF4-FFF2-40B4-BE49-F238E27FC236}">
                    <a16:creationId xmlns:a16="http://schemas.microsoft.com/office/drawing/2014/main" id="{164A0883-F0EA-A8AB-062B-B5C39DA295A5}"/>
                  </a:ext>
                </a:extLst>
              </p:cNvPr>
              <p:cNvCxnSpPr>
                <a:cxnSpLocks/>
              </p:cNvCxnSpPr>
              <p:nvPr/>
            </p:nvCxnSpPr>
            <p:spPr>
              <a:xfrm>
                <a:off x="2947486" y="2842118"/>
                <a:ext cx="804864" cy="2885476"/>
              </a:xfrm>
              <a:prstGeom prst="straightConnector1">
                <a:avLst/>
              </a:prstGeom>
              <a:ln>
                <a:solidFill>
                  <a:schemeClr val="tx1">
                    <a:lumMod val="50000"/>
                    <a:lumOff val="50000"/>
                  </a:schemeClr>
                </a:solidFill>
                <a:headEnd type="triangle"/>
                <a:tailEnd type="triangle"/>
              </a:ln>
            </p:spPr>
            <p:style>
              <a:lnRef idx="3">
                <a:schemeClr val="dk1"/>
              </a:lnRef>
              <a:fillRef idx="0">
                <a:schemeClr val="dk1"/>
              </a:fillRef>
              <a:effectRef idx="2">
                <a:schemeClr val="dk1"/>
              </a:effectRef>
              <a:fontRef idx="minor">
                <a:schemeClr val="tx1"/>
              </a:fontRef>
            </p:style>
          </p:cxnSp>
          <p:cxnSp>
            <p:nvCxnSpPr>
              <p:cNvPr id="289" name="Straight Arrow Connector 288">
                <a:extLst>
                  <a:ext uri="{FF2B5EF4-FFF2-40B4-BE49-F238E27FC236}">
                    <a16:creationId xmlns:a16="http://schemas.microsoft.com/office/drawing/2014/main" id="{A563905B-EF6F-21D4-D451-074D2B95692A}"/>
                  </a:ext>
                </a:extLst>
              </p:cNvPr>
              <p:cNvCxnSpPr>
                <a:cxnSpLocks/>
                <a:stCxn id="343" idx="4"/>
                <a:endCxn id="331" idx="1"/>
              </p:cNvCxnSpPr>
              <p:nvPr/>
            </p:nvCxnSpPr>
            <p:spPr>
              <a:xfrm>
                <a:off x="2818438" y="5329340"/>
                <a:ext cx="728802" cy="478989"/>
              </a:xfrm>
              <a:prstGeom prst="straightConnector1">
                <a:avLst/>
              </a:prstGeom>
              <a:ln>
                <a:solidFill>
                  <a:schemeClr val="tx1">
                    <a:lumMod val="50000"/>
                    <a:lumOff val="50000"/>
                  </a:schemeClr>
                </a:solidFill>
                <a:headEnd type="triangle"/>
                <a:tailEnd type="triangle"/>
              </a:ln>
            </p:spPr>
            <p:style>
              <a:lnRef idx="3">
                <a:schemeClr val="dk1"/>
              </a:lnRef>
              <a:fillRef idx="0">
                <a:schemeClr val="dk1"/>
              </a:fillRef>
              <a:effectRef idx="2">
                <a:schemeClr val="dk1"/>
              </a:effectRef>
              <a:fontRef idx="minor">
                <a:schemeClr val="tx1"/>
              </a:fontRef>
            </p:style>
          </p:cxnSp>
          <p:cxnSp>
            <p:nvCxnSpPr>
              <p:cNvPr id="290" name="Straight Arrow Connector 289">
                <a:extLst>
                  <a:ext uri="{FF2B5EF4-FFF2-40B4-BE49-F238E27FC236}">
                    <a16:creationId xmlns:a16="http://schemas.microsoft.com/office/drawing/2014/main" id="{98CF3BB0-9ABE-E801-9529-597A96A0B953}"/>
                  </a:ext>
                </a:extLst>
              </p:cNvPr>
              <p:cNvCxnSpPr>
                <a:cxnSpLocks/>
                <a:stCxn id="323" idx="0"/>
                <a:endCxn id="327" idx="4"/>
              </p:cNvCxnSpPr>
              <p:nvPr/>
            </p:nvCxnSpPr>
            <p:spPr>
              <a:xfrm flipH="1" flipV="1">
                <a:off x="6090086" y="3200283"/>
                <a:ext cx="86619" cy="486598"/>
              </a:xfrm>
              <a:prstGeom prst="straightConnector1">
                <a:avLst/>
              </a:prstGeom>
              <a:ln>
                <a:solidFill>
                  <a:schemeClr val="tx1">
                    <a:lumMod val="50000"/>
                    <a:lumOff val="50000"/>
                  </a:schemeClr>
                </a:solidFill>
                <a:headEnd type="triangle"/>
                <a:tailEnd type="triangle"/>
              </a:ln>
            </p:spPr>
            <p:style>
              <a:lnRef idx="3">
                <a:schemeClr val="dk1"/>
              </a:lnRef>
              <a:fillRef idx="0">
                <a:schemeClr val="dk1"/>
              </a:fillRef>
              <a:effectRef idx="2">
                <a:schemeClr val="dk1"/>
              </a:effectRef>
              <a:fontRef idx="minor">
                <a:schemeClr val="tx1"/>
              </a:fontRef>
            </p:style>
          </p:cxnSp>
          <p:cxnSp>
            <p:nvCxnSpPr>
              <p:cNvPr id="291" name="Straight Arrow Connector 290">
                <a:extLst>
                  <a:ext uri="{FF2B5EF4-FFF2-40B4-BE49-F238E27FC236}">
                    <a16:creationId xmlns:a16="http://schemas.microsoft.com/office/drawing/2014/main" id="{BA2809C7-A19C-1AD3-35E3-6B0900E691A6}"/>
                  </a:ext>
                </a:extLst>
              </p:cNvPr>
              <p:cNvCxnSpPr>
                <a:cxnSpLocks/>
                <a:stCxn id="355" idx="4"/>
                <a:endCxn id="343" idx="7"/>
              </p:cNvCxnSpPr>
              <p:nvPr/>
            </p:nvCxnSpPr>
            <p:spPr>
              <a:xfrm>
                <a:off x="2739650" y="2920418"/>
                <a:ext cx="278833" cy="1925971"/>
              </a:xfrm>
              <a:prstGeom prst="straightConnector1">
                <a:avLst/>
              </a:prstGeom>
              <a:ln>
                <a:solidFill>
                  <a:schemeClr val="bg2">
                    <a:lumMod val="50000"/>
                  </a:schemeClr>
                </a:solidFill>
                <a:headEnd type="triangle"/>
                <a:tailEnd type="triangle"/>
              </a:ln>
            </p:spPr>
            <p:style>
              <a:lnRef idx="3">
                <a:schemeClr val="dk1"/>
              </a:lnRef>
              <a:fillRef idx="0">
                <a:schemeClr val="dk1"/>
              </a:fillRef>
              <a:effectRef idx="2">
                <a:schemeClr val="dk1"/>
              </a:effectRef>
              <a:fontRef idx="minor">
                <a:schemeClr val="tx1"/>
              </a:fontRef>
            </p:style>
          </p:cxnSp>
          <p:cxnSp>
            <p:nvCxnSpPr>
              <p:cNvPr id="292" name="Straight Arrow Connector 291">
                <a:extLst>
                  <a:ext uri="{FF2B5EF4-FFF2-40B4-BE49-F238E27FC236}">
                    <a16:creationId xmlns:a16="http://schemas.microsoft.com/office/drawing/2014/main" id="{1CD537FF-7040-05AF-C1E6-FD4A25DE342E}"/>
                  </a:ext>
                </a:extLst>
              </p:cNvPr>
              <p:cNvCxnSpPr>
                <a:cxnSpLocks/>
                <a:stCxn id="351" idx="3"/>
              </p:cNvCxnSpPr>
              <p:nvPr/>
            </p:nvCxnSpPr>
            <p:spPr>
              <a:xfrm flipH="1">
                <a:off x="2650472" y="2329168"/>
                <a:ext cx="965830" cy="1357712"/>
              </a:xfrm>
              <a:prstGeom prst="straightConnector1">
                <a:avLst/>
              </a:prstGeom>
              <a:ln>
                <a:solidFill>
                  <a:schemeClr val="bg2">
                    <a:lumMod val="50000"/>
                  </a:schemeClr>
                </a:solidFill>
                <a:headEnd type="triangle"/>
                <a:tailEnd type="triangle"/>
              </a:ln>
            </p:spPr>
            <p:style>
              <a:lnRef idx="3">
                <a:schemeClr val="dk1"/>
              </a:lnRef>
              <a:fillRef idx="0">
                <a:schemeClr val="dk1"/>
              </a:fillRef>
              <a:effectRef idx="2">
                <a:schemeClr val="dk1"/>
              </a:effectRef>
              <a:fontRef idx="minor">
                <a:schemeClr val="tx1"/>
              </a:fontRef>
            </p:style>
          </p:cxnSp>
          <p:cxnSp>
            <p:nvCxnSpPr>
              <p:cNvPr id="293" name="Straight Arrow Connector 292">
                <a:extLst>
                  <a:ext uri="{FF2B5EF4-FFF2-40B4-BE49-F238E27FC236}">
                    <a16:creationId xmlns:a16="http://schemas.microsoft.com/office/drawing/2014/main" id="{7538CF6C-380E-E51C-88E2-A90D31377203}"/>
                  </a:ext>
                </a:extLst>
              </p:cNvPr>
              <p:cNvCxnSpPr>
                <a:cxnSpLocks/>
                <a:stCxn id="347" idx="3"/>
                <a:endCxn id="263" idx="7"/>
              </p:cNvCxnSpPr>
              <p:nvPr/>
            </p:nvCxnSpPr>
            <p:spPr>
              <a:xfrm flipH="1">
                <a:off x="2751357" y="2355290"/>
                <a:ext cx="2234834" cy="1421762"/>
              </a:xfrm>
              <a:prstGeom prst="straightConnector1">
                <a:avLst/>
              </a:prstGeom>
              <a:ln>
                <a:solidFill>
                  <a:schemeClr val="bg2">
                    <a:lumMod val="50000"/>
                  </a:schemeClr>
                </a:solidFill>
                <a:headEnd type="triangle"/>
                <a:tailEnd type="triangle"/>
              </a:ln>
            </p:spPr>
            <p:style>
              <a:lnRef idx="3">
                <a:schemeClr val="dk1"/>
              </a:lnRef>
              <a:fillRef idx="0">
                <a:schemeClr val="dk1"/>
              </a:fillRef>
              <a:effectRef idx="2">
                <a:schemeClr val="dk1"/>
              </a:effectRef>
              <a:fontRef idx="minor">
                <a:schemeClr val="tx1"/>
              </a:fontRef>
            </p:style>
          </p:cxnSp>
          <p:cxnSp>
            <p:nvCxnSpPr>
              <p:cNvPr id="294" name="Straight Arrow Connector 293">
                <a:extLst>
                  <a:ext uri="{FF2B5EF4-FFF2-40B4-BE49-F238E27FC236}">
                    <a16:creationId xmlns:a16="http://schemas.microsoft.com/office/drawing/2014/main" id="{641B79E2-2FBB-A3C9-35A2-A1C37891B7A9}"/>
                  </a:ext>
                </a:extLst>
              </p:cNvPr>
              <p:cNvCxnSpPr>
                <a:cxnSpLocks/>
                <a:stCxn id="326" idx="1"/>
                <a:endCxn id="262" idx="3"/>
              </p:cNvCxnSpPr>
              <p:nvPr/>
            </p:nvCxnSpPr>
            <p:spPr>
              <a:xfrm flipH="1">
                <a:off x="3087744" y="2939016"/>
                <a:ext cx="2718922" cy="867349"/>
              </a:xfrm>
              <a:prstGeom prst="straightConnector1">
                <a:avLst/>
              </a:prstGeom>
              <a:ln>
                <a:solidFill>
                  <a:schemeClr val="bg2">
                    <a:lumMod val="50000"/>
                  </a:schemeClr>
                </a:solidFill>
                <a:headEnd type="triangle"/>
                <a:tailEnd type="triangle"/>
              </a:ln>
            </p:spPr>
            <p:style>
              <a:lnRef idx="3">
                <a:schemeClr val="dk1"/>
              </a:lnRef>
              <a:fillRef idx="0">
                <a:schemeClr val="dk1"/>
              </a:fillRef>
              <a:effectRef idx="2">
                <a:schemeClr val="dk1"/>
              </a:effectRef>
              <a:fontRef idx="minor">
                <a:schemeClr val="tx1"/>
              </a:fontRef>
            </p:style>
          </p:cxnSp>
          <p:cxnSp>
            <p:nvCxnSpPr>
              <p:cNvPr id="295" name="Straight Arrow Connector 294">
                <a:extLst>
                  <a:ext uri="{FF2B5EF4-FFF2-40B4-BE49-F238E27FC236}">
                    <a16:creationId xmlns:a16="http://schemas.microsoft.com/office/drawing/2014/main" id="{38B8A115-1FE8-0764-1C61-66C1905C83A3}"/>
                  </a:ext>
                </a:extLst>
              </p:cNvPr>
              <p:cNvCxnSpPr>
                <a:cxnSpLocks/>
                <a:stCxn id="322" idx="1"/>
                <a:endCxn id="262" idx="3"/>
              </p:cNvCxnSpPr>
              <p:nvPr/>
            </p:nvCxnSpPr>
            <p:spPr>
              <a:xfrm flipH="1" flipV="1">
                <a:off x="3087744" y="3806365"/>
                <a:ext cx="2793708" cy="173670"/>
              </a:xfrm>
              <a:prstGeom prst="straightConnector1">
                <a:avLst/>
              </a:prstGeom>
              <a:ln>
                <a:solidFill>
                  <a:schemeClr val="tx1">
                    <a:lumMod val="50000"/>
                    <a:lumOff val="50000"/>
                  </a:schemeClr>
                </a:solidFill>
                <a:headEnd type="triangle"/>
                <a:tailEnd type="triangle"/>
              </a:ln>
            </p:spPr>
            <p:style>
              <a:lnRef idx="3">
                <a:schemeClr val="dk1"/>
              </a:lnRef>
              <a:fillRef idx="0">
                <a:schemeClr val="dk1"/>
              </a:fillRef>
              <a:effectRef idx="2">
                <a:schemeClr val="dk1"/>
              </a:effectRef>
              <a:fontRef idx="minor">
                <a:schemeClr val="tx1"/>
              </a:fontRef>
            </p:style>
          </p:cxnSp>
          <p:cxnSp>
            <p:nvCxnSpPr>
              <p:cNvPr id="296" name="Straight Arrow Connector 295">
                <a:extLst>
                  <a:ext uri="{FF2B5EF4-FFF2-40B4-BE49-F238E27FC236}">
                    <a16:creationId xmlns:a16="http://schemas.microsoft.com/office/drawing/2014/main" id="{BE915B80-2855-4034-3405-FABD9847A593}"/>
                  </a:ext>
                </a:extLst>
              </p:cNvPr>
              <p:cNvCxnSpPr>
                <a:cxnSpLocks/>
                <a:stCxn id="338" idx="1"/>
                <a:endCxn id="262" idx="3"/>
              </p:cNvCxnSpPr>
              <p:nvPr/>
            </p:nvCxnSpPr>
            <p:spPr>
              <a:xfrm flipH="1" flipV="1">
                <a:off x="3087744" y="3806365"/>
                <a:ext cx="2481419" cy="1237803"/>
              </a:xfrm>
              <a:prstGeom prst="straightConnector1">
                <a:avLst/>
              </a:prstGeom>
              <a:ln>
                <a:solidFill>
                  <a:schemeClr val="bg2">
                    <a:lumMod val="50000"/>
                  </a:schemeClr>
                </a:solidFill>
                <a:headEnd type="triangle"/>
                <a:tailEnd type="triangle"/>
              </a:ln>
            </p:spPr>
            <p:style>
              <a:lnRef idx="3">
                <a:schemeClr val="dk1"/>
              </a:lnRef>
              <a:fillRef idx="0">
                <a:schemeClr val="dk1"/>
              </a:fillRef>
              <a:effectRef idx="2">
                <a:schemeClr val="dk1"/>
              </a:effectRef>
              <a:fontRef idx="minor">
                <a:schemeClr val="tx1"/>
              </a:fontRef>
            </p:style>
          </p:cxnSp>
          <p:cxnSp>
            <p:nvCxnSpPr>
              <p:cNvPr id="297" name="Straight Arrow Connector 296">
                <a:extLst>
                  <a:ext uri="{FF2B5EF4-FFF2-40B4-BE49-F238E27FC236}">
                    <a16:creationId xmlns:a16="http://schemas.microsoft.com/office/drawing/2014/main" id="{B10F4712-C8B3-5629-7735-E74BA92B9E11}"/>
                  </a:ext>
                </a:extLst>
              </p:cNvPr>
              <p:cNvCxnSpPr>
                <a:cxnSpLocks/>
                <a:stCxn id="338" idx="1"/>
                <a:endCxn id="263" idx="5"/>
              </p:cNvCxnSpPr>
              <p:nvPr/>
            </p:nvCxnSpPr>
            <p:spPr>
              <a:xfrm flipH="1" flipV="1">
                <a:off x="2751357" y="4217873"/>
                <a:ext cx="2817806" cy="826294"/>
              </a:xfrm>
              <a:prstGeom prst="straightConnector1">
                <a:avLst/>
              </a:prstGeom>
              <a:ln>
                <a:solidFill>
                  <a:schemeClr val="tx1">
                    <a:lumMod val="50000"/>
                    <a:lumOff val="50000"/>
                  </a:schemeClr>
                </a:solidFill>
                <a:headEnd type="triangle"/>
                <a:tailEnd type="triangle"/>
              </a:ln>
            </p:spPr>
            <p:style>
              <a:lnRef idx="3">
                <a:schemeClr val="dk1"/>
              </a:lnRef>
              <a:fillRef idx="0">
                <a:schemeClr val="dk1"/>
              </a:fillRef>
              <a:effectRef idx="2">
                <a:schemeClr val="dk1"/>
              </a:effectRef>
              <a:fontRef idx="minor">
                <a:schemeClr val="tx1"/>
              </a:fontRef>
            </p:style>
          </p:cxnSp>
          <p:cxnSp>
            <p:nvCxnSpPr>
              <p:cNvPr id="298" name="Straight Arrow Connector 297">
                <a:extLst>
                  <a:ext uri="{FF2B5EF4-FFF2-40B4-BE49-F238E27FC236}">
                    <a16:creationId xmlns:a16="http://schemas.microsoft.com/office/drawing/2014/main" id="{97E4DEB5-7C10-CAD5-8761-053F3E91313E}"/>
                  </a:ext>
                </a:extLst>
              </p:cNvPr>
              <p:cNvCxnSpPr>
                <a:cxnSpLocks/>
                <a:stCxn id="335" idx="1"/>
              </p:cNvCxnSpPr>
              <p:nvPr/>
            </p:nvCxnSpPr>
            <p:spPr>
              <a:xfrm flipH="1" flipV="1">
                <a:off x="2840275" y="4066380"/>
                <a:ext cx="2154082" cy="1795720"/>
              </a:xfrm>
              <a:prstGeom prst="straightConnector1">
                <a:avLst/>
              </a:prstGeom>
              <a:ln>
                <a:solidFill>
                  <a:schemeClr val="bg2">
                    <a:lumMod val="50000"/>
                  </a:schemeClr>
                </a:solidFill>
                <a:headEnd type="triangle"/>
                <a:tailEnd type="triangle"/>
              </a:ln>
            </p:spPr>
            <p:style>
              <a:lnRef idx="3">
                <a:schemeClr val="dk1"/>
              </a:lnRef>
              <a:fillRef idx="0">
                <a:schemeClr val="dk1"/>
              </a:fillRef>
              <a:effectRef idx="2">
                <a:schemeClr val="dk1"/>
              </a:effectRef>
              <a:fontRef idx="minor">
                <a:schemeClr val="tx1"/>
              </a:fontRef>
            </p:style>
          </p:cxnSp>
          <p:cxnSp>
            <p:nvCxnSpPr>
              <p:cNvPr id="299" name="Straight Arrow Connector 298">
                <a:extLst>
                  <a:ext uri="{FF2B5EF4-FFF2-40B4-BE49-F238E27FC236}">
                    <a16:creationId xmlns:a16="http://schemas.microsoft.com/office/drawing/2014/main" id="{30CC4599-FCA1-8FE9-0D79-04203C0AC7A5}"/>
                  </a:ext>
                </a:extLst>
              </p:cNvPr>
              <p:cNvCxnSpPr>
                <a:cxnSpLocks/>
                <a:stCxn id="331" idx="1"/>
                <a:endCxn id="263" idx="5"/>
              </p:cNvCxnSpPr>
              <p:nvPr/>
            </p:nvCxnSpPr>
            <p:spPr>
              <a:xfrm flipH="1" flipV="1">
                <a:off x="2751357" y="4217873"/>
                <a:ext cx="795883" cy="1590455"/>
              </a:xfrm>
              <a:prstGeom prst="straightConnector1">
                <a:avLst/>
              </a:prstGeom>
              <a:ln>
                <a:solidFill>
                  <a:schemeClr val="bg2">
                    <a:lumMod val="50000"/>
                  </a:schemeClr>
                </a:solidFill>
                <a:headEnd type="triangle"/>
                <a:tailEnd type="triangle"/>
              </a:ln>
            </p:spPr>
            <p:style>
              <a:lnRef idx="3">
                <a:schemeClr val="dk1"/>
              </a:lnRef>
              <a:fillRef idx="0">
                <a:schemeClr val="dk1"/>
              </a:fillRef>
              <a:effectRef idx="2">
                <a:schemeClr val="dk1"/>
              </a:effectRef>
              <a:fontRef idx="minor">
                <a:schemeClr val="tx1"/>
              </a:fontRef>
            </p:style>
          </p:cxnSp>
          <p:cxnSp>
            <p:nvCxnSpPr>
              <p:cNvPr id="300" name="Straight Arrow Connector 299">
                <a:extLst>
                  <a:ext uri="{FF2B5EF4-FFF2-40B4-BE49-F238E27FC236}">
                    <a16:creationId xmlns:a16="http://schemas.microsoft.com/office/drawing/2014/main" id="{C07FE433-A6B4-0639-3194-19FEB5801188}"/>
                  </a:ext>
                </a:extLst>
              </p:cNvPr>
              <p:cNvCxnSpPr>
                <a:cxnSpLocks/>
                <a:stCxn id="343" idx="0"/>
                <a:endCxn id="351" idx="3"/>
              </p:cNvCxnSpPr>
              <p:nvPr/>
            </p:nvCxnSpPr>
            <p:spPr>
              <a:xfrm flipV="1">
                <a:off x="2818438" y="2329169"/>
                <a:ext cx="797864" cy="2434359"/>
              </a:xfrm>
              <a:prstGeom prst="straightConnector1">
                <a:avLst/>
              </a:prstGeom>
              <a:ln>
                <a:solidFill>
                  <a:schemeClr val="tx1">
                    <a:lumMod val="50000"/>
                    <a:lumOff val="50000"/>
                  </a:schemeClr>
                </a:solidFill>
                <a:headEnd type="triangle"/>
                <a:tailEnd type="triangle"/>
              </a:ln>
            </p:spPr>
            <p:style>
              <a:lnRef idx="3">
                <a:schemeClr val="dk1"/>
              </a:lnRef>
              <a:fillRef idx="0">
                <a:schemeClr val="dk1"/>
              </a:fillRef>
              <a:effectRef idx="2">
                <a:schemeClr val="dk1"/>
              </a:effectRef>
              <a:fontRef idx="minor">
                <a:schemeClr val="tx1"/>
              </a:fontRef>
            </p:style>
          </p:cxnSp>
          <p:cxnSp>
            <p:nvCxnSpPr>
              <p:cNvPr id="301" name="Straight Arrow Connector 300">
                <a:extLst>
                  <a:ext uri="{FF2B5EF4-FFF2-40B4-BE49-F238E27FC236}">
                    <a16:creationId xmlns:a16="http://schemas.microsoft.com/office/drawing/2014/main" id="{3D86E2DB-C125-F518-E874-925235DFA5FC}"/>
                  </a:ext>
                </a:extLst>
              </p:cNvPr>
              <p:cNvCxnSpPr>
                <a:cxnSpLocks/>
                <a:stCxn id="343" idx="7"/>
                <a:endCxn id="347" idx="3"/>
              </p:cNvCxnSpPr>
              <p:nvPr/>
            </p:nvCxnSpPr>
            <p:spPr>
              <a:xfrm flipV="1">
                <a:off x="3018483" y="2355290"/>
                <a:ext cx="1967708" cy="2491099"/>
              </a:xfrm>
              <a:prstGeom prst="straightConnector1">
                <a:avLst/>
              </a:prstGeom>
              <a:ln>
                <a:solidFill>
                  <a:schemeClr val="bg2">
                    <a:lumMod val="50000"/>
                  </a:schemeClr>
                </a:solidFill>
                <a:headEnd type="triangle"/>
                <a:tailEnd type="triangle"/>
              </a:ln>
            </p:spPr>
            <p:style>
              <a:lnRef idx="3">
                <a:schemeClr val="dk1"/>
              </a:lnRef>
              <a:fillRef idx="0">
                <a:schemeClr val="dk1"/>
              </a:fillRef>
              <a:effectRef idx="2">
                <a:schemeClr val="dk1"/>
              </a:effectRef>
              <a:fontRef idx="minor">
                <a:schemeClr val="tx1"/>
              </a:fontRef>
            </p:style>
          </p:cxnSp>
          <p:cxnSp>
            <p:nvCxnSpPr>
              <p:cNvPr id="302" name="Straight Arrow Connector 301">
                <a:extLst>
                  <a:ext uri="{FF2B5EF4-FFF2-40B4-BE49-F238E27FC236}">
                    <a16:creationId xmlns:a16="http://schemas.microsoft.com/office/drawing/2014/main" id="{23492F54-BA22-D31B-C5E1-21323456F277}"/>
                  </a:ext>
                </a:extLst>
              </p:cNvPr>
              <p:cNvCxnSpPr>
                <a:cxnSpLocks/>
                <a:stCxn id="343" idx="7"/>
                <a:endCxn id="326" idx="1"/>
              </p:cNvCxnSpPr>
              <p:nvPr/>
            </p:nvCxnSpPr>
            <p:spPr>
              <a:xfrm flipV="1">
                <a:off x="3018483" y="2939016"/>
                <a:ext cx="2788183" cy="1907373"/>
              </a:xfrm>
              <a:prstGeom prst="straightConnector1">
                <a:avLst/>
              </a:prstGeom>
              <a:ln>
                <a:solidFill>
                  <a:schemeClr val="bg2">
                    <a:lumMod val="50000"/>
                  </a:schemeClr>
                </a:solidFill>
                <a:headEnd type="triangle"/>
                <a:tailEnd type="triangle"/>
              </a:ln>
            </p:spPr>
            <p:style>
              <a:lnRef idx="3">
                <a:schemeClr val="dk1"/>
              </a:lnRef>
              <a:fillRef idx="0">
                <a:schemeClr val="dk1"/>
              </a:fillRef>
              <a:effectRef idx="2">
                <a:schemeClr val="dk1"/>
              </a:effectRef>
              <a:fontRef idx="minor">
                <a:schemeClr val="tx1"/>
              </a:fontRef>
            </p:style>
          </p:cxnSp>
          <p:cxnSp>
            <p:nvCxnSpPr>
              <p:cNvPr id="303" name="Straight Arrow Connector 302">
                <a:extLst>
                  <a:ext uri="{FF2B5EF4-FFF2-40B4-BE49-F238E27FC236}">
                    <a16:creationId xmlns:a16="http://schemas.microsoft.com/office/drawing/2014/main" id="{46D3ED6C-2261-6677-5FEB-9D0CAFC61501}"/>
                  </a:ext>
                </a:extLst>
              </p:cNvPr>
              <p:cNvCxnSpPr>
                <a:cxnSpLocks/>
                <a:endCxn id="322" idx="1"/>
              </p:cNvCxnSpPr>
              <p:nvPr/>
            </p:nvCxnSpPr>
            <p:spPr>
              <a:xfrm flipV="1">
                <a:off x="3041586" y="3980034"/>
                <a:ext cx="2839866" cy="1017197"/>
              </a:xfrm>
              <a:prstGeom prst="straightConnector1">
                <a:avLst/>
              </a:prstGeom>
              <a:ln>
                <a:solidFill>
                  <a:schemeClr val="bg2">
                    <a:lumMod val="50000"/>
                  </a:schemeClr>
                </a:solidFill>
                <a:headEnd type="triangle"/>
                <a:tailEnd type="triangle"/>
              </a:ln>
            </p:spPr>
            <p:style>
              <a:lnRef idx="3">
                <a:schemeClr val="dk1"/>
              </a:lnRef>
              <a:fillRef idx="0">
                <a:schemeClr val="dk1"/>
              </a:fillRef>
              <a:effectRef idx="2">
                <a:schemeClr val="dk1"/>
              </a:effectRef>
              <a:fontRef idx="minor">
                <a:schemeClr val="tx1"/>
              </a:fontRef>
            </p:style>
          </p:cxnSp>
          <p:cxnSp>
            <p:nvCxnSpPr>
              <p:cNvPr id="304" name="Straight Arrow Connector 303">
                <a:extLst>
                  <a:ext uri="{FF2B5EF4-FFF2-40B4-BE49-F238E27FC236}">
                    <a16:creationId xmlns:a16="http://schemas.microsoft.com/office/drawing/2014/main" id="{36369704-1F47-38D9-76F9-522A9DBE6332}"/>
                  </a:ext>
                </a:extLst>
              </p:cNvPr>
              <p:cNvCxnSpPr>
                <a:cxnSpLocks/>
                <a:endCxn id="339" idx="3"/>
              </p:cNvCxnSpPr>
              <p:nvPr/>
            </p:nvCxnSpPr>
            <p:spPr>
              <a:xfrm>
                <a:off x="3063949" y="5062857"/>
                <a:ext cx="2649885" cy="159385"/>
              </a:xfrm>
              <a:prstGeom prst="straightConnector1">
                <a:avLst/>
              </a:prstGeom>
              <a:ln>
                <a:solidFill>
                  <a:schemeClr val="tx1">
                    <a:lumMod val="50000"/>
                    <a:lumOff val="50000"/>
                  </a:schemeClr>
                </a:solidFill>
                <a:headEnd type="triangle"/>
                <a:tailEnd type="triangle"/>
              </a:ln>
            </p:spPr>
            <p:style>
              <a:lnRef idx="3">
                <a:schemeClr val="dk1"/>
              </a:lnRef>
              <a:fillRef idx="0">
                <a:schemeClr val="dk1"/>
              </a:fillRef>
              <a:effectRef idx="2">
                <a:schemeClr val="dk1"/>
              </a:effectRef>
              <a:fontRef idx="minor">
                <a:schemeClr val="tx1"/>
              </a:fontRef>
            </p:style>
          </p:cxnSp>
          <p:cxnSp>
            <p:nvCxnSpPr>
              <p:cNvPr id="305" name="Straight Arrow Connector 304">
                <a:extLst>
                  <a:ext uri="{FF2B5EF4-FFF2-40B4-BE49-F238E27FC236}">
                    <a16:creationId xmlns:a16="http://schemas.microsoft.com/office/drawing/2014/main" id="{9B58DA07-090E-843B-B4E2-63C51A1979B0}"/>
                  </a:ext>
                </a:extLst>
              </p:cNvPr>
              <p:cNvCxnSpPr>
                <a:cxnSpLocks/>
                <a:endCxn id="334" idx="1"/>
              </p:cNvCxnSpPr>
              <p:nvPr/>
            </p:nvCxnSpPr>
            <p:spPr>
              <a:xfrm>
                <a:off x="3127512" y="5056320"/>
                <a:ext cx="1780260" cy="1019428"/>
              </a:xfrm>
              <a:prstGeom prst="straightConnector1">
                <a:avLst/>
              </a:prstGeom>
              <a:ln>
                <a:solidFill>
                  <a:schemeClr val="bg2">
                    <a:lumMod val="50000"/>
                  </a:schemeClr>
                </a:solidFill>
                <a:headEnd type="triangle"/>
                <a:tailEnd type="triangle"/>
              </a:ln>
            </p:spPr>
            <p:style>
              <a:lnRef idx="3">
                <a:schemeClr val="dk1"/>
              </a:lnRef>
              <a:fillRef idx="0">
                <a:schemeClr val="dk1"/>
              </a:fillRef>
              <a:effectRef idx="2">
                <a:schemeClr val="dk1"/>
              </a:effectRef>
              <a:fontRef idx="minor">
                <a:schemeClr val="tx1"/>
              </a:fontRef>
            </p:style>
          </p:cxnSp>
          <p:cxnSp>
            <p:nvCxnSpPr>
              <p:cNvPr id="306" name="Straight Arrow Connector 305">
                <a:extLst>
                  <a:ext uri="{FF2B5EF4-FFF2-40B4-BE49-F238E27FC236}">
                    <a16:creationId xmlns:a16="http://schemas.microsoft.com/office/drawing/2014/main" id="{0A3DF771-60D9-01CF-E434-2291CF62D9BB}"/>
                  </a:ext>
                </a:extLst>
              </p:cNvPr>
              <p:cNvCxnSpPr>
                <a:cxnSpLocks/>
                <a:stCxn id="335" idx="7"/>
                <a:endCxn id="339" idx="4"/>
              </p:cNvCxnSpPr>
              <p:nvPr/>
            </p:nvCxnSpPr>
            <p:spPr>
              <a:xfrm flipV="1">
                <a:off x="5394447" y="5305103"/>
                <a:ext cx="519431" cy="556997"/>
              </a:xfrm>
              <a:prstGeom prst="straightConnector1">
                <a:avLst/>
              </a:prstGeom>
              <a:ln>
                <a:solidFill>
                  <a:schemeClr val="tx1">
                    <a:lumMod val="50000"/>
                    <a:lumOff val="50000"/>
                  </a:schemeClr>
                </a:solidFill>
                <a:headEnd type="triangle"/>
                <a:tailEnd type="triangle"/>
              </a:ln>
            </p:spPr>
            <p:style>
              <a:lnRef idx="3">
                <a:schemeClr val="dk1"/>
              </a:lnRef>
              <a:fillRef idx="0">
                <a:schemeClr val="dk1"/>
              </a:fillRef>
              <a:effectRef idx="2">
                <a:schemeClr val="dk1"/>
              </a:effectRef>
              <a:fontRef idx="minor">
                <a:schemeClr val="tx1"/>
              </a:fontRef>
            </p:style>
          </p:cxnSp>
          <p:cxnSp>
            <p:nvCxnSpPr>
              <p:cNvPr id="307" name="Straight Arrow Connector 306">
                <a:extLst>
                  <a:ext uri="{FF2B5EF4-FFF2-40B4-BE49-F238E27FC236}">
                    <a16:creationId xmlns:a16="http://schemas.microsoft.com/office/drawing/2014/main" id="{93632568-B4AB-A643-4E5A-8FB2F773E44C}"/>
                  </a:ext>
                </a:extLst>
              </p:cNvPr>
              <p:cNvCxnSpPr>
                <a:cxnSpLocks/>
                <a:stCxn id="331" idx="7"/>
                <a:endCxn id="347" idx="4"/>
              </p:cNvCxnSpPr>
              <p:nvPr/>
            </p:nvCxnSpPr>
            <p:spPr>
              <a:xfrm flipV="1">
                <a:off x="3947330" y="2438151"/>
                <a:ext cx="1238906" cy="3370177"/>
              </a:xfrm>
              <a:prstGeom prst="straightConnector1">
                <a:avLst/>
              </a:prstGeom>
              <a:ln>
                <a:solidFill>
                  <a:schemeClr val="bg2">
                    <a:lumMod val="50000"/>
                  </a:schemeClr>
                </a:solidFill>
                <a:headEnd type="triangle"/>
                <a:tailEnd type="triangle"/>
              </a:ln>
            </p:spPr>
            <p:style>
              <a:lnRef idx="3">
                <a:schemeClr val="dk1"/>
              </a:lnRef>
              <a:fillRef idx="0">
                <a:schemeClr val="dk1"/>
              </a:fillRef>
              <a:effectRef idx="2">
                <a:schemeClr val="dk1"/>
              </a:effectRef>
              <a:fontRef idx="minor">
                <a:schemeClr val="tx1"/>
              </a:fontRef>
            </p:style>
          </p:cxnSp>
          <p:cxnSp>
            <p:nvCxnSpPr>
              <p:cNvPr id="308" name="Straight Arrow Connector 307">
                <a:extLst>
                  <a:ext uri="{FF2B5EF4-FFF2-40B4-BE49-F238E27FC236}">
                    <a16:creationId xmlns:a16="http://schemas.microsoft.com/office/drawing/2014/main" id="{662A9538-C6E5-7B44-E053-0037569404BE}"/>
                  </a:ext>
                </a:extLst>
              </p:cNvPr>
              <p:cNvCxnSpPr>
                <a:cxnSpLocks/>
                <a:stCxn id="331" idx="7"/>
                <a:endCxn id="326" idx="1"/>
              </p:cNvCxnSpPr>
              <p:nvPr/>
            </p:nvCxnSpPr>
            <p:spPr>
              <a:xfrm flipV="1">
                <a:off x="3947330" y="2939016"/>
                <a:ext cx="1859336" cy="2869311"/>
              </a:xfrm>
              <a:prstGeom prst="straightConnector1">
                <a:avLst/>
              </a:prstGeom>
              <a:ln>
                <a:solidFill>
                  <a:schemeClr val="bg2">
                    <a:lumMod val="50000"/>
                  </a:schemeClr>
                </a:solidFill>
                <a:headEnd type="triangle"/>
                <a:tailEnd type="triangle"/>
              </a:ln>
            </p:spPr>
            <p:style>
              <a:lnRef idx="3">
                <a:schemeClr val="dk1"/>
              </a:lnRef>
              <a:fillRef idx="0">
                <a:schemeClr val="dk1"/>
              </a:fillRef>
              <a:effectRef idx="2">
                <a:schemeClr val="dk1"/>
              </a:effectRef>
              <a:fontRef idx="minor">
                <a:schemeClr val="tx1"/>
              </a:fontRef>
            </p:style>
          </p:cxnSp>
          <p:cxnSp>
            <p:nvCxnSpPr>
              <p:cNvPr id="309" name="Straight Arrow Connector 308">
                <a:extLst>
                  <a:ext uri="{FF2B5EF4-FFF2-40B4-BE49-F238E27FC236}">
                    <a16:creationId xmlns:a16="http://schemas.microsoft.com/office/drawing/2014/main" id="{1BD03102-C34A-4A60-B133-31F83FC0FDFB}"/>
                  </a:ext>
                </a:extLst>
              </p:cNvPr>
              <p:cNvCxnSpPr>
                <a:cxnSpLocks/>
                <a:stCxn id="330" idx="3"/>
                <a:endCxn id="323" idx="3"/>
              </p:cNvCxnSpPr>
              <p:nvPr/>
            </p:nvCxnSpPr>
            <p:spPr>
              <a:xfrm flipV="1">
                <a:off x="4038255" y="4169832"/>
                <a:ext cx="1938405" cy="1863491"/>
              </a:xfrm>
              <a:prstGeom prst="straightConnector1">
                <a:avLst/>
              </a:prstGeom>
              <a:ln>
                <a:solidFill>
                  <a:schemeClr val="bg2">
                    <a:lumMod val="50000"/>
                  </a:schemeClr>
                </a:solidFill>
                <a:headEnd type="triangle"/>
                <a:tailEnd type="triangle"/>
              </a:ln>
            </p:spPr>
            <p:style>
              <a:lnRef idx="3">
                <a:schemeClr val="dk1"/>
              </a:lnRef>
              <a:fillRef idx="0">
                <a:schemeClr val="dk1"/>
              </a:fillRef>
              <a:effectRef idx="2">
                <a:schemeClr val="dk1"/>
              </a:effectRef>
              <a:fontRef idx="minor">
                <a:schemeClr val="tx1"/>
              </a:fontRef>
            </p:style>
          </p:cxnSp>
          <p:cxnSp>
            <p:nvCxnSpPr>
              <p:cNvPr id="310" name="Straight Arrow Connector 309">
                <a:extLst>
                  <a:ext uri="{FF2B5EF4-FFF2-40B4-BE49-F238E27FC236}">
                    <a16:creationId xmlns:a16="http://schemas.microsoft.com/office/drawing/2014/main" id="{51C144AF-FD36-F485-E3F9-150A544BF873}"/>
                  </a:ext>
                </a:extLst>
              </p:cNvPr>
              <p:cNvCxnSpPr>
                <a:cxnSpLocks/>
                <a:endCxn id="339" idx="3"/>
              </p:cNvCxnSpPr>
              <p:nvPr/>
            </p:nvCxnSpPr>
            <p:spPr>
              <a:xfrm flipV="1">
                <a:off x="4044341" y="5222242"/>
                <a:ext cx="1669492" cy="768780"/>
              </a:xfrm>
              <a:prstGeom prst="straightConnector1">
                <a:avLst/>
              </a:prstGeom>
              <a:ln>
                <a:solidFill>
                  <a:schemeClr val="bg2">
                    <a:lumMod val="50000"/>
                  </a:schemeClr>
                </a:solidFill>
                <a:headEnd type="triangle"/>
                <a:tailEnd type="triangle"/>
              </a:ln>
            </p:spPr>
            <p:style>
              <a:lnRef idx="3">
                <a:schemeClr val="dk1"/>
              </a:lnRef>
              <a:fillRef idx="0">
                <a:schemeClr val="dk1"/>
              </a:fillRef>
              <a:effectRef idx="2">
                <a:schemeClr val="dk1"/>
              </a:effectRef>
              <a:fontRef idx="minor">
                <a:schemeClr val="tx1"/>
              </a:fontRef>
            </p:style>
          </p:cxnSp>
          <p:cxnSp>
            <p:nvCxnSpPr>
              <p:cNvPr id="311" name="Straight Arrow Connector 310">
                <a:extLst>
                  <a:ext uri="{FF2B5EF4-FFF2-40B4-BE49-F238E27FC236}">
                    <a16:creationId xmlns:a16="http://schemas.microsoft.com/office/drawing/2014/main" id="{2BAB3009-63A5-1F24-6B35-B15829D6BDCE}"/>
                  </a:ext>
                </a:extLst>
              </p:cNvPr>
              <p:cNvCxnSpPr>
                <a:cxnSpLocks/>
                <a:stCxn id="335" idx="0"/>
                <a:endCxn id="351" idx="4"/>
              </p:cNvCxnSpPr>
              <p:nvPr/>
            </p:nvCxnSpPr>
            <p:spPr>
              <a:xfrm flipH="1" flipV="1">
                <a:off x="3816347" y="2412030"/>
                <a:ext cx="1378055" cy="3367209"/>
              </a:xfrm>
              <a:prstGeom prst="straightConnector1">
                <a:avLst/>
              </a:prstGeom>
              <a:ln>
                <a:solidFill>
                  <a:schemeClr val="bg2">
                    <a:lumMod val="50000"/>
                  </a:schemeClr>
                </a:solidFill>
                <a:headEnd type="triangle"/>
                <a:tailEnd type="triangle"/>
              </a:ln>
            </p:spPr>
            <p:style>
              <a:lnRef idx="3">
                <a:schemeClr val="dk1"/>
              </a:lnRef>
              <a:fillRef idx="0">
                <a:schemeClr val="dk1"/>
              </a:fillRef>
              <a:effectRef idx="2">
                <a:schemeClr val="dk1"/>
              </a:effectRef>
              <a:fontRef idx="minor">
                <a:schemeClr val="tx1"/>
              </a:fontRef>
            </p:style>
          </p:cxnSp>
          <p:cxnSp>
            <p:nvCxnSpPr>
              <p:cNvPr id="312" name="Straight Arrow Connector 311">
                <a:extLst>
                  <a:ext uri="{FF2B5EF4-FFF2-40B4-BE49-F238E27FC236}">
                    <a16:creationId xmlns:a16="http://schemas.microsoft.com/office/drawing/2014/main" id="{4B76CA72-C9D6-5A4B-9056-471E19979BE7}"/>
                  </a:ext>
                </a:extLst>
              </p:cNvPr>
              <p:cNvCxnSpPr>
                <a:cxnSpLocks/>
                <a:stCxn id="335" idx="0"/>
              </p:cNvCxnSpPr>
              <p:nvPr/>
            </p:nvCxnSpPr>
            <p:spPr>
              <a:xfrm flipH="1" flipV="1">
                <a:off x="5182206" y="2445513"/>
                <a:ext cx="12196" cy="3333726"/>
              </a:xfrm>
              <a:prstGeom prst="straightConnector1">
                <a:avLst/>
              </a:prstGeom>
              <a:ln>
                <a:solidFill>
                  <a:schemeClr val="bg2">
                    <a:lumMod val="50000"/>
                  </a:schemeClr>
                </a:solidFill>
                <a:headEnd type="triangle"/>
                <a:tailEnd type="triangle"/>
              </a:ln>
            </p:spPr>
            <p:style>
              <a:lnRef idx="3">
                <a:schemeClr val="dk1"/>
              </a:lnRef>
              <a:fillRef idx="0">
                <a:schemeClr val="dk1"/>
              </a:fillRef>
              <a:effectRef idx="2">
                <a:schemeClr val="dk1"/>
              </a:effectRef>
              <a:fontRef idx="minor">
                <a:schemeClr val="tx1"/>
              </a:fontRef>
            </p:style>
          </p:cxnSp>
          <p:cxnSp>
            <p:nvCxnSpPr>
              <p:cNvPr id="313" name="Straight Arrow Connector 312">
                <a:extLst>
                  <a:ext uri="{FF2B5EF4-FFF2-40B4-BE49-F238E27FC236}">
                    <a16:creationId xmlns:a16="http://schemas.microsoft.com/office/drawing/2014/main" id="{F4FE98A1-A08E-E9E8-7618-8B79744E8A3F}"/>
                  </a:ext>
                </a:extLst>
              </p:cNvPr>
              <p:cNvCxnSpPr>
                <a:cxnSpLocks/>
                <a:stCxn id="335" idx="0"/>
                <a:endCxn id="326" idx="1"/>
              </p:cNvCxnSpPr>
              <p:nvPr/>
            </p:nvCxnSpPr>
            <p:spPr>
              <a:xfrm flipV="1">
                <a:off x="5194402" y="2939016"/>
                <a:ext cx="612264" cy="2840222"/>
              </a:xfrm>
              <a:prstGeom prst="straightConnector1">
                <a:avLst/>
              </a:prstGeom>
              <a:ln>
                <a:solidFill>
                  <a:schemeClr val="bg2">
                    <a:lumMod val="50000"/>
                  </a:schemeClr>
                </a:solidFill>
                <a:headEnd type="triangle"/>
                <a:tailEnd type="triangle"/>
              </a:ln>
            </p:spPr>
            <p:style>
              <a:lnRef idx="3">
                <a:schemeClr val="dk1"/>
              </a:lnRef>
              <a:fillRef idx="0">
                <a:schemeClr val="dk1"/>
              </a:fillRef>
              <a:effectRef idx="2">
                <a:schemeClr val="dk1"/>
              </a:effectRef>
              <a:fontRef idx="minor">
                <a:schemeClr val="tx1"/>
              </a:fontRef>
            </p:style>
          </p:cxnSp>
          <p:cxnSp>
            <p:nvCxnSpPr>
              <p:cNvPr id="314" name="Straight Arrow Connector 313">
                <a:extLst>
                  <a:ext uri="{FF2B5EF4-FFF2-40B4-BE49-F238E27FC236}">
                    <a16:creationId xmlns:a16="http://schemas.microsoft.com/office/drawing/2014/main" id="{9AF5CA2C-F1EB-07E3-168D-6A0C5A6B3D50}"/>
                  </a:ext>
                </a:extLst>
              </p:cNvPr>
              <p:cNvCxnSpPr>
                <a:cxnSpLocks/>
                <a:stCxn id="335" idx="0"/>
                <a:endCxn id="323" idx="3"/>
              </p:cNvCxnSpPr>
              <p:nvPr/>
            </p:nvCxnSpPr>
            <p:spPr>
              <a:xfrm flipV="1">
                <a:off x="5194402" y="4169832"/>
                <a:ext cx="782258" cy="1609407"/>
              </a:xfrm>
              <a:prstGeom prst="straightConnector1">
                <a:avLst/>
              </a:prstGeom>
              <a:ln>
                <a:solidFill>
                  <a:schemeClr val="bg2">
                    <a:lumMod val="50000"/>
                  </a:schemeClr>
                </a:solidFill>
                <a:headEnd type="triangle"/>
                <a:tailEnd type="triangle"/>
              </a:ln>
            </p:spPr>
            <p:style>
              <a:lnRef idx="3">
                <a:schemeClr val="dk1"/>
              </a:lnRef>
              <a:fillRef idx="0">
                <a:schemeClr val="dk1"/>
              </a:fillRef>
              <a:effectRef idx="2">
                <a:schemeClr val="dk1"/>
              </a:effectRef>
              <a:fontRef idx="minor">
                <a:schemeClr val="tx1"/>
              </a:fontRef>
            </p:style>
          </p:cxnSp>
          <p:cxnSp>
            <p:nvCxnSpPr>
              <p:cNvPr id="315" name="Straight Arrow Connector 314">
                <a:extLst>
                  <a:ext uri="{FF2B5EF4-FFF2-40B4-BE49-F238E27FC236}">
                    <a16:creationId xmlns:a16="http://schemas.microsoft.com/office/drawing/2014/main" id="{A91AF44E-4599-D8FF-B5BC-95DDE8B44935}"/>
                  </a:ext>
                </a:extLst>
              </p:cNvPr>
              <p:cNvCxnSpPr>
                <a:cxnSpLocks/>
                <a:stCxn id="339" idx="1"/>
                <a:endCxn id="351" idx="5"/>
              </p:cNvCxnSpPr>
              <p:nvPr/>
            </p:nvCxnSpPr>
            <p:spPr>
              <a:xfrm flipH="1" flipV="1">
                <a:off x="4016392" y="2329169"/>
                <a:ext cx="1697441" cy="2492983"/>
              </a:xfrm>
              <a:prstGeom prst="straightConnector1">
                <a:avLst/>
              </a:prstGeom>
              <a:ln>
                <a:solidFill>
                  <a:schemeClr val="bg2">
                    <a:lumMod val="50000"/>
                  </a:schemeClr>
                </a:solidFill>
                <a:headEnd type="triangle"/>
                <a:tailEnd type="triangle"/>
              </a:ln>
            </p:spPr>
            <p:style>
              <a:lnRef idx="3">
                <a:schemeClr val="dk1"/>
              </a:lnRef>
              <a:fillRef idx="0">
                <a:schemeClr val="dk1"/>
              </a:fillRef>
              <a:effectRef idx="2">
                <a:schemeClr val="dk1"/>
              </a:effectRef>
              <a:fontRef idx="minor">
                <a:schemeClr val="tx1"/>
              </a:fontRef>
            </p:style>
          </p:cxnSp>
          <p:cxnSp>
            <p:nvCxnSpPr>
              <p:cNvPr id="316" name="Straight Arrow Connector 315">
                <a:extLst>
                  <a:ext uri="{FF2B5EF4-FFF2-40B4-BE49-F238E27FC236}">
                    <a16:creationId xmlns:a16="http://schemas.microsoft.com/office/drawing/2014/main" id="{7FCA6D64-C01B-52BD-D0C9-516F81DBE95B}"/>
                  </a:ext>
                </a:extLst>
              </p:cNvPr>
              <p:cNvCxnSpPr>
                <a:cxnSpLocks/>
                <a:stCxn id="339" idx="1"/>
                <a:endCxn id="347" idx="4"/>
              </p:cNvCxnSpPr>
              <p:nvPr/>
            </p:nvCxnSpPr>
            <p:spPr>
              <a:xfrm flipH="1" flipV="1">
                <a:off x="5186236" y="2438151"/>
                <a:ext cx="527597" cy="2384001"/>
              </a:xfrm>
              <a:prstGeom prst="straightConnector1">
                <a:avLst/>
              </a:prstGeom>
              <a:ln>
                <a:solidFill>
                  <a:schemeClr val="tx1">
                    <a:lumMod val="50000"/>
                    <a:lumOff val="50000"/>
                  </a:schemeClr>
                </a:solidFill>
                <a:headEnd type="triangle"/>
                <a:tailEnd type="triangle"/>
              </a:ln>
            </p:spPr>
            <p:style>
              <a:lnRef idx="3">
                <a:schemeClr val="dk1"/>
              </a:lnRef>
              <a:fillRef idx="0">
                <a:schemeClr val="dk1"/>
              </a:fillRef>
              <a:effectRef idx="2">
                <a:schemeClr val="dk1"/>
              </a:effectRef>
              <a:fontRef idx="minor">
                <a:schemeClr val="tx1"/>
              </a:fontRef>
            </p:style>
          </p:cxnSp>
          <p:cxnSp>
            <p:nvCxnSpPr>
              <p:cNvPr id="317" name="Straight Arrow Connector 316">
                <a:extLst>
                  <a:ext uri="{FF2B5EF4-FFF2-40B4-BE49-F238E27FC236}">
                    <a16:creationId xmlns:a16="http://schemas.microsoft.com/office/drawing/2014/main" id="{C3636051-6FF7-43DB-E87B-2209D89C907E}"/>
                  </a:ext>
                </a:extLst>
              </p:cNvPr>
              <p:cNvCxnSpPr>
                <a:cxnSpLocks/>
                <a:stCxn id="327" idx="1"/>
                <a:endCxn id="351" idx="5"/>
              </p:cNvCxnSpPr>
              <p:nvPr/>
            </p:nvCxnSpPr>
            <p:spPr>
              <a:xfrm flipH="1" flipV="1">
                <a:off x="4016392" y="2329169"/>
                <a:ext cx="1873649" cy="388163"/>
              </a:xfrm>
              <a:prstGeom prst="straightConnector1">
                <a:avLst/>
              </a:prstGeom>
              <a:ln>
                <a:solidFill>
                  <a:schemeClr val="bg2">
                    <a:lumMod val="50000"/>
                  </a:schemeClr>
                </a:solidFill>
                <a:headEnd type="triangle"/>
                <a:tailEnd type="triangle"/>
              </a:ln>
            </p:spPr>
            <p:style>
              <a:lnRef idx="3">
                <a:schemeClr val="dk1"/>
              </a:lnRef>
              <a:fillRef idx="0">
                <a:schemeClr val="dk1"/>
              </a:fillRef>
              <a:effectRef idx="2">
                <a:schemeClr val="dk1"/>
              </a:effectRef>
              <a:fontRef idx="minor">
                <a:schemeClr val="tx1"/>
              </a:fontRef>
            </p:style>
          </p:cxnSp>
          <p:cxnSp>
            <p:nvCxnSpPr>
              <p:cNvPr id="318" name="Straight Arrow Connector 317">
                <a:extLst>
                  <a:ext uri="{FF2B5EF4-FFF2-40B4-BE49-F238E27FC236}">
                    <a16:creationId xmlns:a16="http://schemas.microsoft.com/office/drawing/2014/main" id="{C9F6D606-A868-F5CE-E32F-EF04F6F5665E}"/>
                  </a:ext>
                </a:extLst>
              </p:cNvPr>
              <p:cNvCxnSpPr>
                <a:cxnSpLocks/>
                <a:stCxn id="323" idx="1"/>
                <a:endCxn id="347" idx="5"/>
              </p:cNvCxnSpPr>
              <p:nvPr/>
            </p:nvCxnSpPr>
            <p:spPr>
              <a:xfrm flipH="1" flipV="1">
                <a:off x="5386281" y="2355290"/>
                <a:ext cx="590379" cy="1414452"/>
              </a:xfrm>
              <a:prstGeom prst="straightConnector1">
                <a:avLst/>
              </a:prstGeom>
              <a:ln>
                <a:solidFill>
                  <a:schemeClr val="tx1">
                    <a:lumMod val="50000"/>
                    <a:lumOff val="50000"/>
                  </a:schemeClr>
                </a:solidFill>
                <a:headEnd type="triangle"/>
                <a:tailEnd type="triangle"/>
              </a:ln>
            </p:spPr>
            <p:style>
              <a:lnRef idx="3">
                <a:schemeClr val="dk1"/>
              </a:lnRef>
              <a:fillRef idx="0">
                <a:schemeClr val="dk1"/>
              </a:fillRef>
              <a:effectRef idx="2">
                <a:schemeClr val="dk1"/>
              </a:effectRef>
              <a:fontRef idx="minor">
                <a:schemeClr val="tx1"/>
              </a:fontRef>
            </p:style>
          </p:cxnSp>
          <p:grpSp>
            <p:nvGrpSpPr>
              <p:cNvPr id="319" name="Group 318">
                <a:extLst>
                  <a:ext uri="{FF2B5EF4-FFF2-40B4-BE49-F238E27FC236}">
                    <a16:creationId xmlns:a16="http://schemas.microsoft.com/office/drawing/2014/main" id="{C2CE0431-D3E0-7DA1-E486-3B6BA0F07D56}"/>
                  </a:ext>
                </a:extLst>
              </p:cNvPr>
              <p:cNvGrpSpPr/>
              <p:nvPr/>
            </p:nvGrpSpPr>
            <p:grpSpPr>
              <a:xfrm>
                <a:off x="5881452" y="3686881"/>
                <a:ext cx="578159" cy="565812"/>
                <a:chOff x="2893024" y="5511619"/>
                <a:chExt cx="578159" cy="565812"/>
              </a:xfrm>
            </p:grpSpPr>
            <p:grpSp>
              <p:nvGrpSpPr>
                <p:cNvPr id="321" name="Group 320">
                  <a:extLst>
                    <a:ext uri="{FF2B5EF4-FFF2-40B4-BE49-F238E27FC236}">
                      <a16:creationId xmlns:a16="http://schemas.microsoft.com/office/drawing/2014/main" id="{DF3E5E97-CACD-9250-6C15-C71F568784E9}"/>
                    </a:ext>
                  </a:extLst>
                </p:cNvPr>
                <p:cNvGrpSpPr/>
                <p:nvPr/>
              </p:nvGrpSpPr>
              <p:grpSpPr>
                <a:xfrm>
                  <a:off x="2905371" y="5511619"/>
                  <a:ext cx="565812" cy="565812"/>
                  <a:chOff x="3852304" y="111992"/>
                  <a:chExt cx="2011236" cy="2011236"/>
                </a:xfrm>
              </p:grpSpPr>
              <p:sp>
                <p:nvSpPr>
                  <p:cNvPr id="323" name="Oval 322">
                    <a:extLst>
                      <a:ext uri="{FF2B5EF4-FFF2-40B4-BE49-F238E27FC236}">
                        <a16:creationId xmlns:a16="http://schemas.microsoft.com/office/drawing/2014/main" id="{7CAB813B-E144-8F81-6070-629F7EA76A01}"/>
                      </a:ext>
                    </a:extLst>
                  </p:cNvPr>
                  <p:cNvSpPr/>
                  <p:nvPr/>
                </p:nvSpPr>
                <p:spPr>
                  <a:xfrm>
                    <a:off x="3852304" y="111992"/>
                    <a:ext cx="2011236" cy="2011236"/>
                  </a:xfrm>
                  <a:prstGeom prst="ellipse">
                    <a:avLst/>
                  </a:prstGeom>
                  <a:solidFill>
                    <a:schemeClr val="bg2">
                      <a:lumMod val="75000"/>
                    </a:schemeClr>
                  </a:solidFill>
                  <a:ln>
                    <a:no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24" name="Oval 323">
                    <a:extLst>
                      <a:ext uri="{FF2B5EF4-FFF2-40B4-BE49-F238E27FC236}">
                        <a16:creationId xmlns:a16="http://schemas.microsoft.com/office/drawing/2014/main" id="{3FF81FE8-0772-2237-1638-5FF709FC9FAE}"/>
                      </a:ext>
                    </a:extLst>
                  </p:cNvPr>
                  <p:cNvSpPr/>
                  <p:nvPr/>
                </p:nvSpPr>
                <p:spPr>
                  <a:xfrm>
                    <a:off x="4017228" y="288169"/>
                    <a:ext cx="1658882" cy="165888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322" name="TextBox 321">
                  <a:extLst>
                    <a:ext uri="{FF2B5EF4-FFF2-40B4-BE49-F238E27FC236}">
                      <a16:creationId xmlns:a16="http://schemas.microsoft.com/office/drawing/2014/main" id="{03E0B6D1-F4B7-ABE0-4DB3-D84A0380E77A}"/>
                    </a:ext>
                  </a:extLst>
                </p:cNvPr>
                <p:cNvSpPr txBox="1"/>
                <p:nvPr/>
              </p:nvSpPr>
              <p:spPr>
                <a:xfrm>
                  <a:off x="2893024" y="5668771"/>
                  <a:ext cx="565811" cy="27200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Franklin Gothic Medium" panose="020B0603020102020204" pitchFamily="34" charset="0"/>
                      <a:ea typeface="+mn-ea"/>
                      <a:cs typeface="+mn-cs"/>
                    </a:rPr>
                    <a:t>O</a:t>
                  </a:r>
                  <a:r>
                    <a:rPr kumimoji="0" lang="en-US" sz="1200" b="0" i="0" u="none" strike="noStrike" kern="1200" cap="none" spc="0" normalizeH="0" baseline="-25000" noProof="0" dirty="0">
                      <a:ln>
                        <a:noFill/>
                      </a:ln>
                      <a:solidFill>
                        <a:prstClr val="black"/>
                      </a:solidFill>
                      <a:effectLst/>
                      <a:uLnTx/>
                      <a:uFillTx/>
                      <a:latin typeface="Franklin Gothic Medium" panose="020B0603020102020204" pitchFamily="34" charset="0"/>
                      <a:ea typeface="+mn-ea"/>
                      <a:cs typeface="+mn-cs"/>
                    </a:rPr>
                    <a:t>3</a:t>
                  </a:r>
                </a:p>
              </p:txBody>
            </p:sp>
          </p:grpSp>
          <p:cxnSp>
            <p:nvCxnSpPr>
              <p:cNvPr id="320" name="Straight Arrow Connector 319">
                <a:extLst>
                  <a:ext uri="{FF2B5EF4-FFF2-40B4-BE49-F238E27FC236}">
                    <a16:creationId xmlns:a16="http://schemas.microsoft.com/office/drawing/2014/main" id="{54660157-EBD4-03CE-2AD9-91F887FCE26C}"/>
                  </a:ext>
                </a:extLst>
              </p:cNvPr>
              <p:cNvCxnSpPr>
                <a:cxnSpLocks/>
                <a:stCxn id="339" idx="1"/>
              </p:cNvCxnSpPr>
              <p:nvPr/>
            </p:nvCxnSpPr>
            <p:spPr>
              <a:xfrm flipV="1">
                <a:off x="5713833" y="2950142"/>
                <a:ext cx="80487" cy="1872010"/>
              </a:xfrm>
              <a:prstGeom prst="straightConnector1">
                <a:avLst/>
              </a:prstGeom>
              <a:ln>
                <a:solidFill>
                  <a:schemeClr val="bg2">
                    <a:lumMod val="50000"/>
                  </a:schemeClr>
                </a:solidFill>
                <a:headEnd type="triangle"/>
                <a:tailEnd type="triangle"/>
              </a:ln>
            </p:spPr>
            <p:style>
              <a:lnRef idx="3">
                <a:schemeClr val="dk1"/>
              </a:lnRef>
              <a:fillRef idx="0">
                <a:schemeClr val="dk1"/>
              </a:fillRef>
              <a:effectRef idx="2">
                <a:schemeClr val="dk1"/>
              </a:effectRef>
              <a:fontRef idx="minor">
                <a:schemeClr val="tx1"/>
              </a:fontRef>
            </p:style>
          </p:cxnSp>
        </p:grpSp>
      </p:grpSp>
      <p:grpSp>
        <p:nvGrpSpPr>
          <p:cNvPr id="204" name="Group 203">
            <a:extLst>
              <a:ext uri="{FF2B5EF4-FFF2-40B4-BE49-F238E27FC236}">
                <a16:creationId xmlns:a16="http://schemas.microsoft.com/office/drawing/2014/main" id="{1229DC8D-8A49-F6DB-041E-B9A3EEC3FFF4}"/>
              </a:ext>
            </a:extLst>
          </p:cNvPr>
          <p:cNvGrpSpPr/>
          <p:nvPr/>
        </p:nvGrpSpPr>
        <p:grpSpPr>
          <a:xfrm>
            <a:off x="2313054" y="3466498"/>
            <a:ext cx="720855" cy="616992"/>
            <a:chOff x="2634442" y="3624528"/>
            <a:chExt cx="662926" cy="565812"/>
          </a:xfrm>
          <a:effectLst>
            <a:outerShdw blurRad="50800" dist="38100" dir="8100000" algn="tr" rotWithShape="0">
              <a:prstClr val="black">
                <a:alpha val="40000"/>
              </a:prstClr>
            </a:outerShdw>
          </a:effectLst>
        </p:grpSpPr>
        <p:grpSp>
          <p:nvGrpSpPr>
            <p:cNvPr id="261" name="Group 260">
              <a:extLst>
                <a:ext uri="{FF2B5EF4-FFF2-40B4-BE49-F238E27FC236}">
                  <a16:creationId xmlns:a16="http://schemas.microsoft.com/office/drawing/2014/main" id="{D04997D6-B8B8-6BA8-9132-F50528C7D82A}"/>
                </a:ext>
              </a:extLst>
            </p:cNvPr>
            <p:cNvGrpSpPr/>
            <p:nvPr/>
          </p:nvGrpSpPr>
          <p:grpSpPr>
            <a:xfrm>
              <a:off x="2634442" y="3624528"/>
              <a:ext cx="565814" cy="565812"/>
              <a:chOff x="2814007" y="-23437"/>
              <a:chExt cx="2011238" cy="2011236"/>
            </a:xfrm>
          </p:grpSpPr>
          <p:sp>
            <p:nvSpPr>
              <p:cNvPr id="263" name="Oval 262">
                <a:extLst>
                  <a:ext uri="{FF2B5EF4-FFF2-40B4-BE49-F238E27FC236}">
                    <a16:creationId xmlns:a16="http://schemas.microsoft.com/office/drawing/2014/main" id="{44053AAE-4723-111D-8D7A-ACCB2F698521}"/>
                  </a:ext>
                </a:extLst>
              </p:cNvPr>
              <p:cNvSpPr/>
              <p:nvPr/>
            </p:nvSpPr>
            <p:spPr>
              <a:xfrm>
                <a:off x="2814007" y="-23437"/>
                <a:ext cx="2011238" cy="2011236"/>
              </a:xfrm>
              <a:prstGeom prst="ellipse">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4" name="Oval 263">
                <a:extLst>
                  <a:ext uri="{FF2B5EF4-FFF2-40B4-BE49-F238E27FC236}">
                    <a16:creationId xmlns:a16="http://schemas.microsoft.com/office/drawing/2014/main" id="{46C84362-0DBA-B4EF-490F-EFCC3BB31B2D}"/>
                  </a:ext>
                </a:extLst>
              </p:cNvPr>
              <p:cNvSpPr/>
              <p:nvPr/>
            </p:nvSpPr>
            <p:spPr>
              <a:xfrm>
                <a:off x="3024079" y="152738"/>
                <a:ext cx="1658878" cy="165888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262" name="TextBox 261">
              <a:extLst>
                <a:ext uri="{FF2B5EF4-FFF2-40B4-BE49-F238E27FC236}">
                  <a16:creationId xmlns:a16="http://schemas.microsoft.com/office/drawing/2014/main" id="{C6C051F9-004B-8EFE-542A-02DE2A3EB05E}"/>
                </a:ext>
              </a:extLst>
            </p:cNvPr>
            <p:cNvSpPr txBox="1"/>
            <p:nvPr/>
          </p:nvSpPr>
          <p:spPr>
            <a:xfrm>
              <a:off x="2691019" y="3783409"/>
              <a:ext cx="606349" cy="25402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Franklin Gothic Medium" panose="020B0603020102020204" pitchFamily="34" charset="0"/>
                  <a:ea typeface="+mn-ea"/>
                  <a:cs typeface="+mn-cs"/>
                </a:rPr>
                <a:t>PM</a:t>
              </a:r>
              <a:r>
                <a:rPr kumimoji="0" lang="en-US" sz="1200" b="0" i="0" u="none" strike="noStrike" kern="1200" cap="none" spc="0" normalizeH="0" baseline="-25000" noProof="0" dirty="0">
                  <a:ln>
                    <a:noFill/>
                  </a:ln>
                  <a:solidFill>
                    <a:prstClr val="black"/>
                  </a:solidFill>
                  <a:effectLst/>
                  <a:uLnTx/>
                  <a:uFillTx/>
                  <a:latin typeface="Franklin Gothic Medium" panose="020B0603020102020204" pitchFamily="34" charset="0"/>
                  <a:ea typeface="+mn-ea"/>
                  <a:cs typeface="+mn-cs"/>
                </a:rPr>
                <a:t>2.5</a:t>
              </a:r>
            </a:p>
          </p:txBody>
        </p:sp>
      </p:grpSp>
      <p:sp>
        <p:nvSpPr>
          <p:cNvPr id="205" name="Freeform 204">
            <a:extLst>
              <a:ext uri="{FF2B5EF4-FFF2-40B4-BE49-F238E27FC236}">
                <a16:creationId xmlns:a16="http://schemas.microsoft.com/office/drawing/2014/main" id="{3F5C4907-A1D4-A52F-4CAC-4A4D8BA56154}"/>
              </a:ext>
            </a:extLst>
          </p:cNvPr>
          <p:cNvSpPr/>
          <p:nvPr/>
        </p:nvSpPr>
        <p:spPr>
          <a:xfrm>
            <a:off x="956038" y="3992934"/>
            <a:ext cx="1128450" cy="1854246"/>
          </a:xfrm>
          <a:custGeom>
            <a:avLst/>
            <a:gdLst>
              <a:gd name="connsiteX0" fmla="*/ 0 w 1294410"/>
              <a:gd name="connsiteY0" fmla="*/ 985652 h 1001532"/>
              <a:gd name="connsiteX1" fmla="*/ 641268 w 1294410"/>
              <a:gd name="connsiteY1" fmla="*/ 866899 h 1001532"/>
              <a:gd name="connsiteX2" fmla="*/ 1294410 w 1294410"/>
              <a:gd name="connsiteY2" fmla="*/ 0 h 1001532"/>
            </a:gdLst>
            <a:ahLst/>
            <a:cxnLst>
              <a:cxn ang="0">
                <a:pos x="connsiteX0" y="connsiteY0"/>
              </a:cxn>
              <a:cxn ang="0">
                <a:pos x="connsiteX1" y="connsiteY1"/>
              </a:cxn>
              <a:cxn ang="0">
                <a:pos x="connsiteX2" y="connsiteY2"/>
              </a:cxn>
            </a:cxnLst>
            <a:rect l="l" t="t" r="r" b="b"/>
            <a:pathLst>
              <a:path w="1294410" h="1001532">
                <a:moveTo>
                  <a:pt x="0" y="985652"/>
                </a:moveTo>
                <a:cubicBezTo>
                  <a:pt x="212766" y="1008413"/>
                  <a:pt x="425533" y="1031174"/>
                  <a:pt x="641268" y="866899"/>
                </a:cubicBezTo>
                <a:cubicBezTo>
                  <a:pt x="857003" y="702624"/>
                  <a:pt x="1159823" y="209797"/>
                  <a:pt x="1294410" y="0"/>
                </a:cubicBezTo>
              </a:path>
            </a:pathLst>
          </a:custGeom>
          <a:ln w="98425" cmpd="sng">
            <a:gradFill>
              <a:gsLst>
                <a:gs pos="0">
                  <a:srgbClr val="00B0F0"/>
                </a:gs>
                <a:gs pos="100000">
                  <a:srgbClr val="61F5CB"/>
                </a:gs>
                <a:gs pos="46000">
                  <a:srgbClr val="03EBBC"/>
                </a:gs>
              </a:gsLst>
              <a:lin ang="10800000" scaled="0"/>
            </a:gradFill>
            <a:tailEnd w="lg" len="lg"/>
          </a:ln>
          <a:effectLst/>
        </p:spPr>
        <p:style>
          <a:lnRef idx="3">
            <a:schemeClr val="accent5"/>
          </a:lnRef>
          <a:fillRef idx="0">
            <a:schemeClr val="accent5"/>
          </a:fillRef>
          <a:effectRef idx="2">
            <a:schemeClr val="accent5"/>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w="0"/>
              <a:solidFill>
                <a:srgbClr val="4472C4"/>
              </a:solidFill>
              <a:effectLst>
                <a:outerShdw blurRad="38100" dist="25400" dir="5400000" algn="ctr" rotWithShape="0">
                  <a:srgbClr val="6E747A">
                    <a:alpha val="43000"/>
                  </a:srgbClr>
                </a:outerShdw>
              </a:effectLst>
              <a:uLnTx/>
              <a:uFillTx/>
              <a:latin typeface="Calibri" panose="020F0502020204030204"/>
              <a:ea typeface="+mn-ea"/>
              <a:cs typeface="+mn-cs"/>
            </a:endParaRPr>
          </a:p>
        </p:txBody>
      </p:sp>
      <p:sp>
        <p:nvSpPr>
          <p:cNvPr id="206" name="Freeform 205">
            <a:extLst>
              <a:ext uri="{FF2B5EF4-FFF2-40B4-BE49-F238E27FC236}">
                <a16:creationId xmlns:a16="http://schemas.microsoft.com/office/drawing/2014/main" id="{0828881B-0D08-8E50-8E26-4288E9F9F9B8}"/>
              </a:ext>
            </a:extLst>
          </p:cNvPr>
          <p:cNvSpPr/>
          <p:nvPr/>
        </p:nvSpPr>
        <p:spPr>
          <a:xfrm>
            <a:off x="918615" y="3921652"/>
            <a:ext cx="1180029" cy="1361106"/>
          </a:xfrm>
          <a:custGeom>
            <a:avLst/>
            <a:gdLst>
              <a:gd name="connsiteX0" fmla="*/ 0 w 1294410"/>
              <a:gd name="connsiteY0" fmla="*/ 985652 h 1001532"/>
              <a:gd name="connsiteX1" fmla="*/ 641268 w 1294410"/>
              <a:gd name="connsiteY1" fmla="*/ 866899 h 1001532"/>
              <a:gd name="connsiteX2" fmla="*/ 1294410 w 1294410"/>
              <a:gd name="connsiteY2" fmla="*/ 0 h 1001532"/>
            </a:gdLst>
            <a:ahLst/>
            <a:cxnLst>
              <a:cxn ang="0">
                <a:pos x="connsiteX0" y="connsiteY0"/>
              </a:cxn>
              <a:cxn ang="0">
                <a:pos x="connsiteX1" y="connsiteY1"/>
              </a:cxn>
              <a:cxn ang="0">
                <a:pos x="connsiteX2" y="connsiteY2"/>
              </a:cxn>
            </a:cxnLst>
            <a:rect l="l" t="t" r="r" b="b"/>
            <a:pathLst>
              <a:path w="1294410" h="1001532">
                <a:moveTo>
                  <a:pt x="0" y="985652"/>
                </a:moveTo>
                <a:cubicBezTo>
                  <a:pt x="212766" y="1008413"/>
                  <a:pt x="425533" y="1031174"/>
                  <a:pt x="641268" y="866899"/>
                </a:cubicBezTo>
                <a:cubicBezTo>
                  <a:pt x="857003" y="702624"/>
                  <a:pt x="1159823" y="209797"/>
                  <a:pt x="1294410" y="0"/>
                </a:cubicBezTo>
              </a:path>
            </a:pathLst>
          </a:custGeom>
          <a:ln w="98425" cmpd="sng">
            <a:gradFill>
              <a:gsLst>
                <a:gs pos="0">
                  <a:schemeClr val="accent1">
                    <a:lumMod val="5000"/>
                    <a:lumOff val="95000"/>
                  </a:schemeClr>
                </a:gs>
                <a:gs pos="100000">
                  <a:srgbClr val="00D8EE"/>
                </a:gs>
                <a:gs pos="0">
                  <a:srgbClr val="2ACCF4"/>
                </a:gs>
              </a:gsLst>
              <a:lin ang="10800000" scaled="0"/>
            </a:gradFill>
            <a:tailEnd w="lg" len="lg"/>
          </a:ln>
          <a:effectLst/>
        </p:spPr>
        <p:style>
          <a:lnRef idx="3">
            <a:schemeClr val="accent5"/>
          </a:lnRef>
          <a:fillRef idx="0">
            <a:schemeClr val="accent5"/>
          </a:fillRef>
          <a:effectRef idx="2">
            <a:schemeClr val="accent5"/>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w="0"/>
              <a:solidFill>
                <a:srgbClr val="4472C4"/>
              </a:solidFill>
              <a:effectLst>
                <a:outerShdw blurRad="38100" dist="25400" dir="5400000" algn="ctr" rotWithShape="0">
                  <a:srgbClr val="6E747A">
                    <a:alpha val="43000"/>
                  </a:srgbClr>
                </a:outerShdw>
              </a:effectLst>
              <a:uLnTx/>
              <a:uFillTx/>
              <a:latin typeface="Calibri" panose="020F0502020204030204"/>
              <a:ea typeface="+mn-ea"/>
              <a:cs typeface="+mn-cs"/>
            </a:endParaRPr>
          </a:p>
        </p:txBody>
      </p:sp>
      <p:sp>
        <p:nvSpPr>
          <p:cNvPr id="207" name="Freeform 206">
            <a:extLst>
              <a:ext uri="{FF2B5EF4-FFF2-40B4-BE49-F238E27FC236}">
                <a16:creationId xmlns:a16="http://schemas.microsoft.com/office/drawing/2014/main" id="{705C74AB-7CE0-3F96-6252-6DDE42480BBA}"/>
              </a:ext>
            </a:extLst>
          </p:cNvPr>
          <p:cNvSpPr/>
          <p:nvPr/>
        </p:nvSpPr>
        <p:spPr>
          <a:xfrm>
            <a:off x="1213569" y="3962612"/>
            <a:ext cx="863006" cy="716438"/>
          </a:xfrm>
          <a:custGeom>
            <a:avLst/>
            <a:gdLst>
              <a:gd name="connsiteX0" fmla="*/ 0 w 1294410"/>
              <a:gd name="connsiteY0" fmla="*/ 985652 h 1001532"/>
              <a:gd name="connsiteX1" fmla="*/ 641268 w 1294410"/>
              <a:gd name="connsiteY1" fmla="*/ 866899 h 1001532"/>
              <a:gd name="connsiteX2" fmla="*/ 1294410 w 1294410"/>
              <a:gd name="connsiteY2" fmla="*/ 0 h 1001532"/>
            </a:gdLst>
            <a:ahLst/>
            <a:cxnLst>
              <a:cxn ang="0">
                <a:pos x="connsiteX0" y="connsiteY0"/>
              </a:cxn>
              <a:cxn ang="0">
                <a:pos x="connsiteX1" y="connsiteY1"/>
              </a:cxn>
              <a:cxn ang="0">
                <a:pos x="connsiteX2" y="connsiteY2"/>
              </a:cxn>
            </a:cxnLst>
            <a:rect l="l" t="t" r="r" b="b"/>
            <a:pathLst>
              <a:path w="1294410" h="1001532">
                <a:moveTo>
                  <a:pt x="0" y="985652"/>
                </a:moveTo>
                <a:cubicBezTo>
                  <a:pt x="212766" y="1008413"/>
                  <a:pt x="425533" y="1031174"/>
                  <a:pt x="641268" y="866899"/>
                </a:cubicBezTo>
                <a:cubicBezTo>
                  <a:pt x="857003" y="702624"/>
                  <a:pt x="1159823" y="209797"/>
                  <a:pt x="1294410" y="0"/>
                </a:cubicBezTo>
              </a:path>
            </a:pathLst>
          </a:custGeom>
          <a:ln w="98425" cmpd="sng">
            <a:gradFill>
              <a:gsLst>
                <a:gs pos="0">
                  <a:schemeClr val="accent1">
                    <a:lumMod val="5000"/>
                    <a:lumOff val="95000"/>
                  </a:schemeClr>
                </a:gs>
                <a:gs pos="100000">
                  <a:srgbClr val="2ACCF4"/>
                </a:gs>
                <a:gs pos="0">
                  <a:srgbClr val="00D8EE"/>
                </a:gs>
              </a:gsLst>
              <a:lin ang="10800000" scaled="0"/>
            </a:gradFill>
            <a:tailEnd w="lg" len="lg"/>
          </a:ln>
          <a:effectLst/>
        </p:spPr>
        <p:style>
          <a:lnRef idx="3">
            <a:schemeClr val="accent5"/>
          </a:lnRef>
          <a:fillRef idx="0">
            <a:schemeClr val="accent5"/>
          </a:fillRef>
          <a:effectRef idx="2">
            <a:schemeClr val="accent5"/>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w="0"/>
              <a:solidFill>
                <a:srgbClr val="4472C4"/>
              </a:solidFill>
              <a:effectLst>
                <a:outerShdw blurRad="38100" dist="25400" dir="5400000" algn="ctr" rotWithShape="0">
                  <a:srgbClr val="6E747A">
                    <a:alpha val="43000"/>
                  </a:srgbClr>
                </a:outerShdw>
              </a:effectLst>
              <a:uLnTx/>
              <a:uFillTx/>
              <a:latin typeface="Calibri" panose="020F0502020204030204"/>
              <a:ea typeface="+mn-ea"/>
              <a:cs typeface="+mn-cs"/>
            </a:endParaRPr>
          </a:p>
        </p:txBody>
      </p:sp>
      <p:sp>
        <p:nvSpPr>
          <p:cNvPr id="208" name="Freeform 207">
            <a:extLst>
              <a:ext uri="{FF2B5EF4-FFF2-40B4-BE49-F238E27FC236}">
                <a16:creationId xmlns:a16="http://schemas.microsoft.com/office/drawing/2014/main" id="{A52AAEAA-4D81-D096-0496-3607D9F8D9A5}"/>
              </a:ext>
            </a:extLst>
          </p:cNvPr>
          <p:cNvSpPr/>
          <p:nvPr/>
        </p:nvSpPr>
        <p:spPr>
          <a:xfrm>
            <a:off x="1365990" y="3881628"/>
            <a:ext cx="568784" cy="222613"/>
          </a:xfrm>
          <a:custGeom>
            <a:avLst/>
            <a:gdLst>
              <a:gd name="connsiteX0" fmla="*/ 0 w 1294410"/>
              <a:gd name="connsiteY0" fmla="*/ 985652 h 1001532"/>
              <a:gd name="connsiteX1" fmla="*/ 641268 w 1294410"/>
              <a:gd name="connsiteY1" fmla="*/ 866899 h 1001532"/>
              <a:gd name="connsiteX2" fmla="*/ 1294410 w 1294410"/>
              <a:gd name="connsiteY2" fmla="*/ 0 h 1001532"/>
            </a:gdLst>
            <a:ahLst/>
            <a:cxnLst>
              <a:cxn ang="0">
                <a:pos x="connsiteX0" y="connsiteY0"/>
              </a:cxn>
              <a:cxn ang="0">
                <a:pos x="connsiteX1" y="connsiteY1"/>
              </a:cxn>
              <a:cxn ang="0">
                <a:pos x="connsiteX2" y="connsiteY2"/>
              </a:cxn>
            </a:cxnLst>
            <a:rect l="l" t="t" r="r" b="b"/>
            <a:pathLst>
              <a:path w="1294410" h="1001532">
                <a:moveTo>
                  <a:pt x="0" y="985652"/>
                </a:moveTo>
                <a:cubicBezTo>
                  <a:pt x="212766" y="1008413"/>
                  <a:pt x="425533" y="1031174"/>
                  <a:pt x="641268" y="866899"/>
                </a:cubicBezTo>
                <a:cubicBezTo>
                  <a:pt x="857003" y="702624"/>
                  <a:pt x="1159823" y="209797"/>
                  <a:pt x="1294410" y="0"/>
                </a:cubicBezTo>
              </a:path>
            </a:pathLst>
          </a:custGeom>
          <a:ln w="98425" cmpd="sng">
            <a:gradFill>
              <a:gsLst>
                <a:gs pos="0">
                  <a:schemeClr val="accent1">
                    <a:lumMod val="5000"/>
                    <a:lumOff val="95000"/>
                  </a:schemeClr>
                </a:gs>
                <a:gs pos="100000">
                  <a:srgbClr val="2ACCF4"/>
                </a:gs>
                <a:gs pos="0">
                  <a:srgbClr val="61F5CB"/>
                </a:gs>
              </a:gsLst>
              <a:lin ang="10800000" scaled="0"/>
            </a:gradFill>
            <a:tailEnd w="lg" len="lg"/>
          </a:ln>
          <a:effectLst/>
        </p:spPr>
        <p:style>
          <a:lnRef idx="3">
            <a:schemeClr val="accent5"/>
          </a:lnRef>
          <a:fillRef idx="0">
            <a:schemeClr val="accent5"/>
          </a:fillRef>
          <a:effectRef idx="2">
            <a:schemeClr val="accent5"/>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w="0"/>
              <a:solidFill>
                <a:srgbClr val="4472C4"/>
              </a:solidFill>
              <a:effectLst>
                <a:outerShdw blurRad="38100" dist="25400" dir="5400000" algn="ctr" rotWithShape="0">
                  <a:srgbClr val="6E747A">
                    <a:alpha val="43000"/>
                  </a:srgbClr>
                </a:outerShdw>
              </a:effectLst>
              <a:uLnTx/>
              <a:uFillTx/>
              <a:latin typeface="Calibri" panose="020F0502020204030204"/>
              <a:ea typeface="+mn-ea"/>
              <a:cs typeface="+mn-cs"/>
            </a:endParaRPr>
          </a:p>
        </p:txBody>
      </p:sp>
      <p:sp>
        <p:nvSpPr>
          <p:cNvPr id="209" name="Freeform 208">
            <a:extLst>
              <a:ext uri="{FF2B5EF4-FFF2-40B4-BE49-F238E27FC236}">
                <a16:creationId xmlns:a16="http://schemas.microsoft.com/office/drawing/2014/main" id="{B57CC354-CBD6-8F33-51E9-6A48CBCA7263}"/>
              </a:ext>
            </a:extLst>
          </p:cNvPr>
          <p:cNvSpPr/>
          <p:nvPr/>
        </p:nvSpPr>
        <p:spPr>
          <a:xfrm flipV="1">
            <a:off x="1327049" y="3580613"/>
            <a:ext cx="720868" cy="163497"/>
          </a:xfrm>
          <a:custGeom>
            <a:avLst/>
            <a:gdLst>
              <a:gd name="connsiteX0" fmla="*/ 0 w 1294410"/>
              <a:gd name="connsiteY0" fmla="*/ 985652 h 1001532"/>
              <a:gd name="connsiteX1" fmla="*/ 641268 w 1294410"/>
              <a:gd name="connsiteY1" fmla="*/ 866899 h 1001532"/>
              <a:gd name="connsiteX2" fmla="*/ 1294410 w 1294410"/>
              <a:gd name="connsiteY2" fmla="*/ 0 h 1001532"/>
            </a:gdLst>
            <a:ahLst/>
            <a:cxnLst>
              <a:cxn ang="0">
                <a:pos x="connsiteX0" y="connsiteY0"/>
              </a:cxn>
              <a:cxn ang="0">
                <a:pos x="connsiteX1" y="connsiteY1"/>
              </a:cxn>
              <a:cxn ang="0">
                <a:pos x="connsiteX2" y="connsiteY2"/>
              </a:cxn>
            </a:cxnLst>
            <a:rect l="l" t="t" r="r" b="b"/>
            <a:pathLst>
              <a:path w="1294410" h="1001532">
                <a:moveTo>
                  <a:pt x="0" y="985652"/>
                </a:moveTo>
                <a:cubicBezTo>
                  <a:pt x="212766" y="1008413"/>
                  <a:pt x="425533" y="1031174"/>
                  <a:pt x="641268" y="866899"/>
                </a:cubicBezTo>
                <a:cubicBezTo>
                  <a:pt x="857003" y="702624"/>
                  <a:pt x="1159823" y="209797"/>
                  <a:pt x="1294410" y="0"/>
                </a:cubicBezTo>
              </a:path>
            </a:pathLst>
          </a:custGeom>
          <a:solidFill>
            <a:srgbClr val="00B0F0"/>
          </a:solidFill>
          <a:ln w="98425" cmpd="sng">
            <a:gradFill>
              <a:gsLst>
                <a:gs pos="0">
                  <a:schemeClr val="accent1">
                    <a:lumMod val="5000"/>
                    <a:lumOff val="95000"/>
                  </a:schemeClr>
                </a:gs>
                <a:gs pos="100000">
                  <a:srgbClr val="00DCE5"/>
                </a:gs>
                <a:gs pos="0">
                  <a:srgbClr val="00DCE5"/>
                </a:gs>
              </a:gsLst>
              <a:lin ang="10800000" scaled="0"/>
            </a:gradFill>
            <a:tailEnd w="lg" len="lg"/>
          </a:ln>
          <a:effectLst/>
        </p:spPr>
        <p:style>
          <a:lnRef idx="3">
            <a:schemeClr val="accent5"/>
          </a:lnRef>
          <a:fillRef idx="0">
            <a:schemeClr val="accent5"/>
          </a:fillRef>
          <a:effectRef idx="2">
            <a:schemeClr val="accent5"/>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w="0"/>
              <a:solidFill>
                <a:srgbClr val="4472C4"/>
              </a:solidFill>
              <a:effectLst>
                <a:outerShdw blurRad="38100" dist="25400" dir="5400000" algn="ctr" rotWithShape="0">
                  <a:srgbClr val="6E747A">
                    <a:alpha val="43000"/>
                  </a:srgbClr>
                </a:outerShdw>
              </a:effectLst>
              <a:uLnTx/>
              <a:uFillTx/>
              <a:latin typeface="Calibri" panose="020F0502020204030204"/>
              <a:ea typeface="+mn-ea"/>
              <a:cs typeface="+mn-cs"/>
            </a:endParaRPr>
          </a:p>
        </p:txBody>
      </p:sp>
      <p:sp>
        <p:nvSpPr>
          <p:cNvPr id="210" name="Freeform 209">
            <a:extLst>
              <a:ext uri="{FF2B5EF4-FFF2-40B4-BE49-F238E27FC236}">
                <a16:creationId xmlns:a16="http://schemas.microsoft.com/office/drawing/2014/main" id="{6C8D73D6-143A-97C3-3177-87878B21C046}"/>
              </a:ext>
            </a:extLst>
          </p:cNvPr>
          <p:cNvSpPr/>
          <p:nvPr/>
        </p:nvSpPr>
        <p:spPr>
          <a:xfrm flipV="1">
            <a:off x="1185149" y="2928380"/>
            <a:ext cx="913495" cy="853068"/>
          </a:xfrm>
          <a:custGeom>
            <a:avLst/>
            <a:gdLst>
              <a:gd name="connsiteX0" fmla="*/ 0 w 1294410"/>
              <a:gd name="connsiteY0" fmla="*/ 985652 h 1001532"/>
              <a:gd name="connsiteX1" fmla="*/ 641268 w 1294410"/>
              <a:gd name="connsiteY1" fmla="*/ 866899 h 1001532"/>
              <a:gd name="connsiteX2" fmla="*/ 1294410 w 1294410"/>
              <a:gd name="connsiteY2" fmla="*/ 0 h 1001532"/>
            </a:gdLst>
            <a:ahLst/>
            <a:cxnLst>
              <a:cxn ang="0">
                <a:pos x="connsiteX0" y="connsiteY0"/>
              </a:cxn>
              <a:cxn ang="0">
                <a:pos x="connsiteX1" y="connsiteY1"/>
              </a:cxn>
              <a:cxn ang="0">
                <a:pos x="connsiteX2" y="connsiteY2"/>
              </a:cxn>
            </a:cxnLst>
            <a:rect l="l" t="t" r="r" b="b"/>
            <a:pathLst>
              <a:path w="1294410" h="1001532">
                <a:moveTo>
                  <a:pt x="0" y="985652"/>
                </a:moveTo>
                <a:cubicBezTo>
                  <a:pt x="212766" y="1008413"/>
                  <a:pt x="425533" y="1031174"/>
                  <a:pt x="641268" y="866899"/>
                </a:cubicBezTo>
                <a:cubicBezTo>
                  <a:pt x="857003" y="702624"/>
                  <a:pt x="1159823" y="209797"/>
                  <a:pt x="1294410" y="0"/>
                </a:cubicBezTo>
              </a:path>
            </a:pathLst>
          </a:custGeom>
          <a:ln w="98425" cmpd="sng">
            <a:gradFill>
              <a:gsLst>
                <a:gs pos="0">
                  <a:schemeClr val="accent1">
                    <a:lumMod val="5000"/>
                    <a:lumOff val="95000"/>
                  </a:schemeClr>
                </a:gs>
                <a:gs pos="100000">
                  <a:srgbClr val="00D8EE"/>
                </a:gs>
                <a:gs pos="0">
                  <a:srgbClr val="00EEB2"/>
                </a:gs>
              </a:gsLst>
              <a:lin ang="10800000" scaled="0"/>
            </a:gradFill>
            <a:tailEnd w="lg" len="lg"/>
          </a:ln>
        </p:spPr>
        <p:style>
          <a:lnRef idx="3">
            <a:schemeClr val="accent5"/>
          </a:lnRef>
          <a:fillRef idx="0">
            <a:schemeClr val="accent5"/>
          </a:fillRef>
          <a:effectRef idx="2">
            <a:schemeClr val="accent5"/>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w="0"/>
              <a:solidFill>
                <a:srgbClr val="4472C4"/>
              </a:solidFill>
              <a:effectLst>
                <a:outerShdw blurRad="38100" dist="25400" dir="5400000" algn="ctr" rotWithShape="0">
                  <a:srgbClr val="6E747A">
                    <a:alpha val="43000"/>
                  </a:srgbClr>
                </a:outerShdw>
              </a:effectLst>
              <a:uLnTx/>
              <a:uFillTx/>
              <a:latin typeface="Calibri" panose="020F0502020204030204"/>
              <a:ea typeface="+mn-ea"/>
              <a:cs typeface="+mn-cs"/>
            </a:endParaRPr>
          </a:p>
        </p:txBody>
      </p:sp>
      <p:sp>
        <p:nvSpPr>
          <p:cNvPr id="211" name="Freeform 210">
            <a:extLst>
              <a:ext uri="{FF2B5EF4-FFF2-40B4-BE49-F238E27FC236}">
                <a16:creationId xmlns:a16="http://schemas.microsoft.com/office/drawing/2014/main" id="{F24F4E14-16ED-BF73-3828-8D3CF637D9C8}"/>
              </a:ext>
            </a:extLst>
          </p:cNvPr>
          <p:cNvSpPr/>
          <p:nvPr/>
        </p:nvSpPr>
        <p:spPr>
          <a:xfrm flipV="1">
            <a:off x="959838" y="2362382"/>
            <a:ext cx="1180029" cy="1518152"/>
          </a:xfrm>
          <a:custGeom>
            <a:avLst/>
            <a:gdLst>
              <a:gd name="connsiteX0" fmla="*/ 0 w 1294410"/>
              <a:gd name="connsiteY0" fmla="*/ 985652 h 1001532"/>
              <a:gd name="connsiteX1" fmla="*/ 641268 w 1294410"/>
              <a:gd name="connsiteY1" fmla="*/ 866899 h 1001532"/>
              <a:gd name="connsiteX2" fmla="*/ 1294410 w 1294410"/>
              <a:gd name="connsiteY2" fmla="*/ 0 h 1001532"/>
            </a:gdLst>
            <a:ahLst/>
            <a:cxnLst>
              <a:cxn ang="0">
                <a:pos x="connsiteX0" y="connsiteY0"/>
              </a:cxn>
              <a:cxn ang="0">
                <a:pos x="connsiteX1" y="connsiteY1"/>
              </a:cxn>
              <a:cxn ang="0">
                <a:pos x="connsiteX2" y="connsiteY2"/>
              </a:cxn>
            </a:cxnLst>
            <a:rect l="l" t="t" r="r" b="b"/>
            <a:pathLst>
              <a:path w="1294410" h="1001532">
                <a:moveTo>
                  <a:pt x="0" y="985652"/>
                </a:moveTo>
                <a:cubicBezTo>
                  <a:pt x="212766" y="1008413"/>
                  <a:pt x="425533" y="1031174"/>
                  <a:pt x="641268" y="866899"/>
                </a:cubicBezTo>
                <a:cubicBezTo>
                  <a:pt x="857003" y="702624"/>
                  <a:pt x="1159823" y="209797"/>
                  <a:pt x="1294410" y="0"/>
                </a:cubicBezTo>
              </a:path>
            </a:pathLst>
          </a:custGeom>
          <a:ln w="98425" cmpd="sng">
            <a:gradFill>
              <a:gsLst>
                <a:gs pos="0">
                  <a:schemeClr val="accent5">
                    <a:lumMod val="60000"/>
                    <a:lumOff val="40000"/>
                  </a:schemeClr>
                </a:gs>
                <a:gs pos="100000">
                  <a:srgbClr val="00D8EE"/>
                </a:gs>
                <a:gs pos="0">
                  <a:srgbClr val="2ACCF4"/>
                </a:gs>
              </a:gsLst>
              <a:lin ang="10800000" scaled="0"/>
            </a:gradFill>
            <a:tailEnd w="lg" len="lg"/>
          </a:ln>
          <a:effectLst/>
        </p:spPr>
        <p:style>
          <a:lnRef idx="3">
            <a:schemeClr val="accent5"/>
          </a:lnRef>
          <a:fillRef idx="0">
            <a:schemeClr val="accent5"/>
          </a:fillRef>
          <a:effectRef idx="2">
            <a:schemeClr val="accent5"/>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w="0"/>
              <a:solidFill>
                <a:srgbClr val="4472C4"/>
              </a:solidFill>
              <a:effectLst>
                <a:outerShdw blurRad="38100" dist="25400" dir="5400000" algn="ctr" rotWithShape="0">
                  <a:srgbClr val="6E747A">
                    <a:alpha val="43000"/>
                  </a:srgbClr>
                </a:outerShdw>
              </a:effectLst>
              <a:uLnTx/>
              <a:uFillTx/>
              <a:latin typeface="Calibri" panose="020F0502020204030204"/>
              <a:ea typeface="+mn-ea"/>
              <a:cs typeface="+mn-cs"/>
            </a:endParaRPr>
          </a:p>
        </p:txBody>
      </p:sp>
      <p:sp>
        <p:nvSpPr>
          <p:cNvPr id="212" name="Freeform 211">
            <a:extLst>
              <a:ext uri="{FF2B5EF4-FFF2-40B4-BE49-F238E27FC236}">
                <a16:creationId xmlns:a16="http://schemas.microsoft.com/office/drawing/2014/main" id="{8E1F0645-7BC7-14FE-48D7-EC7F59B70489}"/>
              </a:ext>
            </a:extLst>
          </p:cNvPr>
          <p:cNvSpPr/>
          <p:nvPr/>
        </p:nvSpPr>
        <p:spPr>
          <a:xfrm flipV="1">
            <a:off x="931610" y="1773846"/>
            <a:ext cx="1144965" cy="2002220"/>
          </a:xfrm>
          <a:custGeom>
            <a:avLst/>
            <a:gdLst>
              <a:gd name="connsiteX0" fmla="*/ 0 w 1294410"/>
              <a:gd name="connsiteY0" fmla="*/ 985652 h 1001532"/>
              <a:gd name="connsiteX1" fmla="*/ 641268 w 1294410"/>
              <a:gd name="connsiteY1" fmla="*/ 866899 h 1001532"/>
              <a:gd name="connsiteX2" fmla="*/ 1294410 w 1294410"/>
              <a:gd name="connsiteY2" fmla="*/ 0 h 1001532"/>
            </a:gdLst>
            <a:ahLst/>
            <a:cxnLst>
              <a:cxn ang="0">
                <a:pos x="connsiteX0" y="connsiteY0"/>
              </a:cxn>
              <a:cxn ang="0">
                <a:pos x="connsiteX1" y="connsiteY1"/>
              </a:cxn>
              <a:cxn ang="0">
                <a:pos x="connsiteX2" y="connsiteY2"/>
              </a:cxn>
            </a:cxnLst>
            <a:rect l="l" t="t" r="r" b="b"/>
            <a:pathLst>
              <a:path w="1294410" h="1001532">
                <a:moveTo>
                  <a:pt x="0" y="985652"/>
                </a:moveTo>
                <a:cubicBezTo>
                  <a:pt x="212766" y="1008413"/>
                  <a:pt x="425533" y="1031174"/>
                  <a:pt x="641268" y="866899"/>
                </a:cubicBezTo>
                <a:cubicBezTo>
                  <a:pt x="857003" y="702624"/>
                  <a:pt x="1159823" y="209797"/>
                  <a:pt x="1294410" y="0"/>
                </a:cubicBezTo>
              </a:path>
            </a:pathLst>
          </a:custGeom>
          <a:ln w="98425" cmpd="sng">
            <a:gradFill>
              <a:gsLst>
                <a:gs pos="0">
                  <a:schemeClr val="accent1">
                    <a:lumMod val="5000"/>
                    <a:lumOff val="95000"/>
                  </a:schemeClr>
                </a:gs>
                <a:gs pos="100000">
                  <a:srgbClr val="03EBBC"/>
                </a:gs>
                <a:gs pos="0">
                  <a:srgbClr val="61F5CB"/>
                </a:gs>
              </a:gsLst>
              <a:lin ang="10800000" scaled="0"/>
            </a:gradFill>
            <a:tailEnd w="lg" len="lg"/>
          </a:ln>
          <a:effectLst/>
        </p:spPr>
        <p:style>
          <a:lnRef idx="3">
            <a:schemeClr val="accent5"/>
          </a:lnRef>
          <a:fillRef idx="0">
            <a:schemeClr val="accent5"/>
          </a:fillRef>
          <a:effectRef idx="2">
            <a:schemeClr val="accent5"/>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w="0"/>
              <a:solidFill>
                <a:srgbClr val="4472C4"/>
              </a:solidFill>
              <a:effectLst>
                <a:outerShdw blurRad="38100" dist="25400" dir="5400000" algn="ctr" rotWithShape="0">
                  <a:srgbClr val="6E747A">
                    <a:alpha val="43000"/>
                  </a:srgbClr>
                </a:outerShdw>
              </a:effectLst>
              <a:uLnTx/>
              <a:uFillTx/>
              <a:latin typeface="Calibri" panose="020F0502020204030204"/>
              <a:ea typeface="+mn-ea"/>
              <a:cs typeface="+mn-cs"/>
            </a:endParaRPr>
          </a:p>
        </p:txBody>
      </p:sp>
      <p:grpSp>
        <p:nvGrpSpPr>
          <p:cNvPr id="213" name="Group 212">
            <a:extLst>
              <a:ext uri="{FF2B5EF4-FFF2-40B4-BE49-F238E27FC236}">
                <a16:creationId xmlns:a16="http://schemas.microsoft.com/office/drawing/2014/main" id="{64911115-DA4F-A23C-2012-9BFAD04256E7}"/>
              </a:ext>
            </a:extLst>
          </p:cNvPr>
          <p:cNvGrpSpPr/>
          <p:nvPr/>
        </p:nvGrpSpPr>
        <p:grpSpPr>
          <a:xfrm>
            <a:off x="1058997" y="1264440"/>
            <a:ext cx="1277577" cy="3025175"/>
            <a:chOff x="490134" y="1006311"/>
            <a:chExt cx="1502956" cy="3234549"/>
          </a:xfrm>
          <a:effectLst/>
        </p:grpSpPr>
        <p:sp>
          <p:nvSpPr>
            <p:cNvPr id="259" name="Freeform 258">
              <a:extLst>
                <a:ext uri="{FF2B5EF4-FFF2-40B4-BE49-F238E27FC236}">
                  <a16:creationId xmlns:a16="http://schemas.microsoft.com/office/drawing/2014/main" id="{715A074D-F74D-E871-6655-907A36290472}"/>
                </a:ext>
              </a:extLst>
            </p:cNvPr>
            <p:cNvSpPr/>
            <p:nvPr/>
          </p:nvSpPr>
          <p:spPr>
            <a:xfrm flipV="1">
              <a:off x="490134" y="1006311"/>
              <a:ext cx="1295579" cy="2666051"/>
            </a:xfrm>
            <a:custGeom>
              <a:avLst/>
              <a:gdLst>
                <a:gd name="connsiteX0" fmla="*/ 0 w 1294410"/>
                <a:gd name="connsiteY0" fmla="*/ 985652 h 1001532"/>
                <a:gd name="connsiteX1" fmla="*/ 641268 w 1294410"/>
                <a:gd name="connsiteY1" fmla="*/ 866899 h 1001532"/>
                <a:gd name="connsiteX2" fmla="*/ 1294410 w 1294410"/>
                <a:gd name="connsiteY2" fmla="*/ 0 h 1001532"/>
              </a:gdLst>
              <a:ahLst/>
              <a:cxnLst>
                <a:cxn ang="0">
                  <a:pos x="connsiteX0" y="connsiteY0"/>
                </a:cxn>
                <a:cxn ang="0">
                  <a:pos x="connsiteX1" y="connsiteY1"/>
                </a:cxn>
                <a:cxn ang="0">
                  <a:pos x="connsiteX2" y="connsiteY2"/>
                </a:cxn>
              </a:cxnLst>
              <a:rect l="l" t="t" r="r" b="b"/>
              <a:pathLst>
                <a:path w="1294410" h="1001532">
                  <a:moveTo>
                    <a:pt x="0" y="985652"/>
                  </a:moveTo>
                  <a:cubicBezTo>
                    <a:pt x="212766" y="1008413"/>
                    <a:pt x="425533" y="1031174"/>
                    <a:pt x="641268" y="866899"/>
                  </a:cubicBezTo>
                  <a:cubicBezTo>
                    <a:pt x="857003" y="702624"/>
                    <a:pt x="1159823" y="209797"/>
                    <a:pt x="1294410" y="0"/>
                  </a:cubicBezTo>
                </a:path>
              </a:pathLst>
            </a:custGeom>
            <a:ln w="98425" cmpd="sng">
              <a:gradFill>
                <a:gsLst>
                  <a:gs pos="0">
                    <a:schemeClr val="accent1">
                      <a:lumMod val="5000"/>
                      <a:lumOff val="95000"/>
                    </a:schemeClr>
                  </a:gs>
                  <a:gs pos="100000">
                    <a:srgbClr val="00B0F0"/>
                  </a:gs>
                  <a:gs pos="0">
                    <a:srgbClr val="2ACCF4"/>
                  </a:gs>
                </a:gsLst>
                <a:lin ang="10800000" scaled="0"/>
              </a:gradFill>
              <a:tailEnd w="lg" len="lg"/>
            </a:ln>
          </p:spPr>
          <p:style>
            <a:lnRef idx="3">
              <a:schemeClr val="accent5"/>
            </a:lnRef>
            <a:fillRef idx="0">
              <a:schemeClr val="accent5"/>
            </a:fillRef>
            <a:effectRef idx="2">
              <a:schemeClr val="accent5"/>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w="0"/>
                <a:solidFill>
                  <a:srgbClr val="4472C4"/>
                </a:solidFill>
                <a:effectLst>
                  <a:outerShdw blurRad="38100" dist="25400" dir="5400000" algn="ctr" rotWithShape="0">
                    <a:srgbClr val="6E747A">
                      <a:alpha val="43000"/>
                    </a:srgbClr>
                  </a:outerShdw>
                </a:effectLst>
                <a:uLnTx/>
                <a:uFillTx/>
                <a:latin typeface="Calibri" panose="020F0502020204030204"/>
                <a:ea typeface="+mn-ea"/>
                <a:cs typeface="+mn-cs"/>
              </a:endParaRPr>
            </a:p>
          </p:txBody>
        </p:sp>
        <p:sp>
          <p:nvSpPr>
            <p:cNvPr id="260" name="Right Arrow 259">
              <a:extLst>
                <a:ext uri="{FF2B5EF4-FFF2-40B4-BE49-F238E27FC236}">
                  <a16:creationId xmlns:a16="http://schemas.microsoft.com/office/drawing/2014/main" id="{2DD0FF76-060F-8200-852B-A6E6164803CD}"/>
                </a:ext>
              </a:extLst>
            </p:cNvPr>
            <p:cNvSpPr/>
            <p:nvPr/>
          </p:nvSpPr>
          <p:spPr>
            <a:xfrm>
              <a:off x="1452535" y="3062229"/>
              <a:ext cx="540555" cy="1178631"/>
            </a:xfrm>
            <a:prstGeom prst="rightArrow">
              <a:avLst/>
            </a:prstGeom>
            <a:solidFill>
              <a:schemeClr val="bg2">
                <a:lumMod val="75000"/>
              </a:schemeClr>
            </a:solidFill>
            <a:ln>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214" name="TextBox 213">
            <a:extLst>
              <a:ext uri="{FF2B5EF4-FFF2-40B4-BE49-F238E27FC236}">
                <a16:creationId xmlns:a16="http://schemas.microsoft.com/office/drawing/2014/main" id="{DE504A5D-B209-D1B5-C9B5-8917BB1C2881}"/>
              </a:ext>
            </a:extLst>
          </p:cNvPr>
          <p:cNvSpPr txBox="1"/>
          <p:nvPr/>
        </p:nvSpPr>
        <p:spPr>
          <a:xfrm>
            <a:off x="2243503" y="960257"/>
            <a:ext cx="4199356"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Franklin Gothic Medium" panose="020B0603020102020204" pitchFamily="34" charset="0"/>
                <a:ea typeface="+mn-ea"/>
                <a:cs typeface="+mn-cs"/>
              </a:rPr>
              <a:t>INTERRELATED</a:t>
            </a:r>
            <a:r>
              <a:rPr kumimoji="0" lang="en-US" sz="1600" b="0" i="0" u="none" strike="noStrike" kern="1200" cap="none" spc="0" normalizeH="0" baseline="0" noProof="0" dirty="0">
                <a:ln>
                  <a:noFill/>
                </a:ln>
                <a:solidFill>
                  <a:prstClr val="black"/>
                </a:solidFill>
                <a:effectLst/>
                <a:uLnTx/>
                <a:uFillTx/>
                <a:latin typeface="Franklin Gothic Book" panose="020B0503020102020204" pitchFamily="34" charset="0"/>
                <a:ea typeface="+mn-ea"/>
                <a:cs typeface="+mn-cs"/>
              </a:rPr>
              <a:t> indoor air components influence health</a:t>
            </a:r>
            <a:endParaRPr kumimoji="0" lang="en-US" sz="1600" b="0" i="0" u="none" strike="noStrike" kern="1200" cap="none" spc="0" normalizeH="0" baseline="0" noProof="0" dirty="0">
              <a:ln>
                <a:noFill/>
              </a:ln>
              <a:solidFill>
                <a:prstClr val="black"/>
              </a:solidFill>
              <a:effectLst/>
              <a:uLnTx/>
              <a:uFillTx/>
              <a:latin typeface="Franklin Gothic Medium" panose="020B0603020102020204" pitchFamily="34" charset="0"/>
              <a:ea typeface="+mn-ea"/>
              <a:cs typeface="+mn-cs"/>
            </a:endParaRPr>
          </a:p>
        </p:txBody>
      </p:sp>
      <p:grpSp>
        <p:nvGrpSpPr>
          <p:cNvPr id="215" name="Group 214">
            <a:extLst>
              <a:ext uri="{FF2B5EF4-FFF2-40B4-BE49-F238E27FC236}">
                <a16:creationId xmlns:a16="http://schemas.microsoft.com/office/drawing/2014/main" id="{674073FD-2C86-7AA9-C634-1E80712EF473}"/>
              </a:ext>
            </a:extLst>
          </p:cNvPr>
          <p:cNvGrpSpPr/>
          <p:nvPr/>
        </p:nvGrpSpPr>
        <p:grpSpPr>
          <a:xfrm>
            <a:off x="461795" y="1048412"/>
            <a:ext cx="1057026" cy="5041073"/>
            <a:chOff x="348777" y="136147"/>
            <a:chExt cx="780951" cy="5855637"/>
          </a:xfrm>
          <a:effectLst>
            <a:outerShdw blurRad="50800" dist="38100" dir="8100000" algn="tr" rotWithShape="0">
              <a:prstClr val="black">
                <a:alpha val="40000"/>
              </a:prstClr>
            </a:outerShdw>
          </a:effectLst>
        </p:grpSpPr>
        <p:grpSp>
          <p:nvGrpSpPr>
            <p:cNvPr id="223" name="Group 222">
              <a:extLst>
                <a:ext uri="{FF2B5EF4-FFF2-40B4-BE49-F238E27FC236}">
                  <a16:creationId xmlns:a16="http://schemas.microsoft.com/office/drawing/2014/main" id="{EBF74492-B9AD-7C64-0512-155D927107C3}"/>
                </a:ext>
              </a:extLst>
            </p:cNvPr>
            <p:cNvGrpSpPr/>
            <p:nvPr/>
          </p:nvGrpSpPr>
          <p:grpSpPr>
            <a:xfrm>
              <a:off x="393779" y="5390606"/>
              <a:ext cx="601178" cy="601178"/>
              <a:chOff x="3852304" y="111992"/>
              <a:chExt cx="2011236" cy="2011236"/>
            </a:xfrm>
          </p:grpSpPr>
          <p:sp>
            <p:nvSpPr>
              <p:cNvPr id="257" name="Oval 256">
                <a:extLst>
                  <a:ext uri="{FF2B5EF4-FFF2-40B4-BE49-F238E27FC236}">
                    <a16:creationId xmlns:a16="http://schemas.microsoft.com/office/drawing/2014/main" id="{046639F7-D250-FB08-EB2D-E479572021A4}"/>
                  </a:ext>
                </a:extLst>
              </p:cNvPr>
              <p:cNvSpPr/>
              <p:nvPr/>
            </p:nvSpPr>
            <p:spPr>
              <a:xfrm>
                <a:off x="3852304" y="111992"/>
                <a:ext cx="2011236" cy="2011236"/>
              </a:xfrm>
              <a:prstGeom prst="ellipse">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8" name="Oval 257">
                <a:extLst>
                  <a:ext uri="{FF2B5EF4-FFF2-40B4-BE49-F238E27FC236}">
                    <a16:creationId xmlns:a16="http://schemas.microsoft.com/office/drawing/2014/main" id="{BA7AA1DA-5E45-F1E7-A7D6-9EC39D62D057}"/>
                  </a:ext>
                </a:extLst>
              </p:cNvPr>
              <p:cNvSpPr/>
              <p:nvPr/>
            </p:nvSpPr>
            <p:spPr>
              <a:xfrm>
                <a:off x="4017228" y="288169"/>
                <a:ext cx="1658882" cy="165888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grpSp>
          <p:nvGrpSpPr>
            <p:cNvPr id="224" name="Group 223">
              <a:extLst>
                <a:ext uri="{FF2B5EF4-FFF2-40B4-BE49-F238E27FC236}">
                  <a16:creationId xmlns:a16="http://schemas.microsoft.com/office/drawing/2014/main" id="{21058403-33C7-B2EE-8BD6-9C03BE0CD028}"/>
                </a:ext>
              </a:extLst>
            </p:cNvPr>
            <p:cNvGrpSpPr/>
            <p:nvPr/>
          </p:nvGrpSpPr>
          <p:grpSpPr>
            <a:xfrm>
              <a:off x="393779" y="4726257"/>
              <a:ext cx="601178" cy="601178"/>
              <a:chOff x="3852304" y="111992"/>
              <a:chExt cx="2011236" cy="2011236"/>
            </a:xfrm>
          </p:grpSpPr>
          <p:sp>
            <p:nvSpPr>
              <p:cNvPr id="255" name="Oval 254">
                <a:extLst>
                  <a:ext uri="{FF2B5EF4-FFF2-40B4-BE49-F238E27FC236}">
                    <a16:creationId xmlns:a16="http://schemas.microsoft.com/office/drawing/2014/main" id="{120B00CF-2AD1-17E4-79F0-B16E84C635E6}"/>
                  </a:ext>
                </a:extLst>
              </p:cNvPr>
              <p:cNvSpPr/>
              <p:nvPr/>
            </p:nvSpPr>
            <p:spPr>
              <a:xfrm>
                <a:off x="3852304" y="111992"/>
                <a:ext cx="2011236" cy="2011236"/>
              </a:xfrm>
              <a:prstGeom prst="ellipse">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6" name="Oval 255">
                <a:extLst>
                  <a:ext uri="{FF2B5EF4-FFF2-40B4-BE49-F238E27FC236}">
                    <a16:creationId xmlns:a16="http://schemas.microsoft.com/office/drawing/2014/main" id="{A77D4DAF-3552-6059-414F-0F40AE045C2D}"/>
                  </a:ext>
                </a:extLst>
              </p:cNvPr>
              <p:cNvSpPr/>
              <p:nvPr/>
            </p:nvSpPr>
            <p:spPr>
              <a:xfrm>
                <a:off x="4017228" y="288169"/>
                <a:ext cx="1658882" cy="165888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grpSp>
          <p:nvGrpSpPr>
            <p:cNvPr id="225" name="Group 224">
              <a:extLst>
                <a:ext uri="{FF2B5EF4-FFF2-40B4-BE49-F238E27FC236}">
                  <a16:creationId xmlns:a16="http://schemas.microsoft.com/office/drawing/2014/main" id="{F22D7FD4-01AD-A5BC-4A3F-0281C75D2E47}"/>
                </a:ext>
              </a:extLst>
            </p:cNvPr>
            <p:cNvGrpSpPr/>
            <p:nvPr/>
          </p:nvGrpSpPr>
          <p:grpSpPr>
            <a:xfrm>
              <a:off x="390415" y="4040890"/>
              <a:ext cx="601178" cy="601178"/>
              <a:chOff x="3852304" y="111992"/>
              <a:chExt cx="2011236" cy="2011236"/>
            </a:xfrm>
          </p:grpSpPr>
          <p:sp>
            <p:nvSpPr>
              <p:cNvPr id="253" name="Oval 252">
                <a:extLst>
                  <a:ext uri="{FF2B5EF4-FFF2-40B4-BE49-F238E27FC236}">
                    <a16:creationId xmlns:a16="http://schemas.microsoft.com/office/drawing/2014/main" id="{10EDA60A-449D-B985-4ABB-0768F3E37D2F}"/>
                  </a:ext>
                </a:extLst>
              </p:cNvPr>
              <p:cNvSpPr/>
              <p:nvPr/>
            </p:nvSpPr>
            <p:spPr>
              <a:xfrm>
                <a:off x="3852304" y="111992"/>
                <a:ext cx="2011236" cy="2011236"/>
              </a:xfrm>
              <a:prstGeom prst="ellipse">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4" name="Oval 253">
                <a:extLst>
                  <a:ext uri="{FF2B5EF4-FFF2-40B4-BE49-F238E27FC236}">
                    <a16:creationId xmlns:a16="http://schemas.microsoft.com/office/drawing/2014/main" id="{214AE7D5-DFCD-3624-127E-EDA7BEA04F47}"/>
                  </a:ext>
                </a:extLst>
              </p:cNvPr>
              <p:cNvSpPr/>
              <p:nvPr/>
            </p:nvSpPr>
            <p:spPr>
              <a:xfrm>
                <a:off x="4017228" y="288169"/>
                <a:ext cx="1658882" cy="165888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grpSp>
          <p:nvGrpSpPr>
            <p:cNvPr id="226" name="Group 225">
              <a:extLst>
                <a:ext uri="{FF2B5EF4-FFF2-40B4-BE49-F238E27FC236}">
                  <a16:creationId xmlns:a16="http://schemas.microsoft.com/office/drawing/2014/main" id="{64FD1E0F-26E8-99C2-0FCE-A01376324116}"/>
                </a:ext>
              </a:extLst>
            </p:cNvPr>
            <p:cNvGrpSpPr/>
            <p:nvPr/>
          </p:nvGrpSpPr>
          <p:grpSpPr>
            <a:xfrm>
              <a:off x="393779" y="3378470"/>
              <a:ext cx="601178" cy="601178"/>
              <a:chOff x="3852304" y="111992"/>
              <a:chExt cx="2011236" cy="2011236"/>
            </a:xfrm>
          </p:grpSpPr>
          <p:sp>
            <p:nvSpPr>
              <p:cNvPr id="251" name="Oval 250">
                <a:extLst>
                  <a:ext uri="{FF2B5EF4-FFF2-40B4-BE49-F238E27FC236}">
                    <a16:creationId xmlns:a16="http://schemas.microsoft.com/office/drawing/2014/main" id="{9FE2198D-F6B0-E1BA-FCFA-886553495972}"/>
                  </a:ext>
                </a:extLst>
              </p:cNvPr>
              <p:cNvSpPr/>
              <p:nvPr/>
            </p:nvSpPr>
            <p:spPr>
              <a:xfrm>
                <a:off x="3852304" y="111992"/>
                <a:ext cx="2011236" cy="2011236"/>
              </a:xfrm>
              <a:prstGeom prst="ellipse">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2" name="Oval 251">
                <a:extLst>
                  <a:ext uri="{FF2B5EF4-FFF2-40B4-BE49-F238E27FC236}">
                    <a16:creationId xmlns:a16="http://schemas.microsoft.com/office/drawing/2014/main" id="{BA48CBF7-2955-1E96-E756-6C4E8FED83D5}"/>
                  </a:ext>
                </a:extLst>
              </p:cNvPr>
              <p:cNvSpPr/>
              <p:nvPr/>
            </p:nvSpPr>
            <p:spPr>
              <a:xfrm>
                <a:off x="4017228" y="288169"/>
                <a:ext cx="1658882" cy="165888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grpSp>
          <p:nvGrpSpPr>
            <p:cNvPr id="227" name="Group 226">
              <a:extLst>
                <a:ext uri="{FF2B5EF4-FFF2-40B4-BE49-F238E27FC236}">
                  <a16:creationId xmlns:a16="http://schemas.microsoft.com/office/drawing/2014/main" id="{2D803987-CE16-E058-7897-B37D791739C0}"/>
                </a:ext>
              </a:extLst>
            </p:cNvPr>
            <p:cNvGrpSpPr/>
            <p:nvPr/>
          </p:nvGrpSpPr>
          <p:grpSpPr>
            <a:xfrm>
              <a:off x="393779" y="2726704"/>
              <a:ext cx="601178" cy="601178"/>
              <a:chOff x="3852304" y="111992"/>
              <a:chExt cx="2011236" cy="2011236"/>
            </a:xfrm>
          </p:grpSpPr>
          <p:sp>
            <p:nvSpPr>
              <p:cNvPr id="249" name="Oval 248">
                <a:extLst>
                  <a:ext uri="{FF2B5EF4-FFF2-40B4-BE49-F238E27FC236}">
                    <a16:creationId xmlns:a16="http://schemas.microsoft.com/office/drawing/2014/main" id="{565A5F4F-4D19-0777-0258-1179BF4983A9}"/>
                  </a:ext>
                </a:extLst>
              </p:cNvPr>
              <p:cNvSpPr/>
              <p:nvPr/>
            </p:nvSpPr>
            <p:spPr>
              <a:xfrm>
                <a:off x="3852304" y="111992"/>
                <a:ext cx="2011236" cy="2011236"/>
              </a:xfrm>
              <a:prstGeom prst="ellipse">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0" name="Oval 249">
                <a:extLst>
                  <a:ext uri="{FF2B5EF4-FFF2-40B4-BE49-F238E27FC236}">
                    <a16:creationId xmlns:a16="http://schemas.microsoft.com/office/drawing/2014/main" id="{96EBD65C-8DA2-0A0F-BC3D-81014C69F12E}"/>
                  </a:ext>
                </a:extLst>
              </p:cNvPr>
              <p:cNvSpPr/>
              <p:nvPr/>
            </p:nvSpPr>
            <p:spPr>
              <a:xfrm>
                <a:off x="4017228" y="288169"/>
                <a:ext cx="1658882" cy="165888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grpSp>
          <p:nvGrpSpPr>
            <p:cNvPr id="228" name="Group 227">
              <a:extLst>
                <a:ext uri="{FF2B5EF4-FFF2-40B4-BE49-F238E27FC236}">
                  <a16:creationId xmlns:a16="http://schemas.microsoft.com/office/drawing/2014/main" id="{D39E54DD-B977-C22C-58D4-A66E2B189386}"/>
                </a:ext>
              </a:extLst>
            </p:cNvPr>
            <p:cNvGrpSpPr/>
            <p:nvPr/>
          </p:nvGrpSpPr>
          <p:grpSpPr>
            <a:xfrm>
              <a:off x="412911" y="2076327"/>
              <a:ext cx="601178" cy="601178"/>
              <a:chOff x="3852304" y="111992"/>
              <a:chExt cx="2011236" cy="2011236"/>
            </a:xfrm>
          </p:grpSpPr>
          <p:sp>
            <p:nvSpPr>
              <p:cNvPr id="247" name="Oval 246">
                <a:extLst>
                  <a:ext uri="{FF2B5EF4-FFF2-40B4-BE49-F238E27FC236}">
                    <a16:creationId xmlns:a16="http://schemas.microsoft.com/office/drawing/2014/main" id="{D4E9C501-498E-1747-A02C-4FC6E76D72EF}"/>
                  </a:ext>
                </a:extLst>
              </p:cNvPr>
              <p:cNvSpPr/>
              <p:nvPr/>
            </p:nvSpPr>
            <p:spPr>
              <a:xfrm>
                <a:off x="3852304" y="111992"/>
                <a:ext cx="2011236" cy="2011236"/>
              </a:xfrm>
              <a:prstGeom prst="ellipse">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48" name="Oval 247">
                <a:extLst>
                  <a:ext uri="{FF2B5EF4-FFF2-40B4-BE49-F238E27FC236}">
                    <a16:creationId xmlns:a16="http://schemas.microsoft.com/office/drawing/2014/main" id="{C1FB39AF-BBF2-D1A8-7739-48130EAD805C}"/>
                  </a:ext>
                </a:extLst>
              </p:cNvPr>
              <p:cNvSpPr/>
              <p:nvPr/>
            </p:nvSpPr>
            <p:spPr>
              <a:xfrm>
                <a:off x="4017228" y="288169"/>
                <a:ext cx="1658882" cy="165888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grpSp>
          <p:nvGrpSpPr>
            <p:cNvPr id="229" name="Group 228">
              <a:extLst>
                <a:ext uri="{FF2B5EF4-FFF2-40B4-BE49-F238E27FC236}">
                  <a16:creationId xmlns:a16="http://schemas.microsoft.com/office/drawing/2014/main" id="{5A956182-E3D2-52FE-9ED7-620C03A70C79}"/>
                </a:ext>
              </a:extLst>
            </p:cNvPr>
            <p:cNvGrpSpPr/>
            <p:nvPr/>
          </p:nvGrpSpPr>
          <p:grpSpPr>
            <a:xfrm>
              <a:off x="393779" y="1428514"/>
              <a:ext cx="601178" cy="601178"/>
              <a:chOff x="3852304" y="111992"/>
              <a:chExt cx="2011236" cy="2011236"/>
            </a:xfrm>
          </p:grpSpPr>
          <p:sp>
            <p:nvSpPr>
              <p:cNvPr id="245" name="Oval 244">
                <a:extLst>
                  <a:ext uri="{FF2B5EF4-FFF2-40B4-BE49-F238E27FC236}">
                    <a16:creationId xmlns:a16="http://schemas.microsoft.com/office/drawing/2014/main" id="{6C1971A1-4C67-3783-54F2-634DACD44AEC}"/>
                  </a:ext>
                </a:extLst>
              </p:cNvPr>
              <p:cNvSpPr/>
              <p:nvPr/>
            </p:nvSpPr>
            <p:spPr>
              <a:xfrm>
                <a:off x="3852304" y="111992"/>
                <a:ext cx="2011236" cy="2011236"/>
              </a:xfrm>
              <a:prstGeom prst="ellipse">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46" name="Oval 245">
                <a:extLst>
                  <a:ext uri="{FF2B5EF4-FFF2-40B4-BE49-F238E27FC236}">
                    <a16:creationId xmlns:a16="http://schemas.microsoft.com/office/drawing/2014/main" id="{1B262E6D-1C83-E296-0692-B4DF960990AE}"/>
                  </a:ext>
                </a:extLst>
              </p:cNvPr>
              <p:cNvSpPr/>
              <p:nvPr/>
            </p:nvSpPr>
            <p:spPr>
              <a:xfrm>
                <a:off x="4017228" y="288169"/>
                <a:ext cx="1658882" cy="165888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grpSp>
          <p:nvGrpSpPr>
            <p:cNvPr id="230" name="Group 229">
              <a:extLst>
                <a:ext uri="{FF2B5EF4-FFF2-40B4-BE49-F238E27FC236}">
                  <a16:creationId xmlns:a16="http://schemas.microsoft.com/office/drawing/2014/main" id="{A3EB076A-1F71-4F05-BD54-5889E45213CE}"/>
                </a:ext>
              </a:extLst>
            </p:cNvPr>
            <p:cNvGrpSpPr/>
            <p:nvPr/>
          </p:nvGrpSpPr>
          <p:grpSpPr>
            <a:xfrm>
              <a:off x="385797" y="785242"/>
              <a:ext cx="601178" cy="601178"/>
              <a:chOff x="3852304" y="111992"/>
              <a:chExt cx="2011236" cy="2011236"/>
            </a:xfrm>
          </p:grpSpPr>
          <p:sp>
            <p:nvSpPr>
              <p:cNvPr id="243" name="Oval 242">
                <a:extLst>
                  <a:ext uri="{FF2B5EF4-FFF2-40B4-BE49-F238E27FC236}">
                    <a16:creationId xmlns:a16="http://schemas.microsoft.com/office/drawing/2014/main" id="{C29B1A3D-875A-6C56-9057-CA7E58BD6F9B}"/>
                  </a:ext>
                </a:extLst>
              </p:cNvPr>
              <p:cNvSpPr/>
              <p:nvPr/>
            </p:nvSpPr>
            <p:spPr>
              <a:xfrm>
                <a:off x="3852304" y="111992"/>
                <a:ext cx="2011236" cy="2011236"/>
              </a:xfrm>
              <a:prstGeom prst="ellipse">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44" name="Oval 243">
                <a:extLst>
                  <a:ext uri="{FF2B5EF4-FFF2-40B4-BE49-F238E27FC236}">
                    <a16:creationId xmlns:a16="http://schemas.microsoft.com/office/drawing/2014/main" id="{AAF7ACE1-7D36-960C-8A8F-91ABCE1D5D42}"/>
                  </a:ext>
                </a:extLst>
              </p:cNvPr>
              <p:cNvSpPr/>
              <p:nvPr/>
            </p:nvSpPr>
            <p:spPr>
              <a:xfrm>
                <a:off x="4017228" y="288169"/>
                <a:ext cx="1658882" cy="165888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grpSp>
          <p:nvGrpSpPr>
            <p:cNvPr id="231" name="Group 230">
              <a:extLst>
                <a:ext uri="{FF2B5EF4-FFF2-40B4-BE49-F238E27FC236}">
                  <a16:creationId xmlns:a16="http://schemas.microsoft.com/office/drawing/2014/main" id="{018BC8AF-C97C-C679-BB01-AD8F00DF6366}"/>
                </a:ext>
              </a:extLst>
            </p:cNvPr>
            <p:cNvGrpSpPr/>
            <p:nvPr/>
          </p:nvGrpSpPr>
          <p:grpSpPr>
            <a:xfrm>
              <a:off x="393779" y="136147"/>
              <a:ext cx="601178" cy="601178"/>
              <a:chOff x="3852304" y="111992"/>
              <a:chExt cx="2011236" cy="2011236"/>
            </a:xfrm>
          </p:grpSpPr>
          <p:sp>
            <p:nvSpPr>
              <p:cNvPr id="241" name="Oval 240">
                <a:extLst>
                  <a:ext uri="{FF2B5EF4-FFF2-40B4-BE49-F238E27FC236}">
                    <a16:creationId xmlns:a16="http://schemas.microsoft.com/office/drawing/2014/main" id="{6F0E45A5-E934-7F4E-EC47-A833CF02E734}"/>
                  </a:ext>
                </a:extLst>
              </p:cNvPr>
              <p:cNvSpPr/>
              <p:nvPr/>
            </p:nvSpPr>
            <p:spPr>
              <a:xfrm>
                <a:off x="3852304" y="111992"/>
                <a:ext cx="2011236" cy="2011236"/>
              </a:xfrm>
              <a:prstGeom prst="ellipse">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42" name="Oval 241">
                <a:extLst>
                  <a:ext uri="{FF2B5EF4-FFF2-40B4-BE49-F238E27FC236}">
                    <a16:creationId xmlns:a16="http://schemas.microsoft.com/office/drawing/2014/main" id="{82D31236-F7BB-D667-5EC4-2347200BE13D}"/>
                  </a:ext>
                </a:extLst>
              </p:cNvPr>
              <p:cNvSpPr/>
              <p:nvPr/>
            </p:nvSpPr>
            <p:spPr>
              <a:xfrm>
                <a:off x="4017227" y="288169"/>
                <a:ext cx="1658882" cy="165888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black"/>
                  </a:solidFill>
                  <a:effectLst/>
                  <a:uLnTx/>
                  <a:uFillTx/>
                  <a:latin typeface="Franklin Gothic Medium" panose="020B0603020102020204" pitchFamily="34" charset="0"/>
                  <a:ea typeface="+mn-ea"/>
                  <a:cs typeface="+mn-cs"/>
                </a:endParaRPr>
              </a:p>
            </p:txBody>
          </p:sp>
        </p:grpSp>
        <p:sp>
          <p:nvSpPr>
            <p:cNvPr id="232" name="TextBox 231">
              <a:extLst>
                <a:ext uri="{FF2B5EF4-FFF2-40B4-BE49-F238E27FC236}">
                  <a16:creationId xmlns:a16="http://schemas.microsoft.com/office/drawing/2014/main" id="{1C17C1EF-4146-694A-FF01-F4AF64F57B6E}"/>
                </a:ext>
              </a:extLst>
            </p:cNvPr>
            <p:cNvSpPr txBox="1"/>
            <p:nvPr/>
          </p:nvSpPr>
          <p:spPr>
            <a:xfrm>
              <a:off x="348777" y="243380"/>
              <a:ext cx="708868" cy="35750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Franklin Gothic Medium" panose="020B0603020102020204" pitchFamily="34" charset="0"/>
                  <a:ea typeface="+mn-ea"/>
                  <a:cs typeface="+mn-cs"/>
                </a:rPr>
                <a:t>Humidity</a:t>
              </a:r>
            </a:p>
          </p:txBody>
        </p:sp>
        <p:sp>
          <p:nvSpPr>
            <p:cNvPr id="233" name="TextBox 232">
              <a:extLst>
                <a:ext uri="{FF2B5EF4-FFF2-40B4-BE49-F238E27FC236}">
                  <a16:creationId xmlns:a16="http://schemas.microsoft.com/office/drawing/2014/main" id="{2C8FFCA3-F5CE-7872-F35C-71F2C9363194}"/>
                </a:ext>
              </a:extLst>
            </p:cNvPr>
            <p:cNvSpPr txBox="1"/>
            <p:nvPr/>
          </p:nvSpPr>
          <p:spPr>
            <a:xfrm>
              <a:off x="467931" y="962720"/>
              <a:ext cx="526021" cy="55592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Franklin Gothic Medium" panose="020B0603020102020204" pitchFamily="34" charset="0"/>
                  <a:ea typeface="+mn-ea"/>
                  <a:cs typeface="+mn-cs"/>
                </a:rPr>
                <a:t>TEMP</a:t>
              </a:r>
            </a:p>
          </p:txBody>
        </p:sp>
        <p:sp>
          <p:nvSpPr>
            <p:cNvPr id="234" name="TextBox 233">
              <a:extLst>
                <a:ext uri="{FF2B5EF4-FFF2-40B4-BE49-F238E27FC236}">
                  <a16:creationId xmlns:a16="http://schemas.microsoft.com/office/drawing/2014/main" id="{95748947-1FC5-DCA9-74ED-4C71158DC276}"/>
                </a:ext>
              </a:extLst>
            </p:cNvPr>
            <p:cNvSpPr txBox="1"/>
            <p:nvPr/>
          </p:nvSpPr>
          <p:spPr>
            <a:xfrm>
              <a:off x="390585" y="1566433"/>
              <a:ext cx="662268" cy="35750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Franklin Gothic Medium" panose="020B0603020102020204" pitchFamily="34" charset="0"/>
                  <a:ea typeface="+mn-ea"/>
                  <a:cs typeface="+mn-cs"/>
                </a:rPr>
                <a:t>PM</a:t>
              </a:r>
              <a:r>
                <a:rPr kumimoji="0" lang="en-US" sz="1400" b="1" i="0" u="none" strike="noStrike" kern="1200" cap="none" spc="0" normalizeH="0" baseline="-25000" noProof="0" dirty="0">
                  <a:ln>
                    <a:noFill/>
                  </a:ln>
                  <a:solidFill>
                    <a:prstClr val="black"/>
                  </a:solidFill>
                  <a:effectLst/>
                  <a:uLnTx/>
                  <a:uFillTx/>
                  <a:latin typeface="Franklin Gothic Medium" panose="020B0603020102020204" pitchFamily="34" charset="0"/>
                  <a:ea typeface="+mn-ea"/>
                  <a:cs typeface="+mn-cs"/>
                </a:rPr>
                <a:t>1.0 -10</a:t>
              </a:r>
            </a:p>
          </p:txBody>
        </p:sp>
        <p:sp>
          <p:nvSpPr>
            <p:cNvPr id="235" name="TextBox 234">
              <a:extLst>
                <a:ext uri="{FF2B5EF4-FFF2-40B4-BE49-F238E27FC236}">
                  <a16:creationId xmlns:a16="http://schemas.microsoft.com/office/drawing/2014/main" id="{0AC844D2-A8F5-68B1-957F-C4BC4F2065F0}"/>
                </a:ext>
              </a:extLst>
            </p:cNvPr>
            <p:cNvSpPr txBox="1"/>
            <p:nvPr/>
          </p:nvSpPr>
          <p:spPr>
            <a:xfrm>
              <a:off x="485479" y="2233952"/>
              <a:ext cx="644249" cy="35750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Franklin Gothic Medium" panose="020B0603020102020204" pitchFamily="34" charset="0"/>
                  <a:ea typeface="+mn-ea"/>
                  <a:cs typeface="+mn-cs"/>
                </a:rPr>
                <a:t>PC</a:t>
              </a:r>
              <a:r>
                <a:rPr kumimoji="0" lang="en-US" sz="1400" b="1" i="0" u="none" strike="noStrike" kern="1200" cap="none" spc="0" normalizeH="0" baseline="-25000" noProof="0" dirty="0">
                  <a:ln>
                    <a:noFill/>
                  </a:ln>
                  <a:solidFill>
                    <a:prstClr val="black"/>
                  </a:solidFill>
                  <a:effectLst/>
                  <a:uLnTx/>
                  <a:uFillTx/>
                  <a:latin typeface="Franklin Gothic Medium" panose="020B0603020102020204" pitchFamily="34" charset="0"/>
                  <a:ea typeface="+mn-ea"/>
                  <a:cs typeface="+mn-cs"/>
                </a:rPr>
                <a:t>0.1-10</a:t>
              </a:r>
            </a:p>
          </p:txBody>
        </p:sp>
        <p:sp>
          <p:nvSpPr>
            <p:cNvPr id="236" name="TextBox 235">
              <a:extLst>
                <a:ext uri="{FF2B5EF4-FFF2-40B4-BE49-F238E27FC236}">
                  <a16:creationId xmlns:a16="http://schemas.microsoft.com/office/drawing/2014/main" id="{2C41ABFA-6BAB-FAA1-5AB9-BFF0AB08F6AF}"/>
                </a:ext>
              </a:extLst>
            </p:cNvPr>
            <p:cNvSpPr txBox="1"/>
            <p:nvPr/>
          </p:nvSpPr>
          <p:spPr>
            <a:xfrm>
              <a:off x="389822" y="3556512"/>
              <a:ext cx="601177" cy="55592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Franklin Gothic Medium" panose="020B0603020102020204" pitchFamily="34" charset="0"/>
                  <a:ea typeface="+mn-ea"/>
                  <a:cs typeface="+mn-cs"/>
                </a:rPr>
                <a:t>TVOCs</a:t>
              </a:r>
            </a:p>
          </p:txBody>
        </p:sp>
        <p:sp>
          <p:nvSpPr>
            <p:cNvPr id="237" name="TextBox 236">
              <a:extLst>
                <a:ext uri="{FF2B5EF4-FFF2-40B4-BE49-F238E27FC236}">
                  <a16:creationId xmlns:a16="http://schemas.microsoft.com/office/drawing/2014/main" id="{C97F699A-9E10-8BA8-3B11-81F34B796883}"/>
                </a:ext>
              </a:extLst>
            </p:cNvPr>
            <p:cNvSpPr txBox="1"/>
            <p:nvPr/>
          </p:nvSpPr>
          <p:spPr>
            <a:xfrm>
              <a:off x="368648" y="2860961"/>
              <a:ext cx="601177" cy="32701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Franklin Gothic Medium" panose="020B0603020102020204" pitchFamily="34" charset="0"/>
                  <a:ea typeface="+mn-ea"/>
                  <a:cs typeface="+mn-cs"/>
                </a:rPr>
                <a:t>O</a:t>
              </a:r>
              <a:r>
                <a:rPr kumimoji="0" lang="en-US" sz="1400" b="1" i="0" u="none" strike="noStrike" kern="1200" cap="none" spc="0" normalizeH="0" baseline="-25000" noProof="0" dirty="0">
                  <a:ln>
                    <a:noFill/>
                  </a:ln>
                  <a:solidFill>
                    <a:prstClr val="black"/>
                  </a:solidFill>
                  <a:effectLst/>
                  <a:uLnTx/>
                  <a:uFillTx/>
                  <a:latin typeface="Franklin Gothic Medium" panose="020B0603020102020204" pitchFamily="34" charset="0"/>
                  <a:ea typeface="+mn-ea"/>
                  <a:cs typeface="+mn-cs"/>
                </a:rPr>
                <a:t>3</a:t>
              </a:r>
            </a:p>
          </p:txBody>
        </p:sp>
        <p:sp>
          <p:nvSpPr>
            <p:cNvPr id="238" name="TextBox 237">
              <a:extLst>
                <a:ext uri="{FF2B5EF4-FFF2-40B4-BE49-F238E27FC236}">
                  <a16:creationId xmlns:a16="http://schemas.microsoft.com/office/drawing/2014/main" id="{E386B951-9A42-30D4-3AB6-8EFF6108EAC9}"/>
                </a:ext>
              </a:extLst>
            </p:cNvPr>
            <p:cNvSpPr txBox="1"/>
            <p:nvPr/>
          </p:nvSpPr>
          <p:spPr>
            <a:xfrm>
              <a:off x="389822" y="4896797"/>
              <a:ext cx="601177" cy="32701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Franklin Gothic Medium" panose="020B0603020102020204" pitchFamily="34" charset="0"/>
                  <a:ea typeface="+mn-ea"/>
                  <a:cs typeface="+mn-cs"/>
                </a:rPr>
                <a:t>CO</a:t>
              </a:r>
            </a:p>
          </p:txBody>
        </p:sp>
        <p:sp>
          <p:nvSpPr>
            <p:cNvPr id="239" name="TextBox 238">
              <a:extLst>
                <a:ext uri="{FF2B5EF4-FFF2-40B4-BE49-F238E27FC236}">
                  <a16:creationId xmlns:a16="http://schemas.microsoft.com/office/drawing/2014/main" id="{7F77D575-B94D-A508-ECD8-628B2B494E9E}"/>
                </a:ext>
              </a:extLst>
            </p:cNvPr>
            <p:cNvSpPr txBox="1"/>
            <p:nvPr/>
          </p:nvSpPr>
          <p:spPr>
            <a:xfrm>
              <a:off x="383271" y="4165959"/>
              <a:ext cx="601177" cy="32701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Franklin Gothic Medium" panose="020B0603020102020204" pitchFamily="34" charset="0"/>
                  <a:ea typeface="+mn-ea"/>
                  <a:cs typeface="+mn-cs"/>
                </a:rPr>
                <a:t>CO</a:t>
              </a:r>
              <a:r>
                <a:rPr kumimoji="0" lang="en-US" sz="1400" b="1" i="0" u="none" strike="noStrike" kern="1200" cap="none" spc="0" normalizeH="0" baseline="-25000" noProof="0" dirty="0">
                  <a:ln>
                    <a:noFill/>
                  </a:ln>
                  <a:solidFill>
                    <a:prstClr val="black"/>
                  </a:solidFill>
                  <a:effectLst/>
                  <a:uLnTx/>
                  <a:uFillTx/>
                  <a:latin typeface="Franklin Gothic Medium" panose="020B0603020102020204" pitchFamily="34" charset="0"/>
                  <a:ea typeface="+mn-ea"/>
                  <a:cs typeface="+mn-cs"/>
                </a:rPr>
                <a:t>2</a:t>
              </a:r>
            </a:p>
          </p:txBody>
        </p:sp>
        <p:sp>
          <p:nvSpPr>
            <p:cNvPr id="240" name="TextBox 239">
              <a:extLst>
                <a:ext uri="{FF2B5EF4-FFF2-40B4-BE49-F238E27FC236}">
                  <a16:creationId xmlns:a16="http://schemas.microsoft.com/office/drawing/2014/main" id="{203CA107-DA40-AC64-CD5B-8265B3D68F31}"/>
                </a:ext>
              </a:extLst>
            </p:cNvPr>
            <p:cNvSpPr txBox="1"/>
            <p:nvPr/>
          </p:nvSpPr>
          <p:spPr>
            <a:xfrm>
              <a:off x="383271" y="5512893"/>
              <a:ext cx="601177" cy="35750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Franklin Gothic Medium" panose="020B0603020102020204" pitchFamily="34" charset="0"/>
                  <a:ea typeface="+mn-ea"/>
                  <a:cs typeface="+mn-cs"/>
                </a:rPr>
                <a:t>NO</a:t>
              </a:r>
              <a:r>
                <a:rPr kumimoji="0" lang="en-US" sz="1400" b="1" i="0" u="none" strike="noStrike" kern="1200" cap="none" spc="0" normalizeH="0" baseline="-25000" noProof="0" dirty="0">
                  <a:ln>
                    <a:noFill/>
                  </a:ln>
                  <a:solidFill>
                    <a:prstClr val="black"/>
                  </a:solidFill>
                  <a:effectLst/>
                  <a:uLnTx/>
                  <a:uFillTx/>
                  <a:latin typeface="Franklin Gothic Medium" panose="020B0603020102020204" pitchFamily="34" charset="0"/>
                  <a:ea typeface="+mn-ea"/>
                  <a:cs typeface="+mn-cs"/>
                </a:rPr>
                <a:t>2</a:t>
              </a:r>
              <a:r>
                <a:rPr kumimoji="0" lang="en-US" sz="1400" b="1" i="0" u="none" strike="noStrike" kern="1200" cap="none" spc="0" normalizeH="0" baseline="0" noProof="0" dirty="0">
                  <a:ln>
                    <a:noFill/>
                  </a:ln>
                  <a:solidFill>
                    <a:prstClr val="black"/>
                  </a:solidFill>
                  <a:effectLst/>
                  <a:uLnTx/>
                  <a:uFillTx/>
                  <a:latin typeface="Franklin Gothic Medium" panose="020B0603020102020204" pitchFamily="34" charset="0"/>
                  <a:ea typeface="+mn-ea"/>
                  <a:cs typeface="+mn-cs"/>
                </a:rPr>
                <a:t> </a:t>
              </a:r>
            </a:p>
          </p:txBody>
        </p:sp>
      </p:grpSp>
      <p:pic>
        <p:nvPicPr>
          <p:cNvPr id="30" name="Picture 29" descr="A human body with organs&#10;&#10;AI-generated content may be incorrect.">
            <a:extLst>
              <a:ext uri="{FF2B5EF4-FFF2-40B4-BE49-F238E27FC236}">
                <a16:creationId xmlns:a16="http://schemas.microsoft.com/office/drawing/2014/main" id="{FBD65901-BF63-882D-AF4E-5B66B592096B}"/>
              </a:ext>
            </a:extLst>
          </p:cNvPr>
          <p:cNvPicPr>
            <a:picLocks noChangeAspect="1"/>
          </p:cNvPicPr>
          <p:nvPr/>
        </p:nvPicPr>
        <p:blipFill>
          <a:blip r:embed="rId3"/>
          <a:srcRect l="30889" t="-1671" r="30025" b="50427"/>
          <a:stretch>
            <a:fillRect/>
          </a:stretch>
        </p:blipFill>
        <p:spPr>
          <a:xfrm>
            <a:off x="7400520" y="665663"/>
            <a:ext cx="4791480" cy="6184506"/>
          </a:xfrm>
          <a:prstGeom prst="rect">
            <a:avLst/>
          </a:prstGeom>
        </p:spPr>
      </p:pic>
      <p:sp>
        <p:nvSpPr>
          <p:cNvPr id="7" name="Oval 6">
            <a:extLst>
              <a:ext uri="{FF2B5EF4-FFF2-40B4-BE49-F238E27FC236}">
                <a16:creationId xmlns:a16="http://schemas.microsoft.com/office/drawing/2014/main" id="{1E7EB16E-5CD1-D8EC-B12B-64535CB22B40}"/>
              </a:ext>
            </a:extLst>
          </p:cNvPr>
          <p:cNvSpPr/>
          <p:nvPr/>
        </p:nvSpPr>
        <p:spPr>
          <a:xfrm>
            <a:off x="7384341" y="1639191"/>
            <a:ext cx="1121515" cy="1093462"/>
          </a:xfrm>
          <a:prstGeom prst="ellipse">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 name="Oval 25">
            <a:extLst>
              <a:ext uri="{FF2B5EF4-FFF2-40B4-BE49-F238E27FC236}">
                <a16:creationId xmlns:a16="http://schemas.microsoft.com/office/drawing/2014/main" id="{417C187E-2AA5-B53C-252D-9C1DE2D5EABE}"/>
              </a:ext>
            </a:extLst>
          </p:cNvPr>
          <p:cNvSpPr/>
          <p:nvPr/>
        </p:nvSpPr>
        <p:spPr>
          <a:xfrm>
            <a:off x="7505936" y="1732205"/>
            <a:ext cx="885494" cy="91296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D6413F9B-A8C2-6532-7880-02267E6AF9EF}"/>
              </a:ext>
            </a:extLst>
          </p:cNvPr>
          <p:cNvSpPr txBox="1"/>
          <p:nvPr/>
        </p:nvSpPr>
        <p:spPr>
          <a:xfrm>
            <a:off x="7109220" y="1902164"/>
            <a:ext cx="1720452" cy="71963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Franklin Gothic Medium" panose="020B0603020102020204" pitchFamily="34" charset="0"/>
                <a:ea typeface="+mn-ea"/>
                <a:cs typeface="+mn-cs"/>
              </a:rPr>
              <a:t>Brain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Franklin Gothic Medium" panose="020B0603020102020204" pitchFamily="34" charset="0"/>
                <a:ea typeface="+mn-ea"/>
                <a:cs typeface="+mn-cs"/>
              </a:rPr>
              <a:t>Function</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Franklin Gothic Medium" panose="020B0603020102020204" pitchFamily="34" charset="0"/>
              <a:ea typeface="+mn-ea"/>
              <a:cs typeface="+mn-cs"/>
            </a:endParaRPr>
          </a:p>
        </p:txBody>
      </p:sp>
      <p:pic>
        <p:nvPicPr>
          <p:cNvPr id="3" name="Picture 2">
            <a:extLst>
              <a:ext uri="{FF2B5EF4-FFF2-40B4-BE49-F238E27FC236}">
                <a16:creationId xmlns:a16="http://schemas.microsoft.com/office/drawing/2014/main" id="{FCAA6A7A-A5EE-F494-7349-2DCA57BDF325}"/>
              </a:ext>
            </a:extLst>
          </p:cNvPr>
          <p:cNvPicPr>
            <a:picLocks noChangeAspect="1"/>
          </p:cNvPicPr>
          <p:nvPr/>
        </p:nvPicPr>
        <p:blipFill>
          <a:blip r:embed="rId4">
            <a:extLst>
              <a:ext uri="{28A0092B-C50C-407E-A947-70E740481C1C}">
                <a14:useLocalDpi xmlns:a14="http://schemas.microsoft.com/office/drawing/2010/main" val="0"/>
              </a:ext>
            </a:extLst>
          </a:blip>
          <a:srcRect b="88127"/>
          <a:stretch>
            <a:fillRect/>
          </a:stretch>
        </p:blipFill>
        <p:spPr>
          <a:xfrm>
            <a:off x="0" y="13536"/>
            <a:ext cx="12192000" cy="897924"/>
          </a:xfrm>
          <a:prstGeom prst="rect">
            <a:avLst/>
          </a:prstGeom>
        </p:spPr>
      </p:pic>
      <p:sp>
        <p:nvSpPr>
          <p:cNvPr id="4" name="Title 1">
            <a:extLst>
              <a:ext uri="{FF2B5EF4-FFF2-40B4-BE49-F238E27FC236}">
                <a16:creationId xmlns:a16="http://schemas.microsoft.com/office/drawing/2014/main" id="{A1B0F1A5-DA45-2F85-4F36-B30028D79207}"/>
              </a:ext>
            </a:extLst>
          </p:cNvPr>
          <p:cNvSpPr>
            <a:spLocks noGrp="1"/>
          </p:cNvSpPr>
          <p:nvPr>
            <p:ph type="title" idx="4294967295"/>
          </p:nvPr>
        </p:nvSpPr>
        <p:spPr>
          <a:xfrm>
            <a:off x="283688" y="110834"/>
            <a:ext cx="11950700" cy="892175"/>
          </a:xfrm>
          <a:prstGeom prst="rect">
            <a:avLst/>
          </a:prstGeom>
        </p:spPr>
        <p:txBody>
          <a:bodyPr>
            <a:noAutofit/>
          </a:bodyPr>
          <a:lstStyle/>
          <a:p>
            <a:pPr marL="641350" indent="-641350"/>
            <a:r>
              <a:rPr lang="en-US" sz="3500" dirty="0">
                <a:solidFill>
                  <a:prstClr val="white"/>
                </a:solidFill>
                <a:latin typeface="Franklin Gothic Book" panose="020B0503020102020204" pitchFamily="34" charset="0"/>
              </a:rPr>
              <a:t>Analyze the composite health impact on human physiology</a:t>
            </a:r>
          </a:p>
        </p:txBody>
      </p:sp>
      <p:grpSp>
        <p:nvGrpSpPr>
          <p:cNvPr id="18" name="Group 17">
            <a:extLst>
              <a:ext uri="{FF2B5EF4-FFF2-40B4-BE49-F238E27FC236}">
                <a16:creationId xmlns:a16="http://schemas.microsoft.com/office/drawing/2014/main" id="{C59B3015-BAB0-3CD7-EAEF-D9C1C33DEB77}"/>
              </a:ext>
            </a:extLst>
          </p:cNvPr>
          <p:cNvGrpSpPr/>
          <p:nvPr/>
        </p:nvGrpSpPr>
        <p:grpSpPr>
          <a:xfrm>
            <a:off x="7172277" y="2829539"/>
            <a:ext cx="1720452" cy="1093462"/>
            <a:chOff x="6405088" y="3576199"/>
            <a:chExt cx="1720452" cy="1093462"/>
          </a:xfrm>
        </p:grpSpPr>
        <p:sp>
          <p:nvSpPr>
            <p:cNvPr id="15" name="Oval 14">
              <a:extLst>
                <a:ext uri="{FF2B5EF4-FFF2-40B4-BE49-F238E27FC236}">
                  <a16:creationId xmlns:a16="http://schemas.microsoft.com/office/drawing/2014/main" id="{28F0337C-1E04-36E1-2B61-A91FB3FE98D6}"/>
                </a:ext>
              </a:extLst>
            </p:cNvPr>
            <p:cNvSpPr/>
            <p:nvPr/>
          </p:nvSpPr>
          <p:spPr>
            <a:xfrm>
              <a:off x="6680209" y="3576199"/>
              <a:ext cx="1121515" cy="1093462"/>
            </a:xfrm>
            <a:prstGeom prst="ellipse">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Oval 15">
              <a:extLst>
                <a:ext uri="{FF2B5EF4-FFF2-40B4-BE49-F238E27FC236}">
                  <a16:creationId xmlns:a16="http://schemas.microsoft.com/office/drawing/2014/main" id="{BD125657-3016-5DE3-8F73-E835A994074B}"/>
                </a:ext>
              </a:extLst>
            </p:cNvPr>
            <p:cNvSpPr/>
            <p:nvPr/>
          </p:nvSpPr>
          <p:spPr>
            <a:xfrm>
              <a:off x="6801804" y="3669213"/>
              <a:ext cx="885494" cy="91296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TextBox 16">
              <a:extLst>
                <a:ext uri="{FF2B5EF4-FFF2-40B4-BE49-F238E27FC236}">
                  <a16:creationId xmlns:a16="http://schemas.microsoft.com/office/drawing/2014/main" id="{CE4DC7E0-BFCD-A131-7B3A-674D776C7915}"/>
                </a:ext>
              </a:extLst>
            </p:cNvPr>
            <p:cNvSpPr txBox="1"/>
            <p:nvPr/>
          </p:nvSpPr>
          <p:spPr>
            <a:xfrm>
              <a:off x="6405088" y="3839172"/>
              <a:ext cx="1720452"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Franklin Gothic Medium" panose="020B0603020102020204" pitchFamily="34" charset="0"/>
                  <a:ea typeface="+mn-ea"/>
                  <a:cs typeface="+mn-cs"/>
                </a:rPr>
                <a:t>Immune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Franklin Gothic Medium" panose="020B0603020102020204" pitchFamily="34" charset="0"/>
                  <a:ea typeface="+mn-ea"/>
                  <a:cs typeface="+mn-cs"/>
                </a:rPr>
                <a:t>System</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Franklin Gothic Medium" panose="020B0603020102020204" pitchFamily="34" charset="0"/>
                <a:ea typeface="+mn-ea"/>
                <a:cs typeface="+mn-cs"/>
              </a:endParaRPr>
            </a:p>
          </p:txBody>
        </p:sp>
      </p:grpSp>
      <p:sp>
        <p:nvSpPr>
          <p:cNvPr id="19" name="Oval 18">
            <a:extLst>
              <a:ext uri="{FF2B5EF4-FFF2-40B4-BE49-F238E27FC236}">
                <a16:creationId xmlns:a16="http://schemas.microsoft.com/office/drawing/2014/main" id="{41E44BD6-6271-3E22-28EA-D8A3E1059DFF}"/>
              </a:ext>
            </a:extLst>
          </p:cNvPr>
          <p:cNvSpPr/>
          <p:nvPr/>
        </p:nvSpPr>
        <p:spPr>
          <a:xfrm>
            <a:off x="7447398" y="3970163"/>
            <a:ext cx="1121515" cy="1093462"/>
          </a:xfrm>
          <a:prstGeom prst="ellipse">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0" name="Oval 19">
            <a:extLst>
              <a:ext uri="{FF2B5EF4-FFF2-40B4-BE49-F238E27FC236}">
                <a16:creationId xmlns:a16="http://schemas.microsoft.com/office/drawing/2014/main" id="{6D731D75-641F-7F59-6B50-E011B9C9825E}"/>
              </a:ext>
            </a:extLst>
          </p:cNvPr>
          <p:cNvSpPr/>
          <p:nvPr/>
        </p:nvSpPr>
        <p:spPr>
          <a:xfrm>
            <a:off x="7568993" y="4063177"/>
            <a:ext cx="885494" cy="92360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1" name="TextBox 20">
            <a:extLst>
              <a:ext uri="{FF2B5EF4-FFF2-40B4-BE49-F238E27FC236}">
                <a16:creationId xmlns:a16="http://schemas.microsoft.com/office/drawing/2014/main" id="{59CB3978-3FFB-AA81-3BDC-D836637C0BBA}"/>
              </a:ext>
            </a:extLst>
          </p:cNvPr>
          <p:cNvSpPr txBox="1"/>
          <p:nvPr/>
        </p:nvSpPr>
        <p:spPr>
          <a:xfrm>
            <a:off x="7200902" y="4347617"/>
            <a:ext cx="1720452" cy="307777"/>
          </a:xfrm>
          <a:prstGeom prst="rect">
            <a:avLst/>
          </a:prstGeom>
          <a:noFill/>
        </p:spPr>
        <p:txBody>
          <a:bodyPr wrap="square" rtlCol="0">
            <a:spAutoFit/>
          </a:bodyPr>
          <a:lstStyle/>
          <a:p>
            <a:pPr lvl="0" algn="ctr">
              <a:defRPr/>
            </a:pPr>
            <a:r>
              <a:rPr lang="en-US" sz="1400" dirty="0">
                <a:solidFill>
                  <a:prstClr val="black"/>
                </a:solidFill>
                <a:latin typeface="Franklin Gothic Medium" panose="020B0603020102020204" pitchFamily="34" charset="0"/>
              </a:rPr>
              <a:t>Microbiome</a:t>
            </a:r>
          </a:p>
        </p:txBody>
      </p:sp>
      <p:sp>
        <p:nvSpPr>
          <p:cNvPr id="22" name="Oval 21">
            <a:extLst>
              <a:ext uri="{FF2B5EF4-FFF2-40B4-BE49-F238E27FC236}">
                <a16:creationId xmlns:a16="http://schemas.microsoft.com/office/drawing/2014/main" id="{B9C5AEFD-CAA7-FA86-E4A7-E984C383FEF8}"/>
              </a:ext>
            </a:extLst>
          </p:cNvPr>
          <p:cNvSpPr/>
          <p:nvPr/>
        </p:nvSpPr>
        <p:spPr>
          <a:xfrm>
            <a:off x="7461623" y="5110787"/>
            <a:ext cx="1121515" cy="1093462"/>
          </a:xfrm>
          <a:prstGeom prst="ellipse">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3" name="Oval 22">
            <a:extLst>
              <a:ext uri="{FF2B5EF4-FFF2-40B4-BE49-F238E27FC236}">
                <a16:creationId xmlns:a16="http://schemas.microsoft.com/office/drawing/2014/main" id="{C56A03BC-4FE7-62A7-0A68-D539DA5F9118}"/>
              </a:ext>
            </a:extLst>
          </p:cNvPr>
          <p:cNvSpPr/>
          <p:nvPr/>
        </p:nvSpPr>
        <p:spPr>
          <a:xfrm>
            <a:off x="7564907" y="5203801"/>
            <a:ext cx="903805" cy="92360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TextBox 24">
            <a:extLst>
              <a:ext uri="{FF2B5EF4-FFF2-40B4-BE49-F238E27FC236}">
                <a16:creationId xmlns:a16="http://schemas.microsoft.com/office/drawing/2014/main" id="{417FE3BF-DF28-2A9F-0EB6-58205A70C063}"/>
              </a:ext>
            </a:extLst>
          </p:cNvPr>
          <p:cNvSpPr txBox="1"/>
          <p:nvPr/>
        </p:nvSpPr>
        <p:spPr>
          <a:xfrm>
            <a:off x="7607835" y="5395908"/>
            <a:ext cx="840847"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Franklin Gothic Medium" panose="020B0603020102020204" pitchFamily="34" charset="0"/>
                <a:ea typeface="+mn-ea"/>
                <a:cs typeface="+mn-cs"/>
              </a:rPr>
              <a:t>Cardio-vascular</a:t>
            </a:r>
          </a:p>
        </p:txBody>
      </p:sp>
      <p:pic>
        <p:nvPicPr>
          <p:cNvPr id="2" name="Picture 1">
            <a:extLst>
              <a:ext uri="{FF2B5EF4-FFF2-40B4-BE49-F238E27FC236}">
                <a16:creationId xmlns:a16="http://schemas.microsoft.com/office/drawing/2014/main" id="{C7E715A1-99D3-66E0-6B00-05C6491E2213}"/>
              </a:ext>
            </a:extLst>
          </p:cNvPr>
          <p:cNvPicPr>
            <a:picLocks noChangeAspect="1"/>
          </p:cNvPicPr>
          <p:nvPr/>
        </p:nvPicPr>
        <p:blipFill>
          <a:blip r:embed="rId4">
            <a:extLst>
              <a:ext uri="{28A0092B-C50C-407E-A947-70E740481C1C}">
                <a14:useLocalDpi xmlns:a14="http://schemas.microsoft.com/office/drawing/2010/main" val="0"/>
              </a:ext>
            </a:extLst>
          </a:blip>
          <a:srcRect t="96036"/>
          <a:stretch>
            <a:fillRect/>
          </a:stretch>
        </p:blipFill>
        <p:spPr>
          <a:xfrm>
            <a:off x="0" y="6654468"/>
            <a:ext cx="12192000" cy="203532"/>
          </a:xfrm>
          <a:prstGeom prst="rect">
            <a:avLst/>
          </a:prstGeom>
        </p:spPr>
      </p:pic>
    </p:spTree>
    <p:extLst>
      <p:ext uri="{BB962C8B-B14F-4D97-AF65-F5344CB8AC3E}">
        <p14:creationId xmlns:p14="http://schemas.microsoft.com/office/powerpoint/2010/main" val="295308904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523388-0C3A-AE16-CC0B-8EDC37E836D7}"/>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79A14956-8D7F-A1ED-C2EC-94E0703ABEDE}"/>
              </a:ext>
            </a:extLst>
          </p:cNvPr>
          <p:cNvSpPr>
            <a:spLocks noChangeArrowheads="1"/>
          </p:cNvSpPr>
          <p:nvPr/>
        </p:nvSpPr>
        <p:spPr bwMode="auto">
          <a:xfrm>
            <a:off x="1524000" y="1255776"/>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grpSp>
        <p:nvGrpSpPr>
          <p:cNvPr id="113" name="Group 112">
            <a:extLst>
              <a:ext uri="{FF2B5EF4-FFF2-40B4-BE49-F238E27FC236}">
                <a16:creationId xmlns:a16="http://schemas.microsoft.com/office/drawing/2014/main" id="{8BA52948-A7E3-FEB2-F81A-58F229215C82}"/>
              </a:ext>
            </a:extLst>
          </p:cNvPr>
          <p:cNvGrpSpPr/>
          <p:nvPr/>
        </p:nvGrpSpPr>
        <p:grpSpPr>
          <a:xfrm>
            <a:off x="106016" y="155958"/>
            <a:ext cx="11917107" cy="6461193"/>
            <a:chOff x="70024" y="-78380"/>
            <a:chExt cx="11953100" cy="6695531"/>
          </a:xfrm>
        </p:grpSpPr>
        <p:sp>
          <p:nvSpPr>
            <p:cNvPr id="7" name="TextBox 1">
              <a:extLst>
                <a:ext uri="{FF2B5EF4-FFF2-40B4-BE49-F238E27FC236}">
                  <a16:creationId xmlns:a16="http://schemas.microsoft.com/office/drawing/2014/main" id="{31E734E7-35F2-15F7-8573-031595ACE5DD}"/>
                </a:ext>
              </a:extLst>
            </p:cNvPr>
            <p:cNvSpPr txBox="1"/>
            <p:nvPr/>
          </p:nvSpPr>
          <p:spPr>
            <a:xfrm>
              <a:off x="202181" y="-78380"/>
              <a:ext cx="10748245" cy="60598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9" rIns="45719">
              <a:spAutoFit/>
            </a:bodyPr>
            <a:lstStyle>
              <a:lvl1pPr>
                <a:defRPr sz="2400" b="1"/>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schemeClr val="bg1"/>
                  </a:solidFill>
                  <a:effectLst/>
                  <a:uLnTx/>
                  <a:uFillTx/>
                  <a:latin typeface="Franklin Gothic Book" panose="020B0503020102020204" pitchFamily="34" charset="0"/>
                  <a:cs typeface="Arial" panose="020B0604020202020204" pitchFamily="34" charset="0"/>
                </a:rPr>
                <a:t>IAQ contaminants affect our bodies through only a few routes </a:t>
              </a:r>
              <a:endParaRPr kumimoji="0" sz="3200" b="0" i="0" u="none" strike="noStrike" kern="1200" cap="none" spc="0" normalizeH="0" baseline="0" noProof="0" dirty="0">
                <a:ln>
                  <a:noFill/>
                </a:ln>
                <a:solidFill>
                  <a:schemeClr val="bg1"/>
                </a:solidFill>
                <a:effectLst/>
                <a:uLnTx/>
                <a:uFillTx/>
                <a:latin typeface="Franklin Gothic Book" panose="020B0503020102020204" pitchFamily="34" charset="0"/>
                <a:cs typeface="Arial" panose="020B0604020202020204" pitchFamily="34" charset="0"/>
              </a:endParaRPr>
            </a:p>
          </p:txBody>
        </p:sp>
        <p:grpSp>
          <p:nvGrpSpPr>
            <p:cNvPr id="9" name="Rounded Rectangle 2">
              <a:extLst>
                <a:ext uri="{FF2B5EF4-FFF2-40B4-BE49-F238E27FC236}">
                  <a16:creationId xmlns:a16="http://schemas.microsoft.com/office/drawing/2014/main" id="{D5E1D9E2-65BA-C6B8-D049-F64FDB7E4D3E}"/>
                </a:ext>
              </a:extLst>
            </p:cNvPr>
            <p:cNvGrpSpPr/>
            <p:nvPr/>
          </p:nvGrpSpPr>
          <p:grpSpPr>
            <a:xfrm>
              <a:off x="70024" y="926757"/>
              <a:ext cx="1590198" cy="578551"/>
              <a:chOff x="-36758" y="0"/>
              <a:chExt cx="1042598" cy="411481"/>
            </a:xfrm>
          </p:grpSpPr>
          <p:sp>
            <p:nvSpPr>
              <p:cNvPr id="10" name="Rounded Rectangle">
                <a:extLst>
                  <a:ext uri="{FF2B5EF4-FFF2-40B4-BE49-F238E27FC236}">
                    <a16:creationId xmlns:a16="http://schemas.microsoft.com/office/drawing/2014/main" id="{02712F1E-3F2F-8E92-E064-F09F297FF017}"/>
                  </a:ext>
                </a:extLst>
              </p:cNvPr>
              <p:cNvSpPr/>
              <p:nvPr/>
            </p:nvSpPr>
            <p:spPr>
              <a:xfrm>
                <a:off x="0" y="0"/>
                <a:ext cx="1005840" cy="411481"/>
              </a:xfrm>
              <a:prstGeom prst="roundRect">
                <a:avLst>
                  <a:gd name="adj" fmla="val 16667"/>
                </a:avLst>
              </a:prstGeom>
              <a:solidFill>
                <a:srgbClr val="EBF5FF"/>
              </a:solidFill>
              <a:ln w="9525" cap="flat">
                <a:solidFill>
                  <a:srgbClr val="5A8CBE"/>
                </a:solidFill>
                <a:prstDash val="solid"/>
                <a:round/>
              </a:ln>
              <a:effectLst>
                <a:outerShdw blurRad="38100" dist="23000" dir="5400000" rotWithShape="0">
                  <a:srgbClr val="000000">
                    <a:alpha val="35000"/>
                  </a:srgbClr>
                </a:outerShdw>
              </a:effectLst>
            </p:spPr>
            <p:txBody>
              <a:bodyPr wrap="square" lIns="45719" tIns="45719" rIns="45719" bIns="45719" numCol="1"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solidFill>
                      <a:srgbClr val="FFFFFF"/>
                    </a:solidFill>
                  </a:defRPr>
                </a:pPr>
                <a:endParaRPr kumimoji="0" sz="1800" b="0" i="0" u="none" strike="noStrike" kern="1200" cap="none" spc="0" normalizeH="0" baseline="0" noProof="0">
                  <a:ln>
                    <a:noFill/>
                  </a:ln>
                  <a:solidFill>
                    <a:srgbClr val="FFFFFF"/>
                  </a:solidFill>
                  <a:effectLst/>
                  <a:uLnTx/>
                  <a:uFillTx/>
                  <a:latin typeface="Trebuchet MS" panose="020B0603020202020204"/>
                  <a:ea typeface="+mn-ea"/>
                  <a:cs typeface="+mn-cs"/>
                </a:endParaRPr>
              </a:p>
            </p:txBody>
          </p:sp>
          <p:sp>
            <p:nvSpPr>
              <p:cNvPr id="11" name="Temperature">
                <a:extLst>
                  <a:ext uri="{FF2B5EF4-FFF2-40B4-BE49-F238E27FC236}">
                    <a16:creationId xmlns:a16="http://schemas.microsoft.com/office/drawing/2014/main" id="{7184477A-C295-B793-DAAE-D31ABA5AEEA7}"/>
                  </a:ext>
                </a:extLst>
              </p:cNvPr>
              <p:cNvSpPr txBox="1"/>
              <p:nvPr/>
            </p:nvSpPr>
            <p:spPr>
              <a:xfrm>
                <a:off x="-36758" y="110945"/>
                <a:ext cx="1005839" cy="262677"/>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tIns="45719" rIns="45719" bIns="45719" numCol="1" anchor="ctr">
                <a:spAutoFit/>
              </a:bodyPr>
              <a:lstStyle>
                <a:lvl1pPr>
                  <a:defRPr>
                    <a:solidFill>
                      <a:srgbClr val="FFFFFF"/>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800" b="1" i="0" u="none" strike="noStrike" kern="1200" cap="none" spc="0" normalizeH="0" baseline="0" noProof="0" dirty="0">
                    <a:ln>
                      <a:noFill/>
                    </a:ln>
                    <a:solidFill>
                      <a:prstClr val="black"/>
                    </a:solidFill>
                    <a:effectLst/>
                    <a:uLnTx/>
                    <a:uFillTx/>
                    <a:latin typeface="Trebuchet MS" panose="020B0603020202020204"/>
                    <a:ea typeface="+mn-ea"/>
                    <a:cs typeface="+mn-cs"/>
                  </a:rPr>
                  <a:t>Temp</a:t>
                </a:r>
              </a:p>
            </p:txBody>
          </p:sp>
        </p:grpSp>
        <p:grpSp>
          <p:nvGrpSpPr>
            <p:cNvPr id="12" name="Rounded Rectangle 3">
              <a:extLst>
                <a:ext uri="{FF2B5EF4-FFF2-40B4-BE49-F238E27FC236}">
                  <a16:creationId xmlns:a16="http://schemas.microsoft.com/office/drawing/2014/main" id="{C0A01C07-0E2A-CB62-2C43-C7C6C298D023}"/>
                </a:ext>
              </a:extLst>
            </p:cNvPr>
            <p:cNvGrpSpPr/>
            <p:nvPr/>
          </p:nvGrpSpPr>
          <p:grpSpPr>
            <a:xfrm>
              <a:off x="126088" y="1633871"/>
              <a:ext cx="1534134" cy="578551"/>
              <a:chOff x="0" y="0"/>
              <a:chExt cx="1005840" cy="411481"/>
            </a:xfrm>
          </p:grpSpPr>
          <p:sp>
            <p:nvSpPr>
              <p:cNvPr id="13" name="Rounded Rectangle">
                <a:extLst>
                  <a:ext uri="{FF2B5EF4-FFF2-40B4-BE49-F238E27FC236}">
                    <a16:creationId xmlns:a16="http://schemas.microsoft.com/office/drawing/2014/main" id="{F273004A-3446-1603-AF21-2E20859D6B35}"/>
                  </a:ext>
                </a:extLst>
              </p:cNvPr>
              <p:cNvSpPr/>
              <p:nvPr/>
            </p:nvSpPr>
            <p:spPr>
              <a:xfrm>
                <a:off x="0" y="0"/>
                <a:ext cx="1005840" cy="411481"/>
              </a:xfrm>
              <a:prstGeom prst="roundRect">
                <a:avLst>
                  <a:gd name="adj" fmla="val 16667"/>
                </a:avLst>
              </a:prstGeom>
              <a:solidFill>
                <a:srgbClr val="EBF5FF"/>
              </a:solidFill>
              <a:ln w="9525" cap="flat">
                <a:solidFill>
                  <a:srgbClr val="5A8CBE"/>
                </a:solidFill>
                <a:prstDash val="solid"/>
                <a:round/>
              </a:ln>
              <a:effectLst>
                <a:outerShdw blurRad="38100" dist="23000" dir="5400000" rotWithShape="0">
                  <a:srgbClr val="000000">
                    <a:alpha val="35000"/>
                  </a:srgbClr>
                </a:outerShdw>
              </a:effectLst>
            </p:spPr>
            <p:txBody>
              <a:bodyPr wrap="square" lIns="45719" tIns="45719" rIns="45719" bIns="45719" numCol="1"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solidFill>
                      <a:srgbClr val="FFFFFF"/>
                    </a:solidFill>
                  </a:defRPr>
                </a:pPr>
                <a:endParaRPr kumimoji="0" sz="1800" b="0" i="0" u="none" strike="noStrike" kern="1200" cap="none" spc="0" normalizeH="0" baseline="0" noProof="0">
                  <a:ln>
                    <a:noFill/>
                  </a:ln>
                  <a:solidFill>
                    <a:srgbClr val="FFFFFF"/>
                  </a:solidFill>
                  <a:effectLst/>
                  <a:uLnTx/>
                  <a:uFillTx/>
                  <a:latin typeface="Trebuchet MS" panose="020B0603020202020204"/>
                  <a:ea typeface="+mn-ea"/>
                  <a:cs typeface="+mn-cs"/>
                </a:endParaRPr>
              </a:p>
            </p:txBody>
          </p:sp>
          <p:sp>
            <p:nvSpPr>
              <p:cNvPr id="14" name="RH">
                <a:extLst>
                  <a:ext uri="{FF2B5EF4-FFF2-40B4-BE49-F238E27FC236}">
                    <a16:creationId xmlns:a16="http://schemas.microsoft.com/office/drawing/2014/main" id="{A57EE28C-71B7-53E4-5FE5-9EE21C9CBC29}"/>
                  </a:ext>
                </a:extLst>
              </p:cNvPr>
              <p:cNvSpPr txBox="1"/>
              <p:nvPr/>
            </p:nvSpPr>
            <p:spPr>
              <a:xfrm>
                <a:off x="70569" y="74401"/>
                <a:ext cx="783536" cy="262677"/>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tIns="45719" rIns="45719" bIns="45719" numCol="1" anchor="ctr">
                <a:spAutoFit/>
              </a:bodyPr>
              <a:lstStyle>
                <a:lvl1pPr>
                  <a:defRPr>
                    <a:solidFill>
                      <a:srgbClr val="FFFFFF"/>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Trebuchet MS" panose="020B0603020202020204"/>
                    <a:ea typeface="+mn-ea"/>
                    <a:cs typeface="+mn-cs"/>
                  </a:rPr>
                  <a:t>Humidity</a:t>
                </a:r>
                <a:endParaRPr kumimoji="0" sz="1800" b="1" i="0" u="none" strike="noStrike" kern="1200" cap="none" spc="0" normalizeH="0" baseline="0" noProof="0" dirty="0">
                  <a:ln>
                    <a:noFill/>
                  </a:ln>
                  <a:solidFill>
                    <a:prstClr val="black"/>
                  </a:solidFill>
                  <a:effectLst/>
                  <a:uLnTx/>
                  <a:uFillTx/>
                  <a:latin typeface="Trebuchet MS" panose="020B0603020202020204"/>
                  <a:ea typeface="+mn-ea"/>
                  <a:cs typeface="+mn-cs"/>
                </a:endParaRPr>
              </a:p>
            </p:txBody>
          </p:sp>
        </p:grpSp>
        <p:pic>
          <p:nvPicPr>
            <p:cNvPr id="15" name="Picture 14" descr="A human body with organs&#10;&#10;AI-generated content may be incorrect.">
              <a:extLst>
                <a:ext uri="{FF2B5EF4-FFF2-40B4-BE49-F238E27FC236}">
                  <a16:creationId xmlns:a16="http://schemas.microsoft.com/office/drawing/2014/main" id="{E56BB3F6-C171-0A72-70C6-30D726BCC42D}"/>
                </a:ext>
              </a:extLst>
            </p:cNvPr>
            <p:cNvPicPr>
              <a:picLocks noChangeAspect="1"/>
            </p:cNvPicPr>
            <p:nvPr/>
          </p:nvPicPr>
          <p:blipFill>
            <a:blip r:embed="rId2">
              <a:alphaModFix/>
            </a:blip>
            <a:srcRect l="30889" t="-1671" r="30025" b="50427"/>
            <a:stretch>
              <a:fillRect/>
            </a:stretch>
          </p:blipFill>
          <p:spPr>
            <a:xfrm>
              <a:off x="4491926" y="527604"/>
              <a:ext cx="4588167" cy="6089547"/>
            </a:xfrm>
            <a:prstGeom prst="rect">
              <a:avLst/>
            </a:prstGeom>
          </p:spPr>
        </p:pic>
        <p:grpSp>
          <p:nvGrpSpPr>
            <p:cNvPr id="16" name="Rounded Rectangle 4">
              <a:extLst>
                <a:ext uri="{FF2B5EF4-FFF2-40B4-BE49-F238E27FC236}">
                  <a16:creationId xmlns:a16="http://schemas.microsoft.com/office/drawing/2014/main" id="{72CD35F9-EFEE-F25B-C0F3-85B00EF1B289}"/>
                </a:ext>
              </a:extLst>
            </p:cNvPr>
            <p:cNvGrpSpPr/>
            <p:nvPr/>
          </p:nvGrpSpPr>
          <p:grpSpPr>
            <a:xfrm>
              <a:off x="126088" y="2340987"/>
              <a:ext cx="1534134" cy="578551"/>
              <a:chOff x="0" y="0"/>
              <a:chExt cx="1005840" cy="411481"/>
            </a:xfrm>
          </p:grpSpPr>
          <p:sp>
            <p:nvSpPr>
              <p:cNvPr id="17" name="Rounded Rectangle">
                <a:extLst>
                  <a:ext uri="{FF2B5EF4-FFF2-40B4-BE49-F238E27FC236}">
                    <a16:creationId xmlns:a16="http://schemas.microsoft.com/office/drawing/2014/main" id="{7373D9A0-4614-4278-F446-9EF0C8B4D9A8}"/>
                  </a:ext>
                </a:extLst>
              </p:cNvPr>
              <p:cNvSpPr/>
              <p:nvPr/>
            </p:nvSpPr>
            <p:spPr>
              <a:xfrm>
                <a:off x="0" y="0"/>
                <a:ext cx="1005840" cy="411481"/>
              </a:xfrm>
              <a:prstGeom prst="roundRect">
                <a:avLst>
                  <a:gd name="adj" fmla="val 16667"/>
                </a:avLst>
              </a:prstGeom>
              <a:solidFill>
                <a:srgbClr val="EBF5FF"/>
              </a:solidFill>
              <a:ln w="9525" cap="flat">
                <a:solidFill>
                  <a:srgbClr val="5A8CBE"/>
                </a:solidFill>
                <a:prstDash val="solid"/>
                <a:round/>
              </a:ln>
              <a:effectLst>
                <a:outerShdw blurRad="38100" dist="23000" dir="5400000" rotWithShape="0">
                  <a:srgbClr val="000000">
                    <a:alpha val="35000"/>
                  </a:srgbClr>
                </a:outerShdw>
              </a:effectLst>
            </p:spPr>
            <p:txBody>
              <a:bodyPr wrap="square" lIns="45719" tIns="45719" rIns="45719" bIns="45719" numCol="1"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solidFill>
                      <a:srgbClr val="FFFFFF"/>
                    </a:solidFill>
                  </a:defRPr>
                </a:pPr>
                <a:endParaRPr kumimoji="0" sz="1800" b="0" i="0" u="none" strike="noStrike" kern="1200" cap="none" spc="0" normalizeH="0" baseline="0" noProof="0">
                  <a:ln>
                    <a:noFill/>
                  </a:ln>
                  <a:solidFill>
                    <a:srgbClr val="FFFFFF"/>
                  </a:solidFill>
                  <a:effectLst/>
                  <a:uLnTx/>
                  <a:uFillTx/>
                  <a:latin typeface="Trebuchet MS" panose="020B0603020202020204"/>
                  <a:ea typeface="+mn-ea"/>
                  <a:cs typeface="+mn-cs"/>
                </a:endParaRPr>
              </a:p>
            </p:txBody>
          </p:sp>
          <p:sp>
            <p:nvSpPr>
              <p:cNvPr id="18" name="O₃">
                <a:extLst>
                  <a:ext uri="{FF2B5EF4-FFF2-40B4-BE49-F238E27FC236}">
                    <a16:creationId xmlns:a16="http://schemas.microsoft.com/office/drawing/2014/main" id="{0269E949-3A01-DB11-7F5B-37022529EAAE}"/>
                  </a:ext>
                </a:extLst>
              </p:cNvPr>
              <p:cNvSpPr txBox="1"/>
              <p:nvPr/>
            </p:nvSpPr>
            <p:spPr>
              <a:xfrm>
                <a:off x="70569" y="74401"/>
                <a:ext cx="799961" cy="262677"/>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tIns="45719" rIns="45719" bIns="45719" numCol="1" anchor="ctr">
                <a:spAutoFit/>
              </a:bodyPr>
              <a:lstStyle>
                <a:lvl1pPr>
                  <a:defRPr>
                    <a:solidFill>
                      <a:srgbClr val="FFFFFF"/>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800" b="1" i="0" u="none" strike="noStrike" kern="1200" cap="none" spc="0" normalizeH="0" baseline="0" noProof="0" dirty="0">
                    <a:ln>
                      <a:noFill/>
                    </a:ln>
                    <a:solidFill>
                      <a:prstClr val="black"/>
                    </a:solidFill>
                    <a:effectLst/>
                    <a:uLnTx/>
                    <a:uFillTx/>
                    <a:latin typeface="Trebuchet MS" panose="020B0603020202020204"/>
                    <a:ea typeface="+mn-ea"/>
                    <a:cs typeface="+mn-cs"/>
                  </a:rPr>
                  <a:t>O₃</a:t>
                </a:r>
              </a:p>
            </p:txBody>
          </p:sp>
        </p:grpSp>
        <p:grpSp>
          <p:nvGrpSpPr>
            <p:cNvPr id="19" name="Rounded Rectangle 5">
              <a:extLst>
                <a:ext uri="{FF2B5EF4-FFF2-40B4-BE49-F238E27FC236}">
                  <a16:creationId xmlns:a16="http://schemas.microsoft.com/office/drawing/2014/main" id="{2E7FAAFC-2AFD-11A2-A836-2C8D3F2FCAB1}"/>
                </a:ext>
              </a:extLst>
            </p:cNvPr>
            <p:cNvGrpSpPr/>
            <p:nvPr/>
          </p:nvGrpSpPr>
          <p:grpSpPr>
            <a:xfrm>
              <a:off x="126089" y="3048102"/>
              <a:ext cx="1534134" cy="578551"/>
              <a:chOff x="1" y="0"/>
              <a:chExt cx="1005840" cy="411481"/>
            </a:xfrm>
          </p:grpSpPr>
          <p:sp>
            <p:nvSpPr>
              <p:cNvPr id="20" name="Rounded Rectangle">
                <a:extLst>
                  <a:ext uri="{FF2B5EF4-FFF2-40B4-BE49-F238E27FC236}">
                    <a16:creationId xmlns:a16="http://schemas.microsoft.com/office/drawing/2014/main" id="{1D4651DF-E191-EE1E-6CAD-D50A0551447C}"/>
                  </a:ext>
                </a:extLst>
              </p:cNvPr>
              <p:cNvSpPr/>
              <p:nvPr/>
            </p:nvSpPr>
            <p:spPr>
              <a:xfrm>
                <a:off x="1" y="0"/>
                <a:ext cx="1005840" cy="411481"/>
              </a:xfrm>
              <a:prstGeom prst="roundRect">
                <a:avLst>
                  <a:gd name="adj" fmla="val 16667"/>
                </a:avLst>
              </a:prstGeom>
              <a:solidFill>
                <a:srgbClr val="EBF5FF"/>
              </a:solidFill>
              <a:ln w="9525" cap="flat">
                <a:solidFill>
                  <a:srgbClr val="5A8CBE"/>
                </a:solidFill>
                <a:prstDash val="solid"/>
                <a:round/>
              </a:ln>
              <a:effectLst>
                <a:outerShdw blurRad="38100" dist="23000" dir="5400000" rotWithShape="0">
                  <a:srgbClr val="000000">
                    <a:alpha val="35000"/>
                  </a:srgbClr>
                </a:outerShdw>
              </a:effectLst>
            </p:spPr>
            <p:txBody>
              <a:bodyPr wrap="square" lIns="45719" tIns="45719" rIns="45719" bIns="45719" numCol="1"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solidFill>
                      <a:srgbClr val="FFFFFF"/>
                    </a:solidFill>
                  </a:defRPr>
                </a:pPr>
                <a:endParaRPr kumimoji="0" sz="1800" b="0" i="0" u="none" strike="noStrike" kern="1200" cap="none" spc="0" normalizeH="0" baseline="0" noProof="0">
                  <a:ln>
                    <a:noFill/>
                  </a:ln>
                  <a:solidFill>
                    <a:srgbClr val="FFFFFF"/>
                  </a:solidFill>
                  <a:effectLst/>
                  <a:uLnTx/>
                  <a:uFillTx/>
                  <a:latin typeface="Trebuchet MS" panose="020B0603020202020204"/>
                  <a:ea typeface="+mn-ea"/>
                  <a:cs typeface="+mn-cs"/>
                </a:endParaRPr>
              </a:p>
            </p:txBody>
          </p:sp>
          <p:sp>
            <p:nvSpPr>
              <p:cNvPr id="21" name="PM₂.₅">
                <a:extLst>
                  <a:ext uri="{FF2B5EF4-FFF2-40B4-BE49-F238E27FC236}">
                    <a16:creationId xmlns:a16="http://schemas.microsoft.com/office/drawing/2014/main" id="{52576108-65EC-DAAE-CC6B-E22BA7489F10}"/>
                  </a:ext>
                </a:extLst>
              </p:cNvPr>
              <p:cNvSpPr txBox="1"/>
              <p:nvPr/>
            </p:nvSpPr>
            <p:spPr>
              <a:xfrm>
                <a:off x="70569" y="74401"/>
                <a:ext cx="775324" cy="262677"/>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tIns="45719" rIns="45719" bIns="45719" numCol="1" anchor="ctr">
                <a:spAutoFit/>
              </a:bodyPr>
              <a:lstStyle>
                <a:lvl1pPr>
                  <a:defRPr>
                    <a:solidFill>
                      <a:srgbClr val="FFFFFF"/>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800" b="1" i="0" u="none" strike="noStrike" kern="1200" cap="none" spc="0" normalizeH="0" baseline="0" noProof="0" dirty="0">
                    <a:ln>
                      <a:noFill/>
                    </a:ln>
                    <a:solidFill>
                      <a:prstClr val="black"/>
                    </a:solidFill>
                    <a:effectLst/>
                    <a:uLnTx/>
                    <a:uFillTx/>
                    <a:latin typeface="Trebuchet MS" panose="020B0603020202020204"/>
                    <a:ea typeface="+mn-ea"/>
                    <a:cs typeface="+mn-cs"/>
                  </a:rPr>
                  <a:t>P</a:t>
                </a:r>
                <a:r>
                  <a:rPr kumimoji="0" lang="en-US" sz="1800" b="1" i="0" u="none" strike="noStrike" kern="1200" cap="none" spc="0" normalizeH="0" baseline="0" noProof="0" dirty="0">
                    <a:ln>
                      <a:noFill/>
                    </a:ln>
                    <a:solidFill>
                      <a:prstClr val="black"/>
                    </a:solidFill>
                    <a:effectLst/>
                    <a:uLnTx/>
                    <a:uFillTx/>
                    <a:latin typeface="Trebuchet MS" panose="020B0603020202020204"/>
                    <a:ea typeface="+mn-ea"/>
                    <a:cs typeface="+mn-cs"/>
                  </a:rPr>
                  <a:t>articles</a:t>
                </a:r>
                <a:endParaRPr kumimoji="0" sz="1800" b="1" i="0" u="none" strike="noStrike" kern="1200" cap="none" spc="0" normalizeH="0" baseline="0" noProof="0" dirty="0">
                  <a:ln>
                    <a:noFill/>
                  </a:ln>
                  <a:solidFill>
                    <a:prstClr val="black"/>
                  </a:solidFill>
                  <a:effectLst/>
                  <a:uLnTx/>
                  <a:uFillTx/>
                  <a:latin typeface="Trebuchet MS" panose="020B0603020202020204"/>
                  <a:ea typeface="+mn-ea"/>
                  <a:cs typeface="+mn-cs"/>
                </a:endParaRPr>
              </a:p>
            </p:txBody>
          </p:sp>
        </p:grpSp>
        <p:grpSp>
          <p:nvGrpSpPr>
            <p:cNvPr id="22" name="Rounded Rectangle 6">
              <a:extLst>
                <a:ext uri="{FF2B5EF4-FFF2-40B4-BE49-F238E27FC236}">
                  <a16:creationId xmlns:a16="http://schemas.microsoft.com/office/drawing/2014/main" id="{81215A44-917A-CD59-5709-50170E988F85}"/>
                </a:ext>
              </a:extLst>
            </p:cNvPr>
            <p:cNvGrpSpPr/>
            <p:nvPr/>
          </p:nvGrpSpPr>
          <p:grpSpPr>
            <a:xfrm>
              <a:off x="126089" y="3755214"/>
              <a:ext cx="1534134" cy="578553"/>
              <a:chOff x="1" y="0"/>
              <a:chExt cx="1005840" cy="411481"/>
            </a:xfrm>
          </p:grpSpPr>
          <p:sp>
            <p:nvSpPr>
              <p:cNvPr id="23" name="Rounded Rectangle">
                <a:extLst>
                  <a:ext uri="{FF2B5EF4-FFF2-40B4-BE49-F238E27FC236}">
                    <a16:creationId xmlns:a16="http://schemas.microsoft.com/office/drawing/2014/main" id="{340DC55D-C106-D163-BD21-1352F1FB0D80}"/>
                  </a:ext>
                </a:extLst>
              </p:cNvPr>
              <p:cNvSpPr/>
              <p:nvPr/>
            </p:nvSpPr>
            <p:spPr>
              <a:xfrm>
                <a:off x="1" y="0"/>
                <a:ext cx="1005840" cy="411481"/>
              </a:xfrm>
              <a:prstGeom prst="roundRect">
                <a:avLst>
                  <a:gd name="adj" fmla="val 16667"/>
                </a:avLst>
              </a:prstGeom>
              <a:solidFill>
                <a:srgbClr val="EBF5FF"/>
              </a:solidFill>
              <a:ln w="9525" cap="flat">
                <a:solidFill>
                  <a:srgbClr val="5A8CBE"/>
                </a:solidFill>
                <a:prstDash val="solid"/>
                <a:round/>
              </a:ln>
              <a:effectLst>
                <a:outerShdw blurRad="38100" dist="23000" dir="5400000" rotWithShape="0">
                  <a:srgbClr val="000000">
                    <a:alpha val="35000"/>
                  </a:srgbClr>
                </a:outerShdw>
              </a:effectLst>
            </p:spPr>
            <p:txBody>
              <a:bodyPr wrap="square" lIns="45719" tIns="45719" rIns="45719" bIns="45719" numCol="1"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solidFill>
                      <a:srgbClr val="FFFFFF"/>
                    </a:solidFill>
                  </a:defRPr>
                </a:pPr>
                <a:endParaRPr kumimoji="0" sz="1800" b="0" i="0" u="none" strike="noStrike" kern="1200" cap="none" spc="0" normalizeH="0" baseline="0" noProof="0">
                  <a:ln>
                    <a:noFill/>
                  </a:ln>
                  <a:solidFill>
                    <a:srgbClr val="FFFFFF"/>
                  </a:solidFill>
                  <a:effectLst/>
                  <a:uLnTx/>
                  <a:uFillTx/>
                  <a:latin typeface="Trebuchet MS" panose="020B0603020202020204"/>
                  <a:ea typeface="+mn-ea"/>
                  <a:cs typeface="+mn-cs"/>
                </a:endParaRPr>
              </a:p>
            </p:txBody>
          </p:sp>
          <p:sp>
            <p:nvSpPr>
              <p:cNvPr id="24" name="VOCs">
                <a:extLst>
                  <a:ext uri="{FF2B5EF4-FFF2-40B4-BE49-F238E27FC236}">
                    <a16:creationId xmlns:a16="http://schemas.microsoft.com/office/drawing/2014/main" id="{FBE2CF0B-28B2-90B6-4980-DE0F32D05F81}"/>
                  </a:ext>
                </a:extLst>
              </p:cNvPr>
              <p:cNvSpPr txBox="1"/>
              <p:nvPr/>
            </p:nvSpPr>
            <p:spPr>
              <a:xfrm>
                <a:off x="70569" y="74403"/>
                <a:ext cx="635710" cy="262677"/>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tIns="45719" rIns="45719" bIns="45719" numCol="1" anchor="ctr">
                <a:spAutoFit/>
              </a:bodyPr>
              <a:lstStyle>
                <a:lvl1pPr>
                  <a:defRPr>
                    <a:solidFill>
                      <a:srgbClr val="FFFFFF"/>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800" b="1" i="0" u="none" strike="noStrike" kern="1200" cap="none" spc="0" normalizeH="0" baseline="0" noProof="0">
                    <a:ln>
                      <a:noFill/>
                    </a:ln>
                    <a:solidFill>
                      <a:prstClr val="black"/>
                    </a:solidFill>
                    <a:effectLst/>
                    <a:uLnTx/>
                    <a:uFillTx/>
                    <a:latin typeface="Trebuchet MS" panose="020B0603020202020204"/>
                    <a:ea typeface="+mn-ea"/>
                    <a:cs typeface="+mn-cs"/>
                  </a:rPr>
                  <a:t>VOCs</a:t>
                </a:r>
              </a:p>
            </p:txBody>
          </p:sp>
        </p:grpSp>
        <p:grpSp>
          <p:nvGrpSpPr>
            <p:cNvPr id="25" name="Rounded Rectangle 7">
              <a:extLst>
                <a:ext uri="{FF2B5EF4-FFF2-40B4-BE49-F238E27FC236}">
                  <a16:creationId xmlns:a16="http://schemas.microsoft.com/office/drawing/2014/main" id="{DE48762B-118F-463B-9C86-F3334A350963}"/>
                </a:ext>
              </a:extLst>
            </p:cNvPr>
            <p:cNvGrpSpPr/>
            <p:nvPr/>
          </p:nvGrpSpPr>
          <p:grpSpPr>
            <a:xfrm>
              <a:off x="126088" y="4462330"/>
              <a:ext cx="1534134" cy="578551"/>
              <a:chOff x="0" y="0"/>
              <a:chExt cx="1005840" cy="411481"/>
            </a:xfrm>
          </p:grpSpPr>
          <p:sp>
            <p:nvSpPr>
              <p:cNvPr id="26" name="Rounded Rectangle">
                <a:extLst>
                  <a:ext uri="{FF2B5EF4-FFF2-40B4-BE49-F238E27FC236}">
                    <a16:creationId xmlns:a16="http://schemas.microsoft.com/office/drawing/2014/main" id="{9AEB1E57-9433-E1FC-55EB-E61149738FA9}"/>
                  </a:ext>
                </a:extLst>
              </p:cNvPr>
              <p:cNvSpPr/>
              <p:nvPr/>
            </p:nvSpPr>
            <p:spPr>
              <a:xfrm>
                <a:off x="0" y="0"/>
                <a:ext cx="1005840" cy="411481"/>
              </a:xfrm>
              <a:prstGeom prst="roundRect">
                <a:avLst>
                  <a:gd name="adj" fmla="val 16667"/>
                </a:avLst>
              </a:prstGeom>
              <a:solidFill>
                <a:srgbClr val="EBF5FF"/>
              </a:solidFill>
              <a:ln w="9525" cap="flat">
                <a:solidFill>
                  <a:srgbClr val="5A8CBE"/>
                </a:solidFill>
                <a:prstDash val="solid"/>
                <a:round/>
              </a:ln>
              <a:effectLst>
                <a:outerShdw blurRad="38100" dist="23000" dir="5400000" rotWithShape="0">
                  <a:srgbClr val="000000">
                    <a:alpha val="35000"/>
                  </a:srgbClr>
                </a:outerShdw>
              </a:effectLst>
            </p:spPr>
            <p:txBody>
              <a:bodyPr wrap="square" lIns="45719" tIns="45719" rIns="45719" bIns="45719" numCol="1"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solidFill>
                      <a:srgbClr val="FFFFFF"/>
                    </a:solidFill>
                  </a:defRPr>
                </a:pPr>
                <a:endParaRPr kumimoji="0" sz="1800" b="0" i="0" u="none" strike="noStrike" kern="1200" cap="none" spc="0" normalizeH="0" baseline="0" noProof="0">
                  <a:ln>
                    <a:noFill/>
                  </a:ln>
                  <a:solidFill>
                    <a:srgbClr val="FFFFFF"/>
                  </a:solidFill>
                  <a:effectLst/>
                  <a:uLnTx/>
                  <a:uFillTx/>
                  <a:latin typeface="Trebuchet MS" panose="020B0603020202020204"/>
                  <a:ea typeface="+mn-ea"/>
                  <a:cs typeface="+mn-cs"/>
                </a:endParaRPr>
              </a:p>
            </p:txBody>
          </p:sp>
          <p:sp>
            <p:nvSpPr>
              <p:cNvPr id="27" name="NO₂">
                <a:extLst>
                  <a:ext uri="{FF2B5EF4-FFF2-40B4-BE49-F238E27FC236}">
                    <a16:creationId xmlns:a16="http://schemas.microsoft.com/office/drawing/2014/main" id="{FF7A2A51-C289-01F3-C8BA-CBB0FF549078}"/>
                  </a:ext>
                </a:extLst>
              </p:cNvPr>
              <p:cNvSpPr txBox="1"/>
              <p:nvPr/>
            </p:nvSpPr>
            <p:spPr>
              <a:xfrm>
                <a:off x="70569" y="74401"/>
                <a:ext cx="668560" cy="262677"/>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tIns="45719" rIns="45719" bIns="45719" numCol="1" anchor="ctr">
                <a:spAutoFit/>
              </a:bodyPr>
              <a:lstStyle>
                <a:lvl1pPr>
                  <a:defRPr>
                    <a:solidFill>
                      <a:srgbClr val="FFFFFF"/>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800" b="1" i="0" u="none" strike="noStrike" kern="1200" cap="none" spc="0" normalizeH="0" baseline="0" noProof="0" dirty="0">
                    <a:ln>
                      <a:noFill/>
                    </a:ln>
                    <a:solidFill>
                      <a:prstClr val="black"/>
                    </a:solidFill>
                    <a:effectLst/>
                    <a:uLnTx/>
                    <a:uFillTx/>
                    <a:latin typeface="Trebuchet MS" panose="020B0603020202020204"/>
                    <a:ea typeface="+mn-ea"/>
                    <a:cs typeface="+mn-cs"/>
                  </a:rPr>
                  <a:t>NO₂</a:t>
                </a:r>
              </a:p>
            </p:txBody>
          </p:sp>
        </p:grpSp>
        <p:grpSp>
          <p:nvGrpSpPr>
            <p:cNvPr id="28" name="Rounded Rectangle 8">
              <a:extLst>
                <a:ext uri="{FF2B5EF4-FFF2-40B4-BE49-F238E27FC236}">
                  <a16:creationId xmlns:a16="http://schemas.microsoft.com/office/drawing/2014/main" id="{A16C54F0-D3D2-0220-2CAA-E024546F8C9B}"/>
                </a:ext>
              </a:extLst>
            </p:cNvPr>
            <p:cNvGrpSpPr/>
            <p:nvPr/>
          </p:nvGrpSpPr>
          <p:grpSpPr>
            <a:xfrm>
              <a:off x="126088" y="5169445"/>
              <a:ext cx="1534134" cy="578551"/>
              <a:chOff x="0" y="0"/>
              <a:chExt cx="1005840" cy="411481"/>
            </a:xfrm>
          </p:grpSpPr>
          <p:sp>
            <p:nvSpPr>
              <p:cNvPr id="29" name="Rounded Rectangle">
                <a:extLst>
                  <a:ext uri="{FF2B5EF4-FFF2-40B4-BE49-F238E27FC236}">
                    <a16:creationId xmlns:a16="http://schemas.microsoft.com/office/drawing/2014/main" id="{EA77267A-54C7-4277-21E3-BA485650F69F}"/>
                  </a:ext>
                </a:extLst>
              </p:cNvPr>
              <p:cNvSpPr/>
              <p:nvPr/>
            </p:nvSpPr>
            <p:spPr>
              <a:xfrm>
                <a:off x="0" y="0"/>
                <a:ext cx="1005840" cy="411481"/>
              </a:xfrm>
              <a:prstGeom prst="roundRect">
                <a:avLst>
                  <a:gd name="adj" fmla="val 16667"/>
                </a:avLst>
              </a:prstGeom>
              <a:solidFill>
                <a:srgbClr val="EBF5FF"/>
              </a:solidFill>
              <a:ln w="9525" cap="flat">
                <a:solidFill>
                  <a:srgbClr val="5A8CBE"/>
                </a:solidFill>
                <a:prstDash val="solid"/>
                <a:round/>
              </a:ln>
              <a:effectLst>
                <a:outerShdw blurRad="38100" dist="23000" dir="5400000" rotWithShape="0">
                  <a:srgbClr val="000000">
                    <a:alpha val="35000"/>
                  </a:srgbClr>
                </a:outerShdw>
              </a:effectLst>
            </p:spPr>
            <p:txBody>
              <a:bodyPr wrap="square" lIns="45719" tIns="45719" rIns="45719" bIns="45719" numCol="1"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solidFill>
                      <a:srgbClr val="FFFFFF"/>
                    </a:solidFill>
                  </a:defRPr>
                </a:pPr>
                <a:endParaRPr kumimoji="0" sz="1800" b="0" i="0" u="none" strike="noStrike" kern="1200" cap="none" spc="0" normalizeH="0" baseline="0" noProof="0">
                  <a:ln>
                    <a:noFill/>
                  </a:ln>
                  <a:solidFill>
                    <a:srgbClr val="FFFFFF"/>
                  </a:solidFill>
                  <a:effectLst/>
                  <a:uLnTx/>
                  <a:uFillTx/>
                  <a:latin typeface="Trebuchet MS" panose="020B0603020202020204"/>
                  <a:ea typeface="+mn-ea"/>
                  <a:cs typeface="+mn-cs"/>
                </a:endParaRPr>
              </a:p>
            </p:txBody>
          </p:sp>
          <p:sp>
            <p:nvSpPr>
              <p:cNvPr id="30" name="CO₂">
                <a:extLst>
                  <a:ext uri="{FF2B5EF4-FFF2-40B4-BE49-F238E27FC236}">
                    <a16:creationId xmlns:a16="http://schemas.microsoft.com/office/drawing/2014/main" id="{53FB664B-72FA-D208-CE6B-029D6F69C77C}"/>
                  </a:ext>
                </a:extLst>
              </p:cNvPr>
              <p:cNvSpPr txBox="1"/>
              <p:nvPr/>
            </p:nvSpPr>
            <p:spPr>
              <a:xfrm>
                <a:off x="70569" y="74401"/>
                <a:ext cx="693197" cy="262677"/>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tIns="45719" rIns="45719" bIns="45719" numCol="1" anchor="ctr">
                <a:spAutoFit/>
              </a:bodyPr>
              <a:lstStyle>
                <a:lvl1pPr>
                  <a:defRPr>
                    <a:solidFill>
                      <a:srgbClr val="FFFFFF"/>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800" b="1" i="0" u="none" strike="noStrike" kern="1200" cap="none" spc="0" normalizeH="0" baseline="0" noProof="0" dirty="0">
                    <a:ln>
                      <a:noFill/>
                    </a:ln>
                    <a:solidFill>
                      <a:prstClr val="black"/>
                    </a:solidFill>
                    <a:effectLst/>
                    <a:uLnTx/>
                    <a:uFillTx/>
                    <a:latin typeface="Trebuchet MS" panose="020B0603020202020204"/>
                    <a:ea typeface="+mn-ea"/>
                    <a:cs typeface="+mn-cs"/>
                  </a:rPr>
                  <a:t>CO₂</a:t>
                </a:r>
              </a:p>
            </p:txBody>
          </p:sp>
        </p:grpSp>
        <p:grpSp>
          <p:nvGrpSpPr>
            <p:cNvPr id="31" name="Rounded Rectangle 9">
              <a:extLst>
                <a:ext uri="{FF2B5EF4-FFF2-40B4-BE49-F238E27FC236}">
                  <a16:creationId xmlns:a16="http://schemas.microsoft.com/office/drawing/2014/main" id="{C273DA5D-0F4E-1DFA-13F7-E1B6CA56A038}"/>
                </a:ext>
              </a:extLst>
            </p:cNvPr>
            <p:cNvGrpSpPr/>
            <p:nvPr/>
          </p:nvGrpSpPr>
          <p:grpSpPr>
            <a:xfrm>
              <a:off x="126086" y="5812277"/>
              <a:ext cx="1534134" cy="578551"/>
              <a:chOff x="0" y="0"/>
              <a:chExt cx="1005840" cy="411481"/>
            </a:xfrm>
          </p:grpSpPr>
          <p:sp>
            <p:nvSpPr>
              <p:cNvPr id="32" name="Rounded Rectangle">
                <a:extLst>
                  <a:ext uri="{FF2B5EF4-FFF2-40B4-BE49-F238E27FC236}">
                    <a16:creationId xmlns:a16="http://schemas.microsoft.com/office/drawing/2014/main" id="{26393C72-9E19-5A86-D80F-0D315B68D564}"/>
                  </a:ext>
                </a:extLst>
              </p:cNvPr>
              <p:cNvSpPr/>
              <p:nvPr/>
            </p:nvSpPr>
            <p:spPr>
              <a:xfrm>
                <a:off x="0" y="0"/>
                <a:ext cx="1005840" cy="411481"/>
              </a:xfrm>
              <a:prstGeom prst="roundRect">
                <a:avLst>
                  <a:gd name="adj" fmla="val 16667"/>
                </a:avLst>
              </a:prstGeom>
              <a:solidFill>
                <a:srgbClr val="EBF5FF"/>
              </a:solidFill>
              <a:ln w="9525" cap="flat">
                <a:solidFill>
                  <a:srgbClr val="5A8CBE"/>
                </a:solidFill>
                <a:prstDash val="solid"/>
                <a:round/>
              </a:ln>
              <a:effectLst>
                <a:outerShdw blurRad="38100" dist="23000" dir="5400000" rotWithShape="0">
                  <a:srgbClr val="000000">
                    <a:alpha val="35000"/>
                  </a:srgbClr>
                </a:outerShdw>
              </a:effectLst>
            </p:spPr>
            <p:txBody>
              <a:bodyPr wrap="square" lIns="45719" tIns="45719" rIns="45719" bIns="45719" numCol="1"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solidFill>
                      <a:srgbClr val="FFFFFF"/>
                    </a:solidFill>
                  </a:defRPr>
                </a:pPr>
                <a:endParaRPr kumimoji="0" sz="1800" b="0" i="0" u="none" strike="noStrike" kern="1200" cap="none" spc="0" normalizeH="0" baseline="0" noProof="0">
                  <a:ln>
                    <a:noFill/>
                  </a:ln>
                  <a:solidFill>
                    <a:srgbClr val="FFFFFF"/>
                  </a:solidFill>
                  <a:effectLst/>
                  <a:uLnTx/>
                  <a:uFillTx/>
                  <a:latin typeface="Trebuchet MS" panose="020B0603020202020204"/>
                  <a:ea typeface="+mn-ea"/>
                  <a:cs typeface="+mn-cs"/>
                </a:endParaRPr>
              </a:p>
            </p:txBody>
          </p:sp>
          <p:sp>
            <p:nvSpPr>
              <p:cNvPr id="33" name="CO">
                <a:extLst>
                  <a:ext uri="{FF2B5EF4-FFF2-40B4-BE49-F238E27FC236}">
                    <a16:creationId xmlns:a16="http://schemas.microsoft.com/office/drawing/2014/main" id="{8E6B452B-695B-A1F5-5D86-4F9105D74C40}"/>
                  </a:ext>
                </a:extLst>
              </p:cNvPr>
              <p:cNvSpPr txBox="1"/>
              <p:nvPr/>
            </p:nvSpPr>
            <p:spPr>
              <a:xfrm>
                <a:off x="70569" y="74401"/>
                <a:ext cx="635711" cy="262677"/>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tIns="45719" rIns="45719" bIns="45719" numCol="1" anchor="ctr">
                <a:spAutoFit/>
              </a:bodyPr>
              <a:lstStyle>
                <a:lvl1pPr>
                  <a:defRPr>
                    <a:solidFill>
                      <a:srgbClr val="FFFFFF"/>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800" b="1" i="0" u="none" strike="noStrike" kern="1200" cap="none" spc="0" normalizeH="0" baseline="0" noProof="0" dirty="0">
                    <a:ln>
                      <a:noFill/>
                    </a:ln>
                    <a:solidFill>
                      <a:prstClr val="black"/>
                    </a:solidFill>
                    <a:effectLst/>
                    <a:uLnTx/>
                    <a:uFillTx/>
                    <a:latin typeface="Trebuchet MS" panose="020B0603020202020204"/>
                    <a:ea typeface="+mn-ea"/>
                    <a:cs typeface="+mn-cs"/>
                  </a:rPr>
                  <a:t>CO</a:t>
                </a:r>
              </a:p>
            </p:txBody>
          </p:sp>
        </p:grpSp>
        <p:grpSp>
          <p:nvGrpSpPr>
            <p:cNvPr id="34" name="Hexagon 10">
              <a:extLst>
                <a:ext uri="{FF2B5EF4-FFF2-40B4-BE49-F238E27FC236}">
                  <a16:creationId xmlns:a16="http://schemas.microsoft.com/office/drawing/2014/main" id="{75379917-D856-59A1-C698-4E0F58680A90}"/>
                </a:ext>
              </a:extLst>
            </p:cNvPr>
            <p:cNvGrpSpPr/>
            <p:nvPr/>
          </p:nvGrpSpPr>
          <p:grpSpPr>
            <a:xfrm>
              <a:off x="2854263" y="1183885"/>
              <a:ext cx="2783215" cy="899969"/>
              <a:chOff x="0" y="-1"/>
              <a:chExt cx="2011679" cy="640082"/>
            </a:xfrm>
          </p:grpSpPr>
          <p:sp>
            <p:nvSpPr>
              <p:cNvPr id="35" name="Shape">
                <a:extLst>
                  <a:ext uri="{FF2B5EF4-FFF2-40B4-BE49-F238E27FC236}">
                    <a16:creationId xmlns:a16="http://schemas.microsoft.com/office/drawing/2014/main" id="{0B5012D7-0E0D-BF93-7E67-5C837F8B9643}"/>
                  </a:ext>
                </a:extLst>
              </p:cNvPr>
              <p:cNvSpPr/>
              <p:nvPr/>
            </p:nvSpPr>
            <p:spPr>
              <a:xfrm>
                <a:off x="0" y="-1"/>
                <a:ext cx="2011679" cy="640082"/>
              </a:xfrm>
              <a:custGeom>
                <a:avLst/>
                <a:gdLst/>
                <a:ahLst/>
                <a:cxnLst>
                  <a:cxn ang="0">
                    <a:pos x="wd2" y="hd2"/>
                  </a:cxn>
                  <a:cxn ang="5400000">
                    <a:pos x="wd2" y="hd2"/>
                  </a:cxn>
                  <a:cxn ang="10800000">
                    <a:pos x="wd2" y="hd2"/>
                  </a:cxn>
                  <a:cxn ang="16200000">
                    <a:pos x="wd2" y="hd2"/>
                  </a:cxn>
                </a:cxnLst>
                <a:rect l="0" t="0" r="r" b="b"/>
                <a:pathLst>
                  <a:path w="21600" h="21600" extrusionOk="0">
                    <a:moveTo>
                      <a:pt x="0" y="10800"/>
                    </a:moveTo>
                    <a:lnTo>
                      <a:pt x="1718" y="0"/>
                    </a:lnTo>
                    <a:lnTo>
                      <a:pt x="19882" y="0"/>
                    </a:lnTo>
                    <a:lnTo>
                      <a:pt x="21600" y="10800"/>
                    </a:lnTo>
                    <a:lnTo>
                      <a:pt x="19882" y="21600"/>
                    </a:lnTo>
                    <a:lnTo>
                      <a:pt x="1718" y="21600"/>
                    </a:lnTo>
                    <a:close/>
                  </a:path>
                </a:pathLst>
              </a:custGeom>
              <a:solidFill>
                <a:srgbClr val="DC3C3C"/>
              </a:solidFill>
              <a:ln w="9525" cap="flat">
                <a:solidFill>
                  <a:srgbClr val="4A7EBB"/>
                </a:solidFill>
                <a:prstDash val="solid"/>
                <a:round/>
              </a:ln>
              <a:effectLst>
                <a:outerShdw blurRad="38100" dist="23000" dir="5400000" rotWithShape="0">
                  <a:srgbClr val="000000">
                    <a:alpha val="35000"/>
                  </a:srgbClr>
                </a:outerShdw>
              </a:effectLst>
            </p:spPr>
            <p:txBody>
              <a:bodyPr wrap="square" lIns="45719" tIns="45719" rIns="45719" bIns="45719" numCol="1"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solidFill>
                      <a:srgbClr val="FFFFFF"/>
                    </a:solidFill>
                  </a:defRPr>
                </a:pPr>
                <a:endParaRPr kumimoji="0" sz="1800" b="0" i="0" u="none" strike="noStrike" kern="1200" cap="none" spc="0" normalizeH="0" baseline="0" noProof="0">
                  <a:ln>
                    <a:noFill/>
                  </a:ln>
                  <a:solidFill>
                    <a:srgbClr val="FFFFFF"/>
                  </a:solidFill>
                  <a:effectLst/>
                  <a:uLnTx/>
                  <a:uFillTx/>
                  <a:latin typeface="Trebuchet MS" panose="020B0603020202020204"/>
                  <a:ea typeface="+mn-ea"/>
                  <a:cs typeface="+mn-cs"/>
                </a:endParaRPr>
              </a:p>
            </p:txBody>
          </p:sp>
          <p:sp>
            <p:nvSpPr>
              <p:cNvPr id="36" name="Oxidative Stress">
                <a:extLst>
                  <a:ext uri="{FF2B5EF4-FFF2-40B4-BE49-F238E27FC236}">
                    <a16:creationId xmlns:a16="http://schemas.microsoft.com/office/drawing/2014/main" id="{8E5548D1-2832-F146-53F6-8EB72BD46DCC}"/>
                  </a:ext>
                </a:extLst>
              </p:cNvPr>
              <p:cNvSpPr txBox="1"/>
              <p:nvPr/>
            </p:nvSpPr>
            <p:spPr>
              <a:xfrm>
                <a:off x="271462" y="177756"/>
                <a:ext cx="1468755" cy="284568"/>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tIns="45719" rIns="45719" bIns="45719" numCol="1" anchor="ctr">
                <a:spAutoFit/>
              </a:bodyPr>
              <a:lstStyle>
                <a:lvl1pPr>
                  <a:defRPr>
                    <a:solidFill>
                      <a:srgbClr val="FFFFFF"/>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2000" b="1" i="0" u="none" strike="noStrike" kern="1200" cap="none" spc="0" normalizeH="0" baseline="0" noProof="0" dirty="0">
                    <a:ln>
                      <a:noFill/>
                    </a:ln>
                    <a:solidFill>
                      <a:srgbClr val="FFFFFF"/>
                    </a:solidFill>
                    <a:effectLst/>
                    <a:uLnTx/>
                    <a:uFillTx/>
                    <a:latin typeface="Trebuchet MS" panose="020B0603020202020204"/>
                    <a:ea typeface="+mn-ea"/>
                    <a:cs typeface="+mn-cs"/>
                  </a:rPr>
                  <a:t>Oxidative Stress</a:t>
                </a:r>
              </a:p>
            </p:txBody>
          </p:sp>
        </p:grpSp>
        <p:grpSp>
          <p:nvGrpSpPr>
            <p:cNvPr id="37" name="Hexagon 11">
              <a:extLst>
                <a:ext uri="{FF2B5EF4-FFF2-40B4-BE49-F238E27FC236}">
                  <a16:creationId xmlns:a16="http://schemas.microsoft.com/office/drawing/2014/main" id="{E3B407A1-CE42-E30A-7E42-2019F63ED2E8}"/>
                </a:ext>
              </a:extLst>
            </p:cNvPr>
            <p:cNvGrpSpPr/>
            <p:nvPr/>
          </p:nvGrpSpPr>
          <p:grpSpPr>
            <a:xfrm>
              <a:off x="2888852" y="2227252"/>
              <a:ext cx="2783215" cy="899969"/>
              <a:chOff x="0" y="-1"/>
              <a:chExt cx="2011679" cy="640082"/>
            </a:xfrm>
          </p:grpSpPr>
          <p:sp>
            <p:nvSpPr>
              <p:cNvPr id="38" name="Shape">
                <a:extLst>
                  <a:ext uri="{FF2B5EF4-FFF2-40B4-BE49-F238E27FC236}">
                    <a16:creationId xmlns:a16="http://schemas.microsoft.com/office/drawing/2014/main" id="{69E62524-320B-B0DF-1364-EC0F521051E0}"/>
                  </a:ext>
                </a:extLst>
              </p:cNvPr>
              <p:cNvSpPr/>
              <p:nvPr/>
            </p:nvSpPr>
            <p:spPr>
              <a:xfrm>
                <a:off x="0" y="-1"/>
                <a:ext cx="2011679" cy="640082"/>
              </a:xfrm>
              <a:custGeom>
                <a:avLst/>
                <a:gdLst/>
                <a:ahLst/>
                <a:cxnLst>
                  <a:cxn ang="0">
                    <a:pos x="wd2" y="hd2"/>
                  </a:cxn>
                  <a:cxn ang="5400000">
                    <a:pos x="wd2" y="hd2"/>
                  </a:cxn>
                  <a:cxn ang="10800000">
                    <a:pos x="wd2" y="hd2"/>
                  </a:cxn>
                  <a:cxn ang="16200000">
                    <a:pos x="wd2" y="hd2"/>
                  </a:cxn>
                </a:cxnLst>
                <a:rect l="0" t="0" r="r" b="b"/>
                <a:pathLst>
                  <a:path w="21600" h="21600" extrusionOk="0">
                    <a:moveTo>
                      <a:pt x="0" y="10800"/>
                    </a:moveTo>
                    <a:lnTo>
                      <a:pt x="1718" y="0"/>
                    </a:lnTo>
                    <a:lnTo>
                      <a:pt x="19882" y="0"/>
                    </a:lnTo>
                    <a:lnTo>
                      <a:pt x="21600" y="10800"/>
                    </a:lnTo>
                    <a:lnTo>
                      <a:pt x="19882" y="21600"/>
                    </a:lnTo>
                    <a:lnTo>
                      <a:pt x="1718" y="21600"/>
                    </a:lnTo>
                    <a:close/>
                  </a:path>
                </a:pathLst>
              </a:custGeom>
              <a:solidFill>
                <a:srgbClr val="FF8C00"/>
              </a:solidFill>
              <a:ln w="9525" cap="flat">
                <a:solidFill>
                  <a:srgbClr val="4A7EBB"/>
                </a:solidFill>
                <a:prstDash val="solid"/>
                <a:round/>
              </a:ln>
              <a:effectLst>
                <a:outerShdw blurRad="38100" dist="23000" dir="5400000" rotWithShape="0">
                  <a:srgbClr val="000000">
                    <a:alpha val="35000"/>
                  </a:srgbClr>
                </a:outerShdw>
              </a:effectLst>
            </p:spPr>
            <p:txBody>
              <a:bodyPr wrap="square" lIns="45719" tIns="45719" rIns="45719" bIns="45719" numCol="1"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solidFill>
                      <a:srgbClr val="FFFFFF"/>
                    </a:solidFill>
                  </a:defRPr>
                </a:pPr>
                <a:endParaRPr kumimoji="0" sz="1800" b="0" i="0" u="none" strike="noStrike" kern="1200" cap="none" spc="0" normalizeH="0" baseline="0" noProof="0">
                  <a:ln>
                    <a:noFill/>
                  </a:ln>
                  <a:solidFill>
                    <a:srgbClr val="FFFFFF"/>
                  </a:solidFill>
                  <a:effectLst/>
                  <a:uLnTx/>
                  <a:uFillTx/>
                  <a:latin typeface="Trebuchet MS" panose="020B0603020202020204"/>
                  <a:ea typeface="+mn-ea"/>
                  <a:cs typeface="+mn-cs"/>
                </a:endParaRPr>
              </a:p>
            </p:txBody>
          </p:sp>
          <p:sp>
            <p:nvSpPr>
              <p:cNvPr id="39" name="Inflammation">
                <a:extLst>
                  <a:ext uri="{FF2B5EF4-FFF2-40B4-BE49-F238E27FC236}">
                    <a16:creationId xmlns:a16="http://schemas.microsoft.com/office/drawing/2014/main" id="{FDB20F0F-4E3B-1CC6-1B33-F1722C3E057C}"/>
                  </a:ext>
                </a:extLst>
              </p:cNvPr>
              <p:cNvSpPr txBox="1"/>
              <p:nvPr/>
            </p:nvSpPr>
            <p:spPr>
              <a:xfrm>
                <a:off x="271462" y="166811"/>
                <a:ext cx="1468755" cy="306457"/>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tIns="45719" rIns="45719" bIns="45719" numCol="1" anchor="ctr">
                <a:spAutoFit/>
              </a:bodyPr>
              <a:lstStyle>
                <a:lvl1pPr>
                  <a:defRPr>
                    <a:solidFill>
                      <a:srgbClr val="FFFFFF"/>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2200" b="1" i="0" u="none" strike="noStrike" kern="1200" cap="none" spc="0" normalizeH="0" baseline="0" noProof="0" dirty="0">
                    <a:ln>
                      <a:noFill/>
                    </a:ln>
                    <a:solidFill>
                      <a:srgbClr val="FFFFFF"/>
                    </a:solidFill>
                    <a:effectLst/>
                    <a:uLnTx/>
                    <a:uFillTx/>
                    <a:latin typeface="Trebuchet MS" panose="020B0603020202020204"/>
                    <a:ea typeface="+mn-ea"/>
                    <a:cs typeface="+mn-cs"/>
                  </a:rPr>
                  <a:t>Inflammation</a:t>
                </a:r>
              </a:p>
            </p:txBody>
          </p:sp>
        </p:grpSp>
        <p:grpSp>
          <p:nvGrpSpPr>
            <p:cNvPr id="40" name="Hexagon 12">
              <a:extLst>
                <a:ext uri="{FF2B5EF4-FFF2-40B4-BE49-F238E27FC236}">
                  <a16:creationId xmlns:a16="http://schemas.microsoft.com/office/drawing/2014/main" id="{E6DA9EE4-5F2E-D09F-CF77-6F8FAAF6A0E3}"/>
                </a:ext>
              </a:extLst>
            </p:cNvPr>
            <p:cNvGrpSpPr/>
            <p:nvPr/>
          </p:nvGrpSpPr>
          <p:grpSpPr>
            <a:xfrm>
              <a:off x="2888852" y="3255782"/>
              <a:ext cx="2783215" cy="899969"/>
              <a:chOff x="0" y="-1"/>
              <a:chExt cx="2011679" cy="640082"/>
            </a:xfrm>
          </p:grpSpPr>
          <p:sp>
            <p:nvSpPr>
              <p:cNvPr id="41" name="Shape">
                <a:extLst>
                  <a:ext uri="{FF2B5EF4-FFF2-40B4-BE49-F238E27FC236}">
                    <a16:creationId xmlns:a16="http://schemas.microsoft.com/office/drawing/2014/main" id="{799DDBBF-504B-26DD-E8D4-01273BA51E1E}"/>
                  </a:ext>
                </a:extLst>
              </p:cNvPr>
              <p:cNvSpPr/>
              <p:nvPr/>
            </p:nvSpPr>
            <p:spPr>
              <a:xfrm>
                <a:off x="0" y="-1"/>
                <a:ext cx="2011679" cy="640082"/>
              </a:xfrm>
              <a:custGeom>
                <a:avLst/>
                <a:gdLst/>
                <a:ahLst/>
                <a:cxnLst>
                  <a:cxn ang="0">
                    <a:pos x="wd2" y="hd2"/>
                  </a:cxn>
                  <a:cxn ang="5400000">
                    <a:pos x="wd2" y="hd2"/>
                  </a:cxn>
                  <a:cxn ang="10800000">
                    <a:pos x="wd2" y="hd2"/>
                  </a:cxn>
                  <a:cxn ang="16200000">
                    <a:pos x="wd2" y="hd2"/>
                  </a:cxn>
                </a:cxnLst>
                <a:rect l="0" t="0" r="r" b="b"/>
                <a:pathLst>
                  <a:path w="21600" h="21600" extrusionOk="0">
                    <a:moveTo>
                      <a:pt x="0" y="10800"/>
                    </a:moveTo>
                    <a:lnTo>
                      <a:pt x="1718" y="0"/>
                    </a:lnTo>
                    <a:lnTo>
                      <a:pt x="19882" y="0"/>
                    </a:lnTo>
                    <a:lnTo>
                      <a:pt x="21600" y="10800"/>
                    </a:lnTo>
                    <a:lnTo>
                      <a:pt x="19882" y="21600"/>
                    </a:lnTo>
                    <a:lnTo>
                      <a:pt x="1718" y="21600"/>
                    </a:lnTo>
                    <a:close/>
                  </a:path>
                </a:pathLst>
              </a:custGeom>
              <a:solidFill>
                <a:srgbClr val="8C5AB4"/>
              </a:solidFill>
              <a:ln w="9525" cap="flat">
                <a:solidFill>
                  <a:srgbClr val="4A7EBB"/>
                </a:solidFill>
                <a:prstDash val="solid"/>
                <a:round/>
              </a:ln>
              <a:effectLst>
                <a:outerShdw blurRad="38100" dist="23000" dir="5400000" rotWithShape="0">
                  <a:srgbClr val="000000">
                    <a:alpha val="35000"/>
                  </a:srgbClr>
                </a:outerShdw>
              </a:effectLst>
            </p:spPr>
            <p:txBody>
              <a:bodyPr wrap="square" lIns="45719" tIns="45719" rIns="45719" bIns="45719" numCol="1"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solidFill>
                      <a:srgbClr val="FFFFFF"/>
                    </a:solidFill>
                  </a:defRPr>
                </a:pPr>
                <a:endParaRPr kumimoji="0" sz="1800" b="0" i="0" u="none" strike="noStrike" kern="1200" cap="none" spc="0" normalizeH="0" baseline="0" noProof="0">
                  <a:ln>
                    <a:noFill/>
                  </a:ln>
                  <a:solidFill>
                    <a:srgbClr val="FFFFFF"/>
                  </a:solidFill>
                  <a:effectLst/>
                  <a:uLnTx/>
                  <a:uFillTx/>
                  <a:latin typeface="Trebuchet MS" panose="020B0603020202020204"/>
                  <a:ea typeface="+mn-ea"/>
                  <a:cs typeface="+mn-cs"/>
                </a:endParaRPr>
              </a:p>
            </p:txBody>
          </p:sp>
          <p:sp>
            <p:nvSpPr>
              <p:cNvPr id="42" name="Hypoxia">
                <a:extLst>
                  <a:ext uri="{FF2B5EF4-FFF2-40B4-BE49-F238E27FC236}">
                    <a16:creationId xmlns:a16="http://schemas.microsoft.com/office/drawing/2014/main" id="{6A341B86-2CC3-17B3-D76A-389B049A4985}"/>
                  </a:ext>
                </a:extLst>
              </p:cNvPr>
              <p:cNvSpPr txBox="1"/>
              <p:nvPr/>
            </p:nvSpPr>
            <p:spPr>
              <a:xfrm>
                <a:off x="142294" y="175549"/>
                <a:ext cx="1844384" cy="273622"/>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tIns="45719" rIns="45719" bIns="45719" numCol="1" anchor="ctr">
                <a:spAutoFit/>
              </a:bodyPr>
              <a:lstStyle>
                <a:lvl1pPr>
                  <a:defRPr>
                    <a:solidFill>
                      <a:srgbClr val="FFFFFF"/>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900" b="1" i="0" u="none" strike="noStrike" kern="1200" cap="none" spc="0" normalizeH="0" baseline="0" noProof="0" dirty="0">
                    <a:ln>
                      <a:noFill/>
                    </a:ln>
                    <a:solidFill>
                      <a:srgbClr val="FFFFFF"/>
                    </a:solidFill>
                    <a:effectLst/>
                    <a:uLnTx/>
                    <a:uFillTx/>
                    <a:latin typeface="Trebuchet MS" panose="020B0603020202020204"/>
                    <a:ea typeface="+mn-ea"/>
                    <a:cs typeface="+mn-cs"/>
                  </a:rPr>
                  <a:t>Immune dysfunction</a:t>
                </a:r>
                <a:endParaRPr kumimoji="0" sz="1900" b="1" i="0" u="none" strike="noStrike" kern="1200" cap="none" spc="0" normalizeH="0" baseline="0" noProof="0" dirty="0">
                  <a:ln>
                    <a:noFill/>
                  </a:ln>
                  <a:solidFill>
                    <a:srgbClr val="FFFFFF"/>
                  </a:solidFill>
                  <a:effectLst/>
                  <a:uLnTx/>
                  <a:uFillTx/>
                  <a:latin typeface="Trebuchet MS" panose="020B0603020202020204"/>
                  <a:ea typeface="+mn-ea"/>
                  <a:cs typeface="+mn-cs"/>
                </a:endParaRPr>
              </a:p>
            </p:txBody>
          </p:sp>
        </p:grpSp>
        <p:grpSp>
          <p:nvGrpSpPr>
            <p:cNvPr id="43" name="Hexagon 13">
              <a:extLst>
                <a:ext uri="{FF2B5EF4-FFF2-40B4-BE49-F238E27FC236}">
                  <a16:creationId xmlns:a16="http://schemas.microsoft.com/office/drawing/2014/main" id="{0595A679-14F1-E75E-0B73-85828C431079}"/>
                </a:ext>
              </a:extLst>
            </p:cNvPr>
            <p:cNvGrpSpPr/>
            <p:nvPr/>
          </p:nvGrpSpPr>
          <p:grpSpPr>
            <a:xfrm>
              <a:off x="2888852" y="4284312"/>
              <a:ext cx="2783215" cy="899970"/>
              <a:chOff x="0" y="-1"/>
              <a:chExt cx="2011679" cy="640082"/>
            </a:xfrm>
          </p:grpSpPr>
          <p:sp>
            <p:nvSpPr>
              <p:cNvPr id="44" name="Shape">
                <a:extLst>
                  <a:ext uri="{FF2B5EF4-FFF2-40B4-BE49-F238E27FC236}">
                    <a16:creationId xmlns:a16="http://schemas.microsoft.com/office/drawing/2014/main" id="{5999890D-568A-C00D-8A90-91EF55E883CB}"/>
                  </a:ext>
                </a:extLst>
              </p:cNvPr>
              <p:cNvSpPr/>
              <p:nvPr/>
            </p:nvSpPr>
            <p:spPr>
              <a:xfrm>
                <a:off x="0" y="-1"/>
                <a:ext cx="2011679" cy="640082"/>
              </a:xfrm>
              <a:custGeom>
                <a:avLst/>
                <a:gdLst/>
                <a:ahLst/>
                <a:cxnLst>
                  <a:cxn ang="0">
                    <a:pos x="wd2" y="hd2"/>
                  </a:cxn>
                  <a:cxn ang="5400000">
                    <a:pos x="wd2" y="hd2"/>
                  </a:cxn>
                  <a:cxn ang="10800000">
                    <a:pos x="wd2" y="hd2"/>
                  </a:cxn>
                  <a:cxn ang="16200000">
                    <a:pos x="wd2" y="hd2"/>
                  </a:cxn>
                </a:cxnLst>
                <a:rect l="0" t="0" r="r" b="b"/>
                <a:pathLst>
                  <a:path w="21600" h="21600" extrusionOk="0">
                    <a:moveTo>
                      <a:pt x="0" y="10800"/>
                    </a:moveTo>
                    <a:lnTo>
                      <a:pt x="1718" y="0"/>
                    </a:lnTo>
                    <a:lnTo>
                      <a:pt x="19882" y="0"/>
                    </a:lnTo>
                    <a:lnTo>
                      <a:pt x="21600" y="10800"/>
                    </a:lnTo>
                    <a:lnTo>
                      <a:pt x="19882" y="21600"/>
                    </a:lnTo>
                    <a:lnTo>
                      <a:pt x="1718" y="21600"/>
                    </a:lnTo>
                    <a:close/>
                  </a:path>
                </a:pathLst>
              </a:custGeom>
              <a:solidFill>
                <a:srgbClr val="FFBE46"/>
              </a:solidFill>
              <a:ln w="9525" cap="flat">
                <a:solidFill>
                  <a:srgbClr val="4A7EBB"/>
                </a:solidFill>
                <a:prstDash val="solid"/>
                <a:round/>
              </a:ln>
              <a:effectLst>
                <a:outerShdw blurRad="38100" dist="23000" dir="5400000" rotWithShape="0">
                  <a:srgbClr val="000000">
                    <a:alpha val="35000"/>
                  </a:srgbClr>
                </a:outerShdw>
              </a:effectLst>
            </p:spPr>
            <p:txBody>
              <a:bodyPr wrap="square" lIns="45719" tIns="45719" rIns="45719" bIns="45719" numCol="1"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solidFill>
                      <a:srgbClr val="FFFFFF"/>
                    </a:solidFill>
                  </a:defRPr>
                </a:pPr>
                <a:endParaRPr kumimoji="0" sz="1800" b="1" i="0" u="none" strike="noStrike" kern="1200" cap="none" spc="0" normalizeH="0" baseline="0" noProof="0" dirty="0">
                  <a:ln>
                    <a:noFill/>
                  </a:ln>
                  <a:solidFill>
                    <a:srgbClr val="FFFFFF"/>
                  </a:solidFill>
                  <a:effectLst/>
                  <a:uLnTx/>
                  <a:uFillTx/>
                  <a:latin typeface="Trebuchet MS" panose="020B0603020202020204"/>
                  <a:ea typeface="+mn-ea"/>
                  <a:cs typeface="+mn-cs"/>
                </a:endParaRPr>
              </a:p>
            </p:txBody>
          </p:sp>
          <p:sp>
            <p:nvSpPr>
              <p:cNvPr id="45" name="Barrier Damage">
                <a:extLst>
                  <a:ext uri="{FF2B5EF4-FFF2-40B4-BE49-F238E27FC236}">
                    <a16:creationId xmlns:a16="http://schemas.microsoft.com/office/drawing/2014/main" id="{3B91B6C9-9D85-24AB-6AC0-5344BCD5D608}"/>
                  </a:ext>
                </a:extLst>
              </p:cNvPr>
              <p:cNvSpPr txBox="1"/>
              <p:nvPr/>
            </p:nvSpPr>
            <p:spPr>
              <a:xfrm>
                <a:off x="172001" y="173027"/>
                <a:ext cx="1715217" cy="273622"/>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tIns="45719" rIns="45719" bIns="45719" numCol="1" anchor="ctr">
                <a:spAutoFit/>
              </a:bodyPr>
              <a:lstStyle>
                <a:lvl1pPr>
                  <a:defRPr>
                    <a:solidFill>
                      <a:srgbClr val="FFFFFF"/>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900" b="1" i="0" u="none" strike="noStrike" kern="1200" cap="none" spc="0" normalizeH="0" baseline="0" noProof="0" dirty="0">
                    <a:ln>
                      <a:noFill/>
                    </a:ln>
                    <a:solidFill>
                      <a:srgbClr val="FFFFFF"/>
                    </a:solidFill>
                    <a:effectLst/>
                    <a:uLnTx/>
                    <a:uFillTx/>
                    <a:latin typeface="Trebuchet MS" panose="020B0603020202020204"/>
                    <a:ea typeface="+mn-ea"/>
                    <a:cs typeface="+mn-cs"/>
                  </a:rPr>
                  <a:t>Cell </a:t>
                </a:r>
                <a:r>
                  <a:rPr kumimoji="0" sz="1900" b="1" i="0" u="none" strike="noStrike" kern="1200" cap="none" spc="0" normalizeH="0" baseline="0" noProof="0" dirty="0">
                    <a:ln>
                      <a:noFill/>
                    </a:ln>
                    <a:solidFill>
                      <a:srgbClr val="FFFFFF"/>
                    </a:solidFill>
                    <a:effectLst/>
                    <a:uLnTx/>
                    <a:uFillTx/>
                    <a:latin typeface="Trebuchet MS" panose="020B0603020202020204"/>
                    <a:ea typeface="+mn-ea"/>
                    <a:cs typeface="+mn-cs"/>
                  </a:rPr>
                  <a:t>Barrier Damage</a:t>
                </a:r>
              </a:p>
            </p:txBody>
          </p:sp>
        </p:grpSp>
        <p:grpSp>
          <p:nvGrpSpPr>
            <p:cNvPr id="46" name="Hexagon 14">
              <a:extLst>
                <a:ext uri="{FF2B5EF4-FFF2-40B4-BE49-F238E27FC236}">
                  <a16:creationId xmlns:a16="http://schemas.microsoft.com/office/drawing/2014/main" id="{5480B770-F546-28D1-C5DE-C684F59ACEC4}"/>
                </a:ext>
              </a:extLst>
            </p:cNvPr>
            <p:cNvGrpSpPr/>
            <p:nvPr/>
          </p:nvGrpSpPr>
          <p:grpSpPr>
            <a:xfrm>
              <a:off x="2888852" y="5312845"/>
              <a:ext cx="2783215" cy="899969"/>
              <a:chOff x="0" y="-1"/>
              <a:chExt cx="2011679" cy="640082"/>
            </a:xfrm>
          </p:grpSpPr>
          <p:sp>
            <p:nvSpPr>
              <p:cNvPr id="47" name="Shape">
                <a:extLst>
                  <a:ext uri="{FF2B5EF4-FFF2-40B4-BE49-F238E27FC236}">
                    <a16:creationId xmlns:a16="http://schemas.microsoft.com/office/drawing/2014/main" id="{F4D4B559-76EF-E9AA-DBFF-5B77A8A31C48}"/>
                  </a:ext>
                </a:extLst>
              </p:cNvPr>
              <p:cNvSpPr/>
              <p:nvPr/>
            </p:nvSpPr>
            <p:spPr>
              <a:xfrm>
                <a:off x="0" y="-1"/>
                <a:ext cx="2011679" cy="640082"/>
              </a:xfrm>
              <a:custGeom>
                <a:avLst/>
                <a:gdLst/>
                <a:ahLst/>
                <a:cxnLst>
                  <a:cxn ang="0">
                    <a:pos x="wd2" y="hd2"/>
                  </a:cxn>
                  <a:cxn ang="5400000">
                    <a:pos x="wd2" y="hd2"/>
                  </a:cxn>
                  <a:cxn ang="10800000">
                    <a:pos x="wd2" y="hd2"/>
                  </a:cxn>
                  <a:cxn ang="16200000">
                    <a:pos x="wd2" y="hd2"/>
                  </a:cxn>
                </a:cxnLst>
                <a:rect l="0" t="0" r="r" b="b"/>
                <a:pathLst>
                  <a:path w="21600" h="21600" extrusionOk="0">
                    <a:moveTo>
                      <a:pt x="0" y="10800"/>
                    </a:moveTo>
                    <a:lnTo>
                      <a:pt x="1718" y="0"/>
                    </a:lnTo>
                    <a:lnTo>
                      <a:pt x="19882" y="0"/>
                    </a:lnTo>
                    <a:lnTo>
                      <a:pt x="21600" y="10800"/>
                    </a:lnTo>
                    <a:lnTo>
                      <a:pt x="19882" y="21600"/>
                    </a:lnTo>
                    <a:lnTo>
                      <a:pt x="1718" y="21600"/>
                    </a:lnTo>
                    <a:close/>
                  </a:path>
                </a:pathLst>
              </a:custGeom>
              <a:solidFill>
                <a:srgbClr val="50AA78"/>
              </a:solidFill>
              <a:ln w="9525" cap="flat">
                <a:solidFill>
                  <a:srgbClr val="4A7EBB"/>
                </a:solidFill>
                <a:prstDash val="solid"/>
                <a:round/>
              </a:ln>
              <a:effectLst>
                <a:outerShdw blurRad="38100" dist="23000" dir="5400000" rotWithShape="0">
                  <a:srgbClr val="000000">
                    <a:alpha val="35000"/>
                  </a:srgbClr>
                </a:outerShdw>
              </a:effectLst>
            </p:spPr>
            <p:txBody>
              <a:bodyPr wrap="square" lIns="45719" tIns="45719" rIns="45719" bIns="45719" numCol="1"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solidFill>
                      <a:srgbClr val="FFFFFF"/>
                    </a:solidFill>
                  </a:defRPr>
                </a:pPr>
                <a:endParaRPr kumimoji="0" sz="1800" b="0" i="0" u="none" strike="noStrike" kern="1200" cap="none" spc="0" normalizeH="0" baseline="0" noProof="0">
                  <a:ln>
                    <a:noFill/>
                  </a:ln>
                  <a:solidFill>
                    <a:srgbClr val="FFFFFF"/>
                  </a:solidFill>
                  <a:effectLst/>
                  <a:uLnTx/>
                  <a:uFillTx/>
                  <a:latin typeface="Trebuchet MS" panose="020B0603020202020204"/>
                  <a:ea typeface="+mn-ea"/>
                  <a:cs typeface="+mn-cs"/>
                </a:endParaRPr>
              </a:p>
            </p:txBody>
          </p:sp>
          <p:sp>
            <p:nvSpPr>
              <p:cNvPr id="48" name="Microbiome Shift">
                <a:extLst>
                  <a:ext uri="{FF2B5EF4-FFF2-40B4-BE49-F238E27FC236}">
                    <a16:creationId xmlns:a16="http://schemas.microsoft.com/office/drawing/2014/main" id="{17F5DF81-4DBB-832E-777E-84116B4DEF8A}"/>
                  </a:ext>
                </a:extLst>
              </p:cNvPr>
              <p:cNvSpPr txBox="1"/>
              <p:nvPr/>
            </p:nvSpPr>
            <p:spPr>
              <a:xfrm>
                <a:off x="271462" y="183230"/>
                <a:ext cx="1468755" cy="273622"/>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tIns="45719" rIns="45719" bIns="45719" numCol="1" anchor="ctr">
                <a:spAutoFit/>
              </a:bodyPr>
              <a:lstStyle>
                <a:lvl1pPr>
                  <a:defRPr>
                    <a:solidFill>
                      <a:srgbClr val="FFFFFF"/>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900" b="1" i="0" u="none" strike="noStrike" kern="1200" cap="none" spc="0" normalizeH="0" baseline="0" noProof="0" dirty="0">
                    <a:ln>
                      <a:noFill/>
                    </a:ln>
                    <a:solidFill>
                      <a:srgbClr val="FFFFFF"/>
                    </a:solidFill>
                    <a:effectLst/>
                    <a:uLnTx/>
                    <a:uFillTx/>
                    <a:latin typeface="Trebuchet MS" panose="020B0603020202020204"/>
                    <a:ea typeface="+mn-ea"/>
                    <a:cs typeface="+mn-cs"/>
                  </a:rPr>
                  <a:t>Microbiome Shift</a:t>
                </a:r>
              </a:p>
            </p:txBody>
          </p:sp>
        </p:grpSp>
        <p:grpSp>
          <p:nvGrpSpPr>
            <p:cNvPr id="49" name="Rounded Rectangle 15">
              <a:extLst>
                <a:ext uri="{FF2B5EF4-FFF2-40B4-BE49-F238E27FC236}">
                  <a16:creationId xmlns:a16="http://schemas.microsoft.com/office/drawing/2014/main" id="{D4127D11-6D1F-69A9-AF6F-EB6A6A925681}"/>
                </a:ext>
              </a:extLst>
            </p:cNvPr>
            <p:cNvGrpSpPr/>
            <p:nvPr/>
          </p:nvGrpSpPr>
          <p:grpSpPr>
            <a:xfrm>
              <a:off x="8367589" y="1119604"/>
              <a:ext cx="3569037" cy="1028534"/>
              <a:chOff x="0" y="0"/>
              <a:chExt cx="1828800" cy="731520"/>
            </a:xfrm>
          </p:grpSpPr>
          <p:sp>
            <p:nvSpPr>
              <p:cNvPr id="50" name="Rounded Rectangle">
                <a:extLst>
                  <a:ext uri="{FF2B5EF4-FFF2-40B4-BE49-F238E27FC236}">
                    <a16:creationId xmlns:a16="http://schemas.microsoft.com/office/drawing/2014/main" id="{D65E3365-C2EB-EC21-C28D-8593E7984054}"/>
                  </a:ext>
                </a:extLst>
              </p:cNvPr>
              <p:cNvSpPr/>
              <p:nvPr/>
            </p:nvSpPr>
            <p:spPr>
              <a:xfrm>
                <a:off x="0" y="0"/>
                <a:ext cx="1828800" cy="731520"/>
              </a:xfrm>
              <a:prstGeom prst="roundRect">
                <a:avLst>
                  <a:gd name="adj" fmla="val 16667"/>
                </a:avLst>
              </a:prstGeom>
              <a:solidFill>
                <a:srgbClr val="F5F5F5"/>
              </a:solidFill>
              <a:ln w="38100" cap="flat">
                <a:solidFill>
                  <a:srgbClr val="DC3C3C"/>
                </a:solidFill>
                <a:prstDash val="solid"/>
                <a:round/>
              </a:ln>
              <a:effectLst>
                <a:outerShdw blurRad="38100" dist="23000" dir="5400000" rotWithShape="0">
                  <a:srgbClr val="000000">
                    <a:alpha val="35000"/>
                  </a:srgbClr>
                </a:outerShdw>
              </a:effectLst>
            </p:spPr>
            <p:txBody>
              <a:bodyPr wrap="square" lIns="45719" tIns="45719" rIns="45719" bIns="45719" numCol="1"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solidFill>
                      <a:srgbClr val="FFFFFF"/>
                    </a:solidFill>
                  </a:defRPr>
                </a:pPr>
                <a:endParaRPr kumimoji="0" sz="1800" b="0" i="0" u="none" strike="noStrike" kern="1200" cap="none" spc="0" normalizeH="0" baseline="0" noProof="0">
                  <a:ln>
                    <a:noFill/>
                  </a:ln>
                  <a:solidFill>
                    <a:srgbClr val="FFFFFF"/>
                  </a:solidFill>
                  <a:effectLst/>
                  <a:uLnTx/>
                  <a:uFillTx/>
                  <a:latin typeface="Trebuchet MS" panose="020B0603020202020204"/>
                  <a:ea typeface="+mn-ea"/>
                  <a:cs typeface="+mn-cs"/>
                </a:endParaRPr>
              </a:p>
            </p:txBody>
          </p:sp>
          <p:sp>
            <p:nvSpPr>
              <p:cNvPr id="51" name="Lungs">
                <a:extLst>
                  <a:ext uri="{FF2B5EF4-FFF2-40B4-BE49-F238E27FC236}">
                    <a16:creationId xmlns:a16="http://schemas.microsoft.com/office/drawing/2014/main" id="{2A54E020-5A20-81C5-F2E6-7AF318F07940}"/>
                  </a:ext>
                </a:extLst>
              </p:cNvPr>
              <p:cNvSpPr txBox="1"/>
              <p:nvPr/>
            </p:nvSpPr>
            <p:spPr>
              <a:xfrm>
                <a:off x="100480" y="37415"/>
                <a:ext cx="1234449" cy="656695"/>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tIns="45719" rIns="45719" bIns="45719" numCol="1" anchor="ctr">
                <a:spAutoFit/>
              </a:bodyPr>
              <a:lstStyle>
                <a:lvl1pPr>
                  <a:defRPr>
                    <a:solidFill>
                      <a:srgbClr val="FFFFFF"/>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800" b="0" i="0" u="none" strike="noStrike" kern="1200" cap="none" spc="0" normalizeH="0" baseline="0" noProof="0" dirty="0">
                    <a:ln>
                      <a:noFill/>
                    </a:ln>
                    <a:solidFill>
                      <a:prstClr val="black"/>
                    </a:solidFill>
                    <a:effectLst/>
                    <a:uLnTx/>
                    <a:uFillTx/>
                    <a:latin typeface="Trebuchet MS" panose="020B0603020202020204"/>
                    <a:ea typeface="+mn-ea"/>
                    <a:cs typeface="+mn-cs"/>
                  </a:rPr>
                  <a:t>Lungs</a:t>
                </a:r>
                <a:r>
                  <a:rPr kumimoji="0" lang="en-US" sz="1800" b="0" i="0" u="none" strike="noStrike" kern="1200" cap="none" spc="0" normalizeH="0" baseline="0" noProof="0" dirty="0">
                    <a:ln>
                      <a:noFill/>
                    </a:ln>
                    <a:solidFill>
                      <a:prstClr val="black"/>
                    </a:solidFill>
                    <a:effectLst/>
                    <a:uLnTx/>
                    <a:uFillTx/>
                    <a:latin typeface="Trebuchet MS" panose="020B0603020202020204"/>
                    <a:ea typeface="+mn-ea"/>
                    <a:cs typeface="+mn-cs"/>
                  </a:rPr>
                  <a:t>: respiratory epithelium, gas exchange</a:t>
                </a:r>
                <a:endParaRPr kumimoji="0" sz="1800" b="0" i="0" u="none" strike="noStrike" kern="1200" cap="none" spc="0" normalizeH="0" baseline="0" noProof="0" dirty="0">
                  <a:ln>
                    <a:noFill/>
                  </a:ln>
                  <a:solidFill>
                    <a:prstClr val="black"/>
                  </a:solidFill>
                  <a:effectLst/>
                  <a:uLnTx/>
                  <a:uFillTx/>
                  <a:latin typeface="Trebuchet MS" panose="020B0603020202020204"/>
                  <a:ea typeface="+mn-ea"/>
                  <a:cs typeface="+mn-cs"/>
                </a:endParaRPr>
              </a:p>
            </p:txBody>
          </p:sp>
        </p:grpSp>
        <p:grpSp>
          <p:nvGrpSpPr>
            <p:cNvPr id="52" name="Rounded Rectangle 16">
              <a:extLst>
                <a:ext uri="{FF2B5EF4-FFF2-40B4-BE49-F238E27FC236}">
                  <a16:creationId xmlns:a16="http://schemas.microsoft.com/office/drawing/2014/main" id="{59692DA3-942F-E4CA-5E61-429EEF04E0F5}"/>
                </a:ext>
              </a:extLst>
            </p:cNvPr>
            <p:cNvGrpSpPr/>
            <p:nvPr/>
          </p:nvGrpSpPr>
          <p:grpSpPr>
            <a:xfrm>
              <a:off x="8367589" y="2212418"/>
              <a:ext cx="3593751" cy="1028534"/>
              <a:chOff x="0" y="0"/>
              <a:chExt cx="1828800" cy="731520"/>
            </a:xfrm>
          </p:grpSpPr>
          <p:sp>
            <p:nvSpPr>
              <p:cNvPr id="53" name="Rounded Rectangle">
                <a:extLst>
                  <a:ext uri="{FF2B5EF4-FFF2-40B4-BE49-F238E27FC236}">
                    <a16:creationId xmlns:a16="http://schemas.microsoft.com/office/drawing/2014/main" id="{41C6E9FB-2976-4266-2A50-8B1F7C2811BE}"/>
                  </a:ext>
                </a:extLst>
              </p:cNvPr>
              <p:cNvSpPr/>
              <p:nvPr/>
            </p:nvSpPr>
            <p:spPr>
              <a:xfrm>
                <a:off x="0" y="0"/>
                <a:ext cx="1828800" cy="731520"/>
              </a:xfrm>
              <a:prstGeom prst="roundRect">
                <a:avLst>
                  <a:gd name="adj" fmla="val 16667"/>
                </a:avLst>
              </a:prstGeom>
              <a:solidFill>
                <a:srgbClr val="F5F5F5"/>
              </a:solidFill>
              <a:ln w="38100" cap="flat">
                <a:solidFill>
                  <a:srgbClr val="8C5AB4"/>
                </a:solidFill>
                <a:prstDash val="solid"/>
                <a:round/>
              </a:ln>
              <a:effectLst>
                <a:outerShdw blurRad="38100" dist="23000" dir="5400000" rotWithShape="0">
                  <a:srgbClr val="000000">
                    <a:alpha val="35000"/>
                  </a:srgbClr>
                </a:outerShdw>
              </a:effectLst>
            </p:spPr>
            <p:txBody>
              <a:bodyPr wrap="square" lIns="45719" tIns="45719" rIns="45719" bIns="45719" numCol="1"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solidFill>
                      <a:srgbClr val="FFFFFF"/>
                    </a:solidFill>
                  </a:defRPr>
                </a:pPr>
                <a:endParaRPr kumimoji="0" sz="1800" b="0" i="0" u="none" strike="noStrike" kern="1200" cap="none" spc="0" normalizeH="0" baseline="0" noProof="0">
                  <a:ln>
                    <a:noFill/>
                  </a:ln>
                  <a:solidFill>
                    <a:srgbClr val="FFFFFF"/>
                  </a:solidFill>
                  <a:effectLst/>
                  <a:uLnTx/>
                  <a:uFillTx/>
                  <a:latin typeface="Trebuchet MS" panose="020B0603020202020204"/>
                  <a:ea typeface="+mn-ea"/>
                  <a:cs typeface="+mn-cs"/>
                </a:endParaRPr>
              </a:p>
            </p:txBody>
          </p:sp>
          <p:sp>
            <p:nvSpPr>
              <p:cNvPr id="54" name="Brain">
                <a:extLst>
                  <a:ext uri="{FF2B5EF4-FFF2-40B4-BE49-F238E27FC236}">
                    <a16:creationId xmlns:a16="http://schemas.microsoft.com/office/drawing/2014/main" id="{C6E7CC0B-A29F-CA68-2F3E-A2542F7DD82F}"/>
                  </a:ext>
                </a:extLst>
              </p:cNvPr>
              <p:cNvSpPr txBox="1"/>
              <p:nvPr/>
            </p:nvSpPr>
            <p:spPr>
              <a:xfrm>
                <a:off x="54526" y="158013"/>
                <a:ext cx="1439354" cy="437796"/>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tIns="45719" rIns="45719" bIns="45719" numCol="1" anchor="ctr">
                <a:spAutoFit/>
              </a:bodyPr>
              <a:lstStyle>
                <a:lvl1pPr>
                  <a:defRPr>
                    <a:solidFill>
                      <a:srgbClr val="FFFFFF"/>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700" b="0" i="0" u="none" strike="noStrike" kern="1200" cap="none" spc="0" normalizeH="0" baseline="0" noProof="0" dirty="0">
                    <a:ln>
                      <a:noFill/>
                    </a:ln>
                    <a:solidFill>
                      <a:prstClr val="black"/>
                    </a:solidFill>
                    <a:effectLst/>
                    <a:uLnTx/>
                    <a:uFillTx/>
                    <a:latin typeface="Trebuchet MS" panose="020B0603020202020204"/>
                    <a:ea typeface="+mn-ea"/>
                    <a:cs typeface="+mn-cs"/>
                  </a:rPr>
                  <a:t>Brain</a:t>
                </a:r>
                <a:r>
                  <a:rPr kumimoji="0" lang="en-US" sz="1700" b="0" i="0" u="none" strike="noStrike" kern="1200" cap="none" spc="0" normalizeH="0" baseline="0" noProof="0" dirty="0">
                    <a:ln>
                      <a:noFill/>
                    </a:ln>
                    <a:solidFill>
                      <a:prstClr val="black"/>
                    </a:solidFill>
                    <a:effectLst/>
                    <a:uLnTx/>
                    <a:uFillTx/>
                    <a:latin typeface="Trebuchet MS" panose="020B0603020202020204"/>
                    <a:ea typeface="+mn-ea"/>
                    <a:cs typeface="+mn-cs"/>
                  </a:rPr>
                  <a:t>: inflammation,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dirty="0">
                    <a:ln>
                      <a:noFill/>
                    </a:ln>
                    <a:solidFill>
                      <a:prstClr val="black"/>
                    </a:solidFill>
                    <a:effectLst/>
                    <a:uLnTx/>
                    <a:uFillTx/>
                    <a:latin typeface="Trebuchet MS" panose="020B0603020202020204"/>
                    <a:ea typeface="+mn-ea"/>
                    <a:cs typeface="+mn-cs"/>
                  </a:rPr>
                  <a:t>blood/brain barrier breach </a:t>
                </a:r>
                <a:endParaRPr kumimoji="0" sz="1700" b="0" i="0" u="none" strike="noStrike" kern="1200" cap="none" spc="0" normalizeH="0" baseline="0" noProof="0" dirty="0">
                  <a:ln>
                    <a:noFill/>
                  </a:ln>
                  <a:solidFill>
                    <a:prstClr val="black"/>
                  </a:solidFill>
                  <a:effectLst/>
                  <a:uLnTx/>
                  <a:uFillTx/>
                  <a:latin typeface="Trebuchet MS" panose="020B0603020202020204"/>
                  <a:ea typeface="+mn-ea"/>
                  <a:cs typeface="+mn-cs"/>
                </a:endParaRPr>
              </a:p>
            </p:txBody>
          </p:sp>
        </p:grpSp>
        <p:grpSp>
          <p:nvGrpSpPr>
            <p:cNvPr id="55" name="Rounded Rectangle 17">
              <a:extLst>
                <a:ext uri="{FF2B5EF4-FFF2-40B4-BE49-F238E27FC236}">
                  <a16:creationId xmlns:a16="http://schemas.microsoft.com/office/drawing/2014/main" id="{C46FE3F8-3699-C57E-0184-D128FF9D47FA}"/>
                </a:ext>
              </a:extLst>
            </p:cNvPr>
            <p:cNvGrpSpPr/>
            <p:nvPr/>
          </p:nvGrpSpPr>
          <p:grpSpPr>
            <a:xfrm>
              <a:off x="8367589" y="3351728"/>
              <a:ext cx="3606107" cy="899966"/>
              <a:chOff x="0" y="0"/>
              <a:chExt cx="1828800" cy="731520"/>
            </a:xfrm>
          </p:grpSpPr>
          <p:sp>
            <p:nvSpPr>
              <p:cNvPr id="56" name="Rounded Rectangle">
                <a:extLst>
                  <a:ext uri="{FF2B5EF4-FFF2-40B4-BE49-F238E27FC236}">
                    <a16:creationId xmlns:a16="http://schemas.microsoft.com/office/drawing/2014/main" id="{8CBA6A1D-64FA-FF2C-DCD2-467B12F16FE4}"/>
                  </a:ext>
                </a:extLst>
              </p:cNvPr>
              <p:cNvSpPr/>
              <p:nvPr/>
            </p:nvSpPr>
            <p:spPr>
              <a:xfrm>
                <a:off x="0" y="0"/>
                <a:ext cx="1828800" cy="731520"/>
              </a:xfrm>
              <a:prstGeom prst="roundRect">
                <a:avLst>
                  <a:gd name="adj" fmla="val 16667"/>
                </a:avLst>
              </a:prstGeom>
              <a:solidFill>
                <a:srgbClr val="F5F5F5"/>
              </a:solidFill>
              <a:ln w="38100" cap="flat">
                <a:solidFill>
                  <a:srgbClr val="C83232"/>
                </a:solidFill>
                <a:prstDash val="solid"/>
                <a:round/>
              </a:ln>
              <a:effectLst>
                <a:outerShdw blurRad="38100" dist="23000" dir="5400000" rotWithShape="0">
                  <a:srgbClr val="000000">
                    <a:alpha val="35000"/>
                  </a:srgbClr>
                </a:outerShdw>
              </a:effectLst>
            </p:spPr>
            <p:txBody>
              <a:bodyPr wrap="square" lIns="45719" tIns="45719" rIns="45719" bIns="45719" numCol="1"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solidFill>
                      <a:srgbClr val="FFFFFF"/>
                    </a:solidFill>
                  </a:defRPr>
                </a:pPr>
                <a:endParaRPr kumimoji="0" sz="1800" b="0" i="0" u="none" strike="noStrike" kern="1200" cap="none" spc="0" normalizeH="0" baseline="0" noProof="0">
                  <a:ln>
                    <a:noFill/>
                  </a:ln>
                  <a:solidFill>
                    <a:srgbClr val="FFFFFF"/>
                  </a:solidFill>
                  <a:effectLst/>
                  <a:uLnTx/>
                  <a:uFillTx/>
                  <a:latin typeface="Trebuchet MS" panose="020B0603020202020204"/>
                  <a:ea typeface="+mn-ea"/>
                  <a:cs typeface="+mn-cs"/>
                </a:endParaRPr>
              </a:p>
            </p:txBody>
          </p:sp>
          <p:sp>
            <p:nvSpPr>
              <p:cNvPr id="57" name="Heart">
                <a:extLst>
                  <a:ext uri="{FF2B5EF4-FFF2-40B4-BE49-F238E27FC236}">
                    <a16:creationId xmlns:a16="http://schemas.microsoft.com/office/drawing/2014/main" id="{279DFCFA-5A1B-3E88-2BFA-551F3CD4CBEA}"/>
                  </a:ext>
                </a:extLst>
              </p:cNvPr>
              <p:cNvSpPr txBox="1"/>
              <p:nvPr/>
            </p:nvSpPr>
            <p:spPr>
              <a:xfrm>
                <a:off x="100480" y="135918"/>
                <a:ext cx="1627841" cy="459686"/>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tIns="45719" rIns="45719" bIns="45719" numCol="1" anchor="ctr">
                <a:spAutoFit/>
              </a:bodyPr>
              <a:lstStyle>
                <a:lvl1pPr>
                  <a:defRPr>
                    <a:solidFill>
                      <a:srgbClr val="FFFFFF"/>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800" b="0" i="0" u="none" strike="noStrike" kern="1200" cap="none" spc="0" normalizeH="0" baseline="0" noProof="0" dirty="0">
                    <a:ln>
                      <a:noFill/>
                    </a:ln>
                    <a:solidFill>
                      <a:prstClr val="black"/>
                    </a:solidFill>
                    <a:effectLst/>
                    <a:uLnTx/>
                    <a:uFillTx/>
                    <a:latin typeface="Trebuchet MS" panose="020B0603020202020204"/>
                    <a:ea typeface="+mn-ea"/>
                    <a:cs typeface="+mn-cs"/>
                  </a:rPr>
                  <a:t>Heart</a:t>
                </a:r>
                <a:r>
                  <a:rPr kumimoji="0" lang="en-US" sz="1800" b="0" i="0" u="none" strike="noStrike" kern="1200" cap="none" spc="0" normalizeH="0" baseline="0" noProof="0" dirty="0">
                    <a:ln>
                      <a:noFill/>
                    </a:ln>
                    <a:solidFill>
                      <a:prstClr val="black"/>
                    </a:solidFill>
                    <a:effectLst/>
                    <a:uLnTx/>
                    <a:uFillTx/>
                    <a:latin typeface="Trebuchet MS" panose="020B0603020202020204"/>
                    <a:ea typeface="+mn-ea"/>
                    <a:cs typeface="+mn-cs"/>
                  </a:rPr>
                  <a:t>: endothelial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rebuchet MS" panose="020B0603020202020204"/>
                    <a:ea typeface="+mn-ea"/>
                    <a:cs typeface="+mn-cs"/>
                  </a:rPr>
                  <a:t>&amp; rhythm dysfunction</a:t>
                </a:r>
                <a:endParaRPr kumimoji="0" sz="1800" b="0" i="0" u="none" strike="noStrike" kern="1200" cap="none" spc="0" normalizeH="0" baseline="0" noProof="0" dirty="0">
                  <a:ln>
                    <a:noFill/>
                  </a:ln>
                  <a:solidFill>
                    <a:prstClr val="black"/>
                  </a:solidFill>
                  <a:effectLst/>
                  <a:uLnTx/>
                  <a:uFillTx/>
                  <a:latin typeface="Trebuchet MS" panose="020B0603020202020204"/>
                  <a:ea typeface="+mn-ea"/>
                  <a:cs typeface="+mn-cs"/>
                </a:endParaRPr>
              </a:p>
            </p:txBody>
          </p:sp>
        </p:grpSp>
        <p:grpSp>
          <p:nvGrpSpPr>
            <p:cNvPr id="58" name="Rounded Rectangle 18">
              <a:extLst>
                <a:ext uri="{FF2B5EF4-FFF2-40B4-BE49-F238E27FC236}">
                  <a16:creationId xmlns:a16="http://schemas.microsoft.com/office/drawing/2014/main" id="{CD8886D3-7550-EB48-10D3-C2422D99087D}"/>
                </a:ext>
              </a:extLst>
            </p:cNvPr>
            <p:cNvGrpSpPr/>
            <p:nvPr/>
          </p:nvGrpSpPr>
          <p:grpSpPr>
            <a:xfrm>
              <a:off x="8367590" y="4368066"/>
              <a:ext cx="3643178" cy="1028534"/>
              <a:chOff x="0" y="0"/>
              <a:chExt cx="1828800" cy="731520"/>
            </a:xfrm>
          </p:grpSpPr>
          <p:sp>
            <p:nvSpPr>
              <p:cNvPr id="59" name="Rounded Rectangle">
                <a:extLst>
                  <a:ext uri="{FF2B5EF4-FFF2-40B4-BE49-F238E27FC236}">
                    <a16:creationId xmlns:a16="http://schemas.microsoft.com/office/drawing/2014/main" id="{E97A7F35-75A9-EF2A-5C78-5EE05480547A}"/>
                  </a:ext>
                </a:extLst>
              </p:cNvPr>
              <p:cNvSpPr/>
              <p:nvPr/>
            </p:nvSpPr>
            <p:spPr>
              <a:xfrm>
                <a:off x="0" y="0"/>
                <a:ext cx="1828800" cy="731520"/>
              </a:xfrm>
              <a:prstGeom prst="roundRect">
                <a:avLst>
                  <a:gd name="adj" fmla="val 16667"/>
                </a:avLst>
              </a:prstGeom>
              <a:solidFill>
                <a:srgbClr val="F5F5F5"/>
              </a:solidFill>
              <a:ln w="38100" cap="flat">
                <a:solidFill>
                  <a:srgbClr val="4682C8"/>
                </a:solidFill>
                <a:prstDash val="solid"/>
                <a:round/>
              </a:ln>
              <a:effectLst>
                <a:outerShdw blurRad="38100" dist="23000" dir="5400000" rotWithShape="0">
                  <a:srgbClr val="000000">
                    <a:alpha val="35000"/>
                  </a:srgbClr>
                </a:outerShdw>
              </a:effectLst>
            </p:spPr>
            <p:txBody>
              <a:bodyPr wrap="square" lIns="45719" tIns="45719" rIns="45719" bIns="45719" numCol="1"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solidFill>
                      <a:srgbClr val="FFFFFF"/>
                    </a:solidFill>
                  </a:defRPr>
                </a:pPr>
                <a:endParaRPr kumimoji="0" sz="1800" b="0" i="0" u="none" strike="noStrike" kern="1200" cap="none" spc="0" normalizeH="0" baseline="0" noProof="0">
                  <a:ln>
                    <a:noFill/>
                  </a:ln>
                  <a:solidFill>
                    <a:srgbClr val="FFFFFF"/>
                  </a:solidFill>
                  <a:effectLst/>
                  <a:uLnTx/>
                  <a:uFillTx/>
                  <a:latin typeface="Trebuchet MS" panose="020B0603020202020204"/>
                  <a:ea typeface="+mn-ea"/>
                  <a:cs typeface="+mn-cs"/>
                </a:endParaRPr>
              </a:p>
            </p:txBody>
          </p:sp>
          <p:sp>
            <p:nvSpPr>
              <p:cNvPr id="60" name="Immune">
                <a:extLst>
                  <a:ext uri="{FF2B5EF4-FFF2-40B4-BE49-F238E27FC236}">
                    <a16:creationId xmlns:a16="http://schemas.microsoft.com/office/drawing/2014/main" id="{1CA08070-EE11-D570-60F9-3A9A035F192B}"/>
                  </a:ext>
                </a:extLst>
              </p:cNvPr>
              <p:cNvSpPr txBox="1"/>
              <p:nvPr/>
            </p:nvSpPr>
            <p:spPr>
              <a:xfrm>
                <a:off x="100480" y="37415"/>
                <a:ext cx="1458210" cy="656695"/>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tIns="45719" rIns="45719" bIns="45719" numCol="1" anchor="ctr">
                <a:spAutoFit/>
              </a:bodyPr>
              <a:lstStyle>
                <a:lvl1pPr>
                  <a:defRPr>
                    <a:solidFill>
                      <a:srgbClr val="FFFFFF"/>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800" b="0" i="0" u="none" strike="noStrike" kern="1200" cap="none" spc="0" normalizeH="0" baseline="0" noProof="0" dirty="0" err="1">
                    <a:ln>
                      <a:noFill/>
                    </a:ln>
                    <a:solidFill>
                      <a:prstClr val="black"/>
                    </a:solidFill>
                    <a:effectLst/>
                    <a:uLnTx/>
                    <a:uFillTx/>
                    <a:latin typeface="Trebuchet MS" panose="020B0603020202020204"/>
                    <a:ea typeface="+mn-ea"/>
                    <a:cs typeface="+mn-cs"/>
                  </a:rPr>
                  <a:t>Immun</a:t>
                </a:r>
                <a:r>
                  <a:rPr kumimoji="0" lang="en-US" sz="1800" b="0" i="0" u="none" strike="noStrike" kern="1200" cap="none" spc="0" normalizeH="0" baseline="0" noProof="0" dirty="0" err="1">
                    <a:ln>
                      <a:noFill/>
                    </a:ln>
                    <a:solidFill>
                      <a:prstClr val="black"/>
                    </a:solidFill>
                    <a:effectLst/>
                    <a:uLnTx/>
                    <a:uFillTx/>
                    <a:latin typeface="Trebuchet MS" panose="020B0603020202020204"/>
                    <a:ea typeface="+mn-ea"/>
                    <a:cs typeface="+mn-cs"/>
                  </a:rPr>
                  <a:t>ity:</a:t>
                </a:r>
                <a:r>
                  <a:rPr kumimoji="0" lang="en-US" sz="1800" b="0" i="0" u="none" strike="noStrike" kern="1200" cap="none" spc="0" normalizeH="0" baseline="0" noProof="0" dirty="0" err="1">
                    <a:ln>
                      <a:noFill/>
                    </a:ln>
                    <a:solidFill>
                      <a:srgbClr val="FFFFFF"/>
                    </a:solidFill>
                    <a:effectLst/>
                    <a:uLnTx/>
                    <a:uFillTx/>
                    <a:latin typeface="Trebuchet MS" panose="020B0603020202020204"/>
                    <a:ea typeface="+mn-ea"/>
                    <a:cs typeface="+mn-cs"/>
                  </a:rPr>
                  <a:t>i</a:t>
                </a:r>
                <a:r>
                  <a:rPr kumimoji="0" lang="en-US" sz="1800" b="0" i="0" u="none" strike="noStrike" kern="1200" cap="none" spc="0" normalizeH="0" baseline="0" noProof="0" dirty="0" err="1">
                    <a:ln>
                      <a:noFill/>
                    </a:ln>
                    <a:solidFill>
                      <a:prstClr val="black"/>
                    </a:solidFill>
                    <a:effectLst/>
                    <a:uLnTx/>
                    <a:uFillTx/>
                    <a:latin typeface="Trebuchet MS" panose="020B0603020202020204"/>
                    <a:ea typeface="+mn-ea"/>
                    <a:cs typeface="+mn-cs"/>
                  </a:rPr>
                  <a:t>innate</a:t>
                </a:r>
                <a:r>
                  <a:rPr kumimoji="0" lang="en-US" sz="1800" b="0" i="0" u="none" strike="noStrike" kern="1200" cap="none" spc="0" normalizeH="0" baseline="0" noProof="0" dirty="0">
                    <a:ln>
                      <a:noFill/>
                    </a:ln>
                    <a:solidFill>
                      <a:prstClr val="black"/>
                    </a:solidFill>
                    <a:effectLst/>
                    <a:uLnTx/>
                    <a:uFillTx/>
                    <a:latin typeface="Trebuchet MS" panose="020B0603020202020204"/>
                    <a:ea typeface="+mn-ea"/>
                    <a:cs typeface="+mn-cs"/>
                  </a:rPr>
                  <a:t> &amp; adaptive response deregulation</a:t>
                </a:r>
                <a:endParaRPr kumimoji="0" sz="1800" b="0" i="0" u="none" strike="noStrike" kern="1200" cap="none" spc="0" normalizeH="0" baseline="0" noProof="0" dirty="0">
                  <a:ln>
                    <a:noFill/>
                  </a:ln>
                  <a:solidFill>
                    <a:prstClr val="black"/>
                  </a:solidFill>
                  <a:effectLst/>
                  <a:uLnTx/>
                  <a:uFillTx/>
                  <a:latin typeface="Trebuchet MS" panose="020B0603020202020204"/>
                  <a:ea typeface="+mn-ea"/>
                  <a:cs typeface="+mn-cs"/>
                </a:endParaRPr>
              </a:p>
            </p:txBody>
          </p:sp>
        </p:grpSp>
        <p:grpSp>
          <p:nvGrpSpPr>
            <p:cNvPr id="61" name="Rounded Rectangle 19">
              <a:extLst>
                <a:ext uri="{FF2B5EF4-FFF2-40B4-BE49-F238E27FC236}">
                  <a16:creationId xmlns:a16="http://schemas.microsoft.com/office/drawing/2014/main" id="{B4DF9C1B-52A3-0570-37D8-79948EC3A23B}"/>
                </a:ext>
              </a:extLst>
            </p:cNvPr>
            <p:cNvGrpSpPr/>
            <p:nvPr/>
          </p:nvGrpSpPr>
          <p:grpSpPr>
            <a:xfrm>
              <a:off x="8367590" y="5490862"/>
              <a:ext cx="3655534" cy="1028532"/>
              <a:chOff x="0" y="0"/>
              <a:chExt cx="1828800" cy="731520"/>
            </a:xfrm>
          </p:grpSpPr>
          <p:sp>
            <p:nvSpPr>
              <p:cNvPr id="62" name="Rounded Rectangle">
                <a:extLst>
                  <a:ext uri="{FF2B5EF4-FFF2-40B4-BE49-F238E27FC236}">
                    <a16:creationId xmlns:a16="http://schemas.microsoft.com/office/drawing/2014/main" id="{AC80B6CE-8B09-A3B9-64C0-E5E8966675E8}"/>
                  </a:ext>
                </a:extLst>
              </p:cNvPr>
              <p:cNvSpPr/>
              <p:nvPr/>
            </p:nvSpPr>
            <p:spPr>
              <a:xfrm>
                <a:off x="0" y="0"/>
                <a:ext cx="1828800" cy="731520"/>
              </a:xfrm>
              <a:prstGeom prst="roundRect">
                <a:avLst>
                  <a:gd name="adj" fmla="val 16667"/>
                </a:avLst>
              </a:prstGeom>
              <a:solidFill>
                <a:srgbClr val="F5F5F5"/>
              </a:solidFill>
              <a:ln w="38100" cap="flat">
                <a:solidFill>
                  <a:srgbClr val="50AA78"/>
                </a:solidFill>
                <a:prstDash val="solid"/>
                <a:round/>
              </a:ln>
              <a:effectLst>
                <a:outerShdw blurRad="38100" dist="23000" dir="5400000" rotWithShape="0">
                  <a:srgbClr val="000000">
                    <a:alpha val="35000"/>
                  </a:srgbClr>
                </a:outerShdw>
              </a:effectLst>
            </p:spPr>
            <p:txBody>
              <a:bodyPr wrap="square" lIns="45719" tIns="45719" rIns="45719" bIns="45719" numCol="1"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solidFill>
                      <a:srgbClr val="FFFFFF"/>
                    </a:solidFill>
                  </a:defRPr>
                </a:pPr>
                <a:endParaRPr kumimoji="0" sz="1800" b="0" i="0" u="none" strike="noStrike" kern="1200" cap="none" spc="0" normalizeH="0" baseline="0" noProof="0">
                  <a:ln>
                    <a:noFill/>
                  </a:ln>
                  <a:solidFill>
                    <a:srgbClr val="FFFFFF"/>
                  </a:solidFill>
                  <a:effectLst/>
                  <a:uLnTx/>
                  <a:uFillTx/>
                  <a:latin typeface="Trebuchet MS" panose="020B0603020202020204"/>
                  <a:ea typeface="+mn-ea"/>
                  <a:cs typeface="+mn-cs"/>
                </a:endParaRPr>
              </a:p>
            </p:txBody>
          </p:sp>
          <p:sp>
            <p:nvSpPr>
              <p:cNvPr id="63" name="Microbiome">
                <a:extLst>
                  <a:ext uri="{FF2B5EF4-FFF2-40B4-BE49-F238E27FC236}">
                    <a16:creationId xmlns:a16="http://schemas.microsoft.com/office/drawing/2014/main" id="{7AE605A8-1545-983F-0273-860D5C698BB5}"/>
                  </a:ext>
                </a:extLst>
              </p:cNvPr>
              <p:cNvSpPr txBox="1"/>
              <p:nvPr/>
            </p:nvSpPr>
            <p:spPr>
              <a:xfrm>
                <a:off x="74721" y="125778"/>
                <a:ext cx="1390343" cy="459687"/>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tIns="45719" rIns="45719" bIns="45719" numCol="1" anchor="ctr">
                <a:spAutoFit/>
              </a:bodyPr>
              <a:lstStyle>
                <a:lvl1pPr>
                  <a:defRPr>
                    <a:solidFill>
                      <a:srgbClr val="FFFFFF"/>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800" b="0" i="0" u="none" strike="noStrike" kern="1200" cap="none" spc="0" normalizeH="0" baseline="0" noProof="0" dirty="0">
                    <a:ln>
                      <a:noFill/>
                    </a:ln>
                    <a:solidFill>
                      <a:prstClr val="black"/>
                    </a:solidFill>
                    <a:effectLst/>
                    <a:uLnTx/>
                    <a:uFillTx/>
                    <a:latin typeface="Trebuchet MS" panose="020B0603020202020204"/>
                    <a:ea typeface="+mn-ea"/>
                    <a:cs typeface="+mn-cs"/>
                  </a:rPr>
                  <a:t>Microbiome</a:t>
                </a:r>
                <a:r>
                  <a:rPr kumimoji="0" lang="en-US" sz="1800" b="0" i="0" u="none" strike="noStrike" kern="1200" cap="none" spc="0" normalizeH="0" baseline="0" noProof="0" dirty="0">
                    <a:ln>
                      <a:noFill/>
                    </a:ln>
                    <a:solidFill>
                      <a:prstClr val="black"/>
                    </a:solidFill>
                    <a:effectLst/>
                    <a:uLnTx/>
                    <a:uFillTx/>
                    <a:latin typeface="Trebuchet MS" panose="020B060302020202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rebuchet MS" panose="020B0603020202020204"/>
                    <a:ea typeface="+mn-ea"/>
                    <a:cs typeface="+mn-cs"/>
                  </a:rPr>
                  <a:t>gut–lung–brain disruption </a:t>
                </a:r>
              </a:p>
            </p:txBody>
          </p:sp>
        </p:grpSp>
        <p:grpSp>
          <p:nvGrpSpPr>
            <p:cNvPr id="64" name="Group 63">
              <a:extLst>
                <a:ext uri="{FF2B5EF4-FFF2-40B4-BE49-F238E27FC236}">
                  <a16:creationId xmlns:a16="http://schemas.microsoft.com/office/drawing/2014/main" id="{F031CAAF-D4C6-A1BA-156F-7F74871BA63E}"/>
                </a:ext>
              </a:extLst>
            </p:cNvPr>
            <p:cNvGrpSpPr/>
            <p:nvPr/>
          </p:nvGrpSpPr>
          <p:grpSpPr>
            <a:xfrm>
              <a:off x="1670457" y="1223866"/>
              <a:ext cx="1248986" cy="4949804"/>
              <a:chOff x="1986715" y="1191720"/>
              <a:chExt cx="1534133" cy="4949804"/>
            </a:xfrm>
          </p:grpSpPr>
          <p:sp>
            <p:nvSpPr>
              <p:cNvPr id="65" name="Connector 20">
                <a:extLst>
                  <a:ext uri="{FF2B5EF4-FFF2-40B4-BE49-F238E27FC236}">
                    <a16:creationId xmlns:a16="http://schemas.microsoft.com/office/drawing/2014/main" id="{334EC46F-8404-2D9B-29C4-1B48E635CADC}"/>
                  </a:ext>
                </a:extLst>
              </p:cNvPr>
              <p:cNvSpPr/>
              <p:nvPr/>
            </p:nvSpPr>
            <p:spPr>
              <a:xfrm>
                <a:off x="1986715" y="1191720"/>
                <a:ext cx="1534133" cy="417841"/>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5400" y="0"/>
                      <a:pt x="10800" y="5400"/>
                      <a:pt x="10800" y="10800"/>
                    </a:cubicBezTo>
                    <a:cubicBezTo>
                      <a:pt x="10800" y="16200"/>
                      <a:pt x="16200" y="21600"/>
                      <a:pt x="21600" y="21600"/>
                    </a:cubicBezTo>
                  </a:path>
                </a:pathLst>
              </a:custGeom>
              <a:ln w="12700">
                <a:solidFill>
                  <a:schemeClr val="tx1">
                    <a:lumMod val="75000"/>
                    <a:lumOff val="25000"/>
                  </a:schemeClr>
                </a:solidFill>
              </a:ln>
              <a:effectLst>
                <a:outerShdw blurRad="38100" dist="20000" dir="5400000" rotWithShape="0">
                  <a:srgbClr val="000000">
                    <a:alpha val="38000"/>
                  </a:srgbClr>
                </a:outerShdw>
              </a:effectLst>
            </p:spPr>
            <p:txBody>
              <a:bodyPr lIns="45719" rIns="45719"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
            <p:nvSpPr>
              <p:cNvPr id="66" name="Connector 21">
                <a:extLst>
                  <a:ext uri="{FF2B5EF4-FFF2-40B4-BE49-F238E27FC236}">
                    <a16:creationId xmlns:a16="http://schemas.microsoft.com/office/drawing/2014/main" id="{29BCAF02-1B19-D3D8-88BF-C3A84BC1B339}"/>
                  </a:ext>
                </a:extLst>
              </p:cNvPr>
              <p:cNvSpPr/>
              <p:nvPr/>
            </p:nvSpPr>
            <p:spPr>
              <a:xfrm>
                <a:off x="1986715" y="1191720"/>
                <a:ext cx="1534133" cy="1446371"/>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5400" y="0"/>
                      <a:pt x="10800" y="5400"/>
                      <a:pt x="10800" y="10800"/>
                    </a:cubicBezTo>
                    <a:cubicBezTo>
                      <a:pt x="10800" y="16200"/>
                      <a:pt x="16200" y="21600"/>
                      <a:pt x="21600" y="21600"/>
                    </a:cubicBezTo>
                  </a:path>
                </a:pathLst>
              </a:custGeom>
              <a:ln w="12700">
                <a:solidFill>
                  <a:schemeClr val="tx1">
                    <a:lumMod val="75000"/>
                    <a:lumOff val="25000"/>
                  </a:schemeClr>
                </a:solidFill>
              </a:ln>
              <a:effectLst>
                <a:outerShdw blurRad="38100" dist="20000" dir="5400000" rotWithShape="0">
                  <a:srgbClr val="000000">
                    <a:alpha val="38000"/>
                  </a:srgbClr>
                </a:outerShdw>
              </a:effectLst>
            </p:spPr>
            <p:txBody>
              <a:bodyPr lIns="45719" rIns="45719"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
            <p:nvSpPr>
              <p:cNvPr id="67" name="Connector 22">
                <a:extLst>
                  <a:ext uri="{FF2B5EF4-FFF2-40B4-BE49-F238E27FC236}">
                    <a16:creationId xmlns:a16="http://schemas.microsoft.com/office/drawing/2014/main" id="{D555E26F-401E-9E0A-8EE7-1B421EE29165}"/>
                  </a:ext>
                </a:extLst>
              </p:cNvPr>
              <p:cNvSpPr/>
              <p:nvPr/>
            </p:nvSpPr>
            <p:spPr>
              <a:xfrm>
                <a:off x="1986715" y="1191720"/>
                <a:ext cx="1534133" cy="2474904"/>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5400" y="0"/>
                      <a:pt x="10800" y="5400"/>
                      <a:pt x="10800" y="10800"/>
                    </a:cubicBezTo>
                    <a:cubicBezTo>
                      <a:pt x="10800" y="16200"/>
                      <a:pt x="16200" y="21600"/>
                      <a:pt x="21600" y="21600"/>
                    </a:cubicBezTo>
                  </a:path>
                </a:pathLst>
              </a:custGeom>
              <a:ln w="12700">
                <a:solidFill>
                  <a:schemeClr val="tx1">
                    <a:lumMod val="75000"/>
                    <a:lumOff val="25000"/>
                  </a:schemeClr>
                </a:solidFill>
              </a:ln>
              <a:effectLst>
                <a:outerShdw blurRad="38100" dist="20000" dir="5400000" rotWithShape="0">
                  <a:srgbClr val="000000">
                    <a:alpha val="38000"/>
                  </a:srgbClr>
                </a:outerShdw>
              </a:effectLst>
            </p:spPr>
            <p:txBody>
              <a:bodyPr lIns="45719" rIns="45719"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
            <p:nvSpPr>
              <p:cNvPr id="68" name="Connector 23">
                <a:extLst>
                  <a:ext uri="{FF2B5EF4-FFF2-40B4-BE49-F238E27FC236}">
                    <a16:creationId xmlns:a16="http://schemas.microsoft.com/office/drawing/2014/main" id="{F60E2B0C-8B42-91AA-150D-349A3F149F83}"/>
                  </a:ext>
                </a:extLst>
              </p:cNvPr>
              <p:cNvSpPr/>
              <p:nvPr/>
            </p:nvSpPr>
            <p:spPr>
              <a:xfrm>
                <a:off x="1986715" y="1191720"/>
                <a:ext cx="1534133" cy="3503433"/>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5400" y="0"/>
                      <a:pt x="10800" y="5400"/>
                      <a:pt x="10800" y="10800"/>
                    </a:cubicBezTo>
                    <a:cubicBezTo>
                      <a:pt x="10800" y="16200"/>
                      <a:pt x="16200" y="21600"/>
                      <a:pt x="21600" y="21600"/>
                    </a:cubicBezTo>
                  </a:path>
                </a:pathLst>
              </a:custGeom>
              <a:ln w="12700">
                <a:solidFill>
                  <a:schemeClr val="tx1">
                    <a:lumMod val="75000"/>
                    <a:lumOff val="25000"/>
                  </a:schemeClr>
                </a:solidFill>
              </a:ln>
              <a:effectLst>
                <a:outerShdw blurRad="38100" dist="20000" dir="5400000" rotWithShape="0">
                  <a:srgbClr val="000000">
                    <a:alpha val="38000"/>
                  </a:srgbClr>
                </a:outerShdw>
              </a:effectLst>
            </p:spPr>
            <p:txBody>
              <a:bodyPr lIns="45719" rIns="45719"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
            <p:nvSpPr>
              <p:cNvPr id="69" name="Connector 24">
                <a:extLst>
                  <a:ext uri="{FF2B5EF4-FFF2-40B4-BE49-F238E27FC236}">
                    <a16:creationId xmlns:a16="http://schemas.microsoft.com/office/drawing/2014/main" id="{491A6B6D-36DB-9701-CB1B-F1265AC1CA5F}"/>
                  </a:ext>
                </a:extLst>
              </p:cNvPr>
              <p:cNvSpPr/>
              <p:nvPr/>
            </p:nvSpPr>
            <p:spPr>
              <a:xfrm>
                <a:off x="1986715" y="1191720"/>
                <a:ext cx="1534133" cy="4531965"/>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5400" y="0"/>
                      <a:pt x="10800" y="5400"/>
                      <a:pt x="10800" y="10800"/>
                    </a:cubicBezTo>
                    <a:cubicBezTo>
                      <a:pt x="10800" y="16200"/>
                      <a:pt x="16200" y="21600"/>
                      <a:pt x="21600" y="21600"/>
                    </a:cubicBezTo>
                  </a:path>
                </a:pathLst>
              </a:custGeom>
              <a:ln w="12700">
                <a:solidFill>
                  <a:schemeClr val="tx1">
                    <a:lumMod val="75000"/>
                    <a:lumOff val="25000"/>
                  </a:schemeClr>
                </a:solidFill>
              </a:ln>
              <a:effectLst>
                <a:outerShdw blurRad="38100" dist="20000" dir="5400000" rotWithShape="0">
                  <a:srgbClr val="000000">
                    <a:alpha val="38000"/>
                  </a:srgbClr>
                </a:outerShdw>
              </a:effectLst>
            </p:spPr>
            <p:txBody>
              <a:bodyPr lIns="45719" rIns="45719"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
            <p:nvSpPr>
              <p:cNvPr id="70" name="Connector 25">
                <a:extLst>
                  <a:ext uri="{FF2B5EF4-FFF2-40B4-BE49-F238E27FC236}">
                    <a16:creationId xmlns:a16="http://schemas.microsoft.com/office/drawing/2014/main" id="{EA7057B4-0F93-3B33-BC88-AAAC9EDD6E36}"/>
                  </a:ext>
                </a:extLst>
              </p:cNvPr>
              <p:cNvSpPr/>
              <p:nvPr/>
            </p:nvSpPr>
            <p:spPr>
              <a:xfrm flipV="1">
                <a:off x="1986715" y="1609560"/>
                <a:ext cx="1534133" cy="289276"/>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5400" y="0"/>
                      <a:pt x="10800" y="5400"/>
                      <a:pt x="10800" y="10800"/>
                    </a:cubicBezTo>
                    <a:cubicBezTo>
                      <a:pt x="10800" y="16200"/>
                      <a:pt x="16200" y="21600"/>
                      <a:pt x="21600" y="21600"/>
                    </a:cubicBezTo>
                  </a:path>
                </a:pathLst>
              </a:custGeom>
              <a:ln w="12700">
                <a:solidFill>
                  <a:schemeClr val="tx1">
                    <a:lumMod val="75000"/>
                    <a:lumOff val="25000"/>
                  </a:schemeClr>
                </a:solidFill>
              </a:ln>
              <a:effectLst>
                <a:outerShdw blurRad="38100" dist="20000" dir="5400000" rotWithShape="0">
                  <a:srgbClr val="000000">
                    <a:alpha val="38000"/>
                  </a:srgbClr>
                </a:outerShdw>
              </a:effectLst>
            </p:spPr>
            <p:txBody>
              <a:bodyPr lIns="45719" rIns="45719"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
            <p:nvSpPr>
              <p:cNvPr id="71" name="Connector 26">
                <a:extLst>
                  <a:ext uri="{FF2B5EF4-FFF2-40B4-BE49-F238E27FC236}">
                    <a16:creationId xmlns:a16="http://schemas.microsoft.com/office/drawing/2014/main" id="{B89E2D93-A186-00D1-D2B9-A0CFDD940064}"/>
                  </a:ext>
                </a:extLst>
              </p:cNvPr>
              <p:cNvSpPr/>
              <p:nvPr/>
            </p:nvSpPr>
            <p:spPr>
              <a:xfrm>
                <a:off x="1986715" y="1898835"/>
                <a:ext cx="1534133" cy="739258"/>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5400" y="0"/>
                      <a:pt x="10800" y="5400"/>
                      <a:pt x="10800" y="10800"/>
                    </a:cubicBezTo>
                    <a:cubicBezTo>
                      <a:pt x="10800" y="16200"/>
                      <a:pt x="16200" y="21600"/>
                      <a:pt x="21600" y="21600"/>
                    </a:cubicBezTo>
                  </a:path>
                </a:pathLst>
              </a:custGeom>
              <a:ln w="12700">
                <a:solidFill>
                  <a:schemeClr val="tx1">
                    <a:lumMod val="75000"/>
                    <a:lumOff val="25000"/>
                  </a:schemeClr>
                </a:solidFill>
              </a:ln>
              <a:effectLst>
                <a:outerShdw blurRad="38100" dist="20000" dir="5400000" rotWithShape="0">
                  <a:srgbClr val="000000">
                    <a:alpha val="38000"/>
                  </a:srgbClr>
                </a:outerShdw>
              </a:effectLst>
            </p:spPr>
            <p:txBody>
              <a:bodyPr lIns="45719" rIns="45719"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
            <p:nvSpPr>
              <p:cNvPr id="72" name="Connector 27">
                <a:extLst>
                  <a:ext uri="{FF2B5EF4-FFF2-40B4-BE49-F238E27FC236}">
                    <a16:creationId xmlns:a16="http://schemas.microsoft.com/office/drawing/2014/main" id="{4520DA75-F72B-CE1B-431A-3CF71AB036AF}"/>
                  </a:ext>
                </a:extLst>
              </p:cNvPr>
              <p:cNvSpPr/>
              <p:nvPr/>
            </p:nvSpPr>
            <p:spPr>
              <a:xfrm>
                <a:off x="1986715" y="1898835"/>
                <a:ext cx="1534133" cy="1767789"/>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5400" y="0"/>
                      <a:pt x="10800" y="5400"/>
                      <a:pt x="10800" y="10800"/>
                    </a:cubicBezTo>
                    <a:cubicBezTo>
                      <a:pt x="10800" y="16200"/>
                      <a:pt x="16200" y="21600"/>
                      <a:pt x="21600" y="21600"/>
                    </a:cubicBezTo>
                  </a:path>
                </a:pathLst>
              </a:custGeom>
              <a:ln w="12700">
                <a:solidFill>
                  <a:schemeClr val="tx1">
                    <a:lumMod val="75000"/>
                    <a:lumOff val="25000"/>
                  </a:schemeClr>
                </a:solidFill>
              </a:ln>
              <a:effectLst>
                <a:outerShdw blurRad="38100" dist="20000" dir="5400000" rotWithShape="0">
                  <a:srgbClr val="000000">
                    <a:alpha val="38000"/>
                  </a:srgbClr>
                </a:outerShdw>
              </a:effectLst>
            </p:spPr>
            <p:txBody>
              <a:bodyPr lIns="45719" rIns="45719"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
            <p:nvSpPr>
              <p:cNvPr id="73" name="Connector 28">
                <a:extLst>
                  <a:ext uri="{FF2B5EF4-FFF2-40B4-BE49-F238E27FC236}">
                    <a16:creationId xmlns:a16="http://schemas.microsoft.com/office/drawing/2014/main" id="{5DE715E2-9F8A-5C69-3F34-3962004AE492}"/>
                  </a:ext>
                </a:extLst>
              </p:cNvPr>
              <p:cNvSpPr/>
              <p:nvPr/>
            </p:nvSpPr>
            <p:spPr>
              <a:xfrm>
                <a:off x="1986715" y="1898835"/>
                <a:ext cx="1534133" cy="2796320"/>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5400" y="0"/>
                      <a:pt x="10800" y="5400"/>
                      <a:pt x="10800" y="10800"/>
                    </a:cubicBezTo>
                    <a:cubicBezTo>
                      <a:pt x="10800" y="16200"/>
                      <a:pt x="16200" y="21600"/>
                      <a:pt x="21600" y="21600"/>
                    </a:cubicBezTo>
                  </a:path>
                </a:pathLst>
              </a:custGeom>
              <a:ln w="12700">
                <a:solidFill>
                  <a:schemeClr val="tx1">
                    <a:lumMod val="75000"/>
                    <a:lumOff val="25000"/>
                  </a:schemeClr>
                </a:solidFill>
              </a:ln>
              <a:effectLst>
                <a:outerShdw blurRad="38100" dist="20000" dir="5400000" rotWithShape="0">
                  <a:srgbClr val="000000">
                    <a:alpha val="38000"/>
                  </a:srgbClr>
                </a:outerShdw>
              </a:effectLst>
            </p:spPr>
            <p:txBody>
              <a:bodyPr lIns="45719" rIns="45719"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
            <p:nvSpPr>
              <p:cNvPr id="74" name="Connector 29">
                <a:extLst>
                  <a:ext uri="{FF2B5EF4-FFF2-40B4-BE49-F238E27FC236}">
                    <a16:creationId xmlns:a16="http://schemas.microsoft.com/office/drawing/2014/main" id="{D8A54FF3-1A9A-82AC-E949-4D176B58DCC1}"/>
                  </a:ext>
                </a:extLst>
              </p:cNvPr>
              <p:cNvSpPr/>
              <p:nvPr/>
            </p:nvSpPr>
            <p:spPr>
              <a:xfrm>
                <a:off x="1986715" y="1898835"/>
                <a:ext cx="1534133" cy="3824850"/>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5400" y="0"/>
                      <a:pt x="10800" y="5400"/>
                      <a:pt x="10800" y="10800"/>
                    </a:cubicBezTo>
                    <a:cubicBezTo>
                      <a:pt x="10800" y="16200"/>
                      <a:pt x="16200" y="21600"/>
                      <a:pt x="21600" y="21600"/>
                    </a:cubicBezTo>
                  </a:path>
                </a:pathLst>
              </a:custGeom>
              <a:ln w="12700">
                <a:solidFill>
                  <a:schemeClr val="tx1">
                    <a:lumMod val="75000"/>
                    <a:lumOff val="25000"/>
                  </a:schemeClr>
                </a:solidFill>
              </a:ln>
              <a:effectLst>
                <a:outerShdw blurRad="38100" dist="20000" dir="5400000" rotWithShape="0">
                  <a:srgbClr val="000000">
                    <a:alpha val="38000"/>
                  </a:srgbClr>
                </a:outerShdw>
              </a:effectLst>
            </p:spPr>
            <p:txBody>
              <a:bodyPr lIns="45719" rIns="45719"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
            <p:nvSpPr>
              <p:cNvPr id="75" name="Connector 30">
                <a:extLst>
                  <a:ext uri="{FF2B5EF4-FFF2-40B4-BE49-F238E27FC236}">
                    <a16:creationId xmlns:a16="http://schemas.microsoft.com/office/drawing/2014/main" id="{A6879E62-8814-6115-42A2-E6FC24C2B53F}"/>
                  </a:ext>
                </a:extLst>
              </p:cNvPr>
              <p:cNvSpPr/>
              <p:nvPr/>
            </p:nvSpPr>
            <p:spPr>
              <a:xfrm flipV="1">
                <a:off x="1986715" y="1609560"/>
                <a:ext cx="1534133" cy="996391"/>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5400" y="0"/>
                      <a:pt x="10800" y="5400"/>
                      <a:pt x="10800" y="10800"/>
                    </a:cubicBezTo>
                    <a:cubicBezTo>
                      <a:pt x="10800" y="16200"/>
                      <a:pt x="16200" y="21600"/>
                      <a:pt x="21600" y="21600"/>
                    </a:cubicBezTo>
                  </a:path>
                </a:pathLst>
              </a:custGeom>
              <a:ln w="12700">
                <a:solidFill>
                  <a:schemeClr val="tx1">
                    <a:lumMod val="75000"/>
                    <a:lumOff val="25000"/>
                  </a:schemeClr>
                </a:solidFill>
              </a:ln>
              <a:effectLst>
                <a:outerShdw blurRad="38100" dist="20000" dir="5400000" rotWithShape="0">
                  <a:srgbClr val="000000">
                    <a:alpha val="38000"/>
                  </a:srgbClr>
                </a:outerShdw>
              </a:effectLst>
            </p:spPr>
            <p:txBody>
              <a:bodyPr lIns="45719" rIns="45719"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
            <p:nvSpPr>
              <p:cNvPr id="76" name="Connector 31">
                <a:extLst>
                  <a:ext uri="{FF2B5EF4-FFF2-40B4-BE49-F238E27FC236}">
                    <a16:creationId xmlns:a16="http://schemas.microsoft.com/office/drawing/2014/main" id="{F658AACB-BB62-4949-6F92-1178C77039D9}"/>
                  </a:ext>
                </a:extLst>
              </p:cNvPr>
              <p:cNvSpPr/>
              <p:nvPr/>
            </p:nvSpPr>
            <p:spPr>
              <a:xfrm>
                <a:off x="1986715" y="2605949"/>
                <a:ext cx="1534133" cy="32143"/>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5400" y="0"/>
                      <a:pt x="10800" y="5400"/>
                      <a:pt x="10800" y="10800"/>
                    </a:cubicBezTo>
                    <a:cubicBezTo>
                      <a:pt x="10800" y="16200"/>
                      <a:pt x="16200" y="21600"/>
                      <a:pt x="21600" y="21600"/>
                    </a:cubicBezTo>
                  </a:path>
                </a:pathLst>
              </a:custGeom>
              <a:ln w="12700">
                <a:solidFill>
                  <a:schemeClr val="tx1">
                    <a:lumMod val="75000"/>
                    <a:lumOff val="25000"/>
                  </a:schemeClr>
                </a:solidFill>
              </a:ln>
              <a:effectLst>
                <a:outerShdw blurRad="38100" dist="20000" dir="5400000" rotWithShape="0">
                  <a:srgbClr val="000000">
                    <a:alpha val="38000"/>
                  </a:srgbClr>
                </a:outerShdw>
              </a:effectLst>
            </p:spPr>
            <p:txBody>
              <a:bodyPr lIns="45719" rIns="45719"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
            <p:nvSpPr>
              <p:cNvPr id="77" name="Connector 32">
                <a:extLst>
                  <a:ext uri="{FF2B5EF4-FFF2-40B4-BE49-F238E27FC236}">
                    <a16:creationId xmlns:a16="http://schemas.microsoft.com/office/drawing/2014/main" id="{6173B263-619A-F1A6-7FBD-AB2A35FFF24B}"/>
                  </a:ext>
                </a:extLst>
              </p:cNvPr>
              <p:cNvSpPr/>
              <p:nvPr/>
            </p:nvSpPr>
            <p:spPr>
              <a:xfrm>
                <a:off x="1986715" y="2605949"/>
                <a:ext cx="1534133" cy="1060674"/>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5400" y="0"/>
                      <a:pt x="10800" y="5400"/>
                      <a:pt x="10800" y="10800"/>
                    </a:cubicBezTo>
                    <a:cubicBezTo>
                      <a:pt x="10800" y="16200"/>
                      <a:pt x="16200" y="21600"/>
                      <a:pt x="21600" y="21600"/>
                    </a:cubicBezTo>
                  </a:path>
                </a:pathLst>
              </a:custGeom>
              <a:ln w="12700">
                <a:solidFill>
                  <a:schemeClr val="tx1">
                    <a:lumMod val="75000"/>
                    <a:lumOff val="25000"/>
                  </a:schemeClr>
                </a:solidFill>
              </a:ln>
              <a:effectLst>
                <a:outerShdw blurRad="38100" dist="20000" dir="5400000" rotWithShape="0">
                  <a:srgbClr val="000000">
                    <a:alpha val="38000"/>
                  </a:srgbClr>
                </a:outerShdw>
              </a:effectLst>
            </p:spPr>
            <p:txBody>
              <a:bodyPr lIns="45719" rIns="45719"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
            <p:nvSpPr>
              <p:cNvPr id="78" name="Connector 33">
                <a:extLst>
                  <a:ext uri="{FF2B5EF4-FFF2-40B4-BE49-F238E27FC236}">
                    <a16:creationId xmlns:a16="http://schemas.microsoft.com/office/drawing/2014/main" id="{60790412-0E14-2066-F0A9-F1D86CC89353}"/>
                  </a:ext>
                </a:extLst>
              </p:cNvPr>
              <p:cNvSpPr/>
              <p:nvPr/>
            </p:nvSpPr>
            <p:spPr>
              <a:xfrm>
                <a:off x="1986715" y="2605949"/>
                <a:ext cx="1534133" cy="2089205"/>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5400" y="0"/>
                      <a:pt x="10800" y="5400"/>
                      <a:pt x="10800" y="10800"/>
                    </a:cubicBezTo>
                    <a:cubicBezTo>
                      <a:pt x="10800" y="16200"/>
                      <a:pt x="16200" y="21600"/>
                      <a:pt x="21600" y="21600"/>
                    </a:cubicBezTo>
                  </a:path>
                </a:pathLst>
              </a:custGeom>
              <a:ln w="12700">
                <a:solidFill>
                  <a:schemeClr val="tx1">
                    <a:lumMod val="75000"/>
                    <a:lumOff val="25000"/>
                  </a:schemeClr>
                </a:solidFill>
              </a:ln>
              <a:effectLst>
                <a:outerShdw blurRad="38100" dist="20000" dir="5400000" rotWithShape="0">
                  <a:srgbClr val="000000">
                    <a:alpha val="38000"/>
                  </a:srgbClr>
                </a:outerShdw>
              </a:effectLst>
            </p:spPr>
            <p:txBody>
              <a:bodyPr lIns="45719" rIns="45719"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
            <p:nvSpPr>
              <p:cNvPr id="79" name="Connector 34">
                <a:extLst>
                  <a:ext uri="{FF2B5EF4-FFF2-40B4-BE49-F238E27FC236}">
                    <a16:creationId xmlns:a16="http://schemas.microsoft.com/office/drawing/2014/main" id="{2A90EA8E-59FC-08F2-F4BE-0F38425CA1E5}"/>
                  </a:ext>
                </a:extLst>
              </p:cNvPr>
              <p:cNvSpPr/>
              <p:nvPr/>
            </p:nvSpPr>
            <p:spPr>
              <a:xfrm>
                <a:off x="1986715" y="2605949"/>
                <a:ext cx="1534133" cy="3117737"/>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5400" y="0"/>
                      <a:pt x="10800" y="5400"/>
                      <a:pt x="10800" y="10800"/>
                    </a:cubicBezTo>
                    <a:cubicBezTo>
                      <a:pt x="10800" y="16200"/>
                      <a:pt x="16200" y="21600"/>
                      <a:pt x="21600" y="21600"/>
                    </a:cubicBezTo>
                  </a:path>
                </a:pathLst>
              </a:custGeom>
              <a:ln w="12700">
                <a:solidFill>
                  <a:schemeClr val="tx1">
                    <a:lumMod val="75000"/>
                    <a:lumOff val="25000"/>
                  </a:schemeClr>
                </a:solidFill>
              </a:ln>
              <a:effectLst>
                <a:outerShdw blurRad="38100" dist="20000" dir="5400000" rotWithShape="0">
                  <a:srgbClr val="000000">
                    <a:alpha val="38000"/>
                  </a:srgbClr>
                </a:outerShdw>
              </a:effectLst>
            </p:spPr>
            <p:txBody>
              <a:bodyPr lIns="45719" rIns="45719"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
            <p:nvSpPr>
              <p:cNvPr id="80" name="Connector 35">
                <a:extLst>
                  <a:ext uri="{FF2B5EF4-FFF2-40B4-BE49-F238E27FC236}">
                    <a16:creationId xmlns:a16="http://schemas.microsoft.com/office/drawing/2014/main" id="{D1363D5A-D828-83D6-FFAA-7CC89B7333A2}"/>
                  </a:ext>
                </a:extLst>
              </p:cNvPr>
              <p:cNvSpPr/>
              <p:nvPr/>
            </p:nvSpPr>
            <p:spPr>
              <a:xfrm flipV="1">
                <a:off x="1986715" y="1609560"/>
                <a:ext cx="1534133" cy="1703506"/>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5400" y="0"/>
                      <a:pt x="10800" y="5400"/>
                      <a:pt x="10800" y="10800"/>
                    </a:cubicBezTo>
                    <a:cubicBezTo>
                      <a:pt x="10800" y="16200"/>
                      <a:pt x="16200" y="21600"/>
                      <a:pt x="21600" y="21600"/>
                    </a:cubicBezTo>
                  </a:path>
                </a:pathLst>
              </a:custGeom>
              <a:ln w="12700">
                <a:solidFill>
                  <a:schemeClr val="tx1">
                    <a:lumMod val="75000"/>
                    <a:lumOff val="25000"/>
                  </a:schemeClr>
                </a:solidFill>
              </a:ln>
              <a:effectLst>
                <a:outerShdw blurRad="38100" dist="20000" dir="5400000" rotWithShape="0">
                  <a:srgbClr val="000000">
                    <a:alpha val="38000"/>
                  </a:srgbClr>
                </a:outerShdw>
              </a:effectLst>
            </p:spPr>
            <p:txBody>
              <a:bodyPr lIns="45719" rIns="45719"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
            <p:nvSpPr>
              <p:cNvPr id="81" name="Connector 36">
                <a:extLst>
                  <a:ext uri="{FF2B5EF4-FFF2-40B4-BE49-F238E27FC236}">
                    <a16:creationId xmlns:a16="http://schemas.microsoft.com/office/drawing/2014/main" id="{5B39AF36-6E2C-D98A-589C-F81D77BEBBA7}"/>
                  </a:ext>
                </a:extLst>
              </p:cNvPr>
              <p:cNvSpPr/>
              <p:nvPr/>
            </p:nvSpPr>
            <p:spPr>
              <a:xfrm flipV="1">
                <a:off x="1986715" y="2638092"/>
                <a:ext cx="1534133" cy="674973"/>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5400" y="0"/>
                      <a:pt x="10800" y="5400"/>
                      <a:pt x="10800" y="10800"/>
                    </a:cubicBezTo>
                    <a:cubicBezTo>
                      <a:pt x="10800" y="16200"/>
                      <a:pt x="16200" y="21600"/>
                      <a:pt x="21600" y="21600"/>
                    </a:cubicBezTo>
                  </a:path>
                </a:pathLst>
              </a:custGeom>
              <a:ln w="12700">
                <a:solidFill>
                  <a:schemeClr val="tx1">
                    <a:lumMod val="75000"/>
                    <a:lumOff val="25000"/>
                  </a:schemeClr>
                </a:solidFill>
              </a:ln>
              <a:effectLst>
                <a:outerShdw blurRad="38100" dist="20000" dir="5400000" rotWithShape="0">
                  <a:srgbClr val="000000">
                    <a:alpha val="38000"/>
                  </a:srgbClr>
                </a:outerShdw>
              </a:effectLst>
            </p:spPr>
            <p:txBody>
              <a:bodyPr lIns="45719" rIns="45719"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
            <p:nvSpPr>
              <p:cNvPr id="82" name="Connector 37">
                <a:extLst>
                  <a:ext uri="{FF2B5EF4-FFF2-40B4-BE49-F238E27FC236}">
                    <a16:creationId xmlns:a16="http://schemas.microsoft.com/office/drawing/2014/main" id="{DA1EA9D4-3472-E8D9-6362-BE7817669766}"/>
                  </a:ext>
                </a:extLst>
              </p:cNvPr>
              <p:cNvSpPr/>
              <p:nvPr/>
            </p:nvSpPr>
            <p:spPr>
              <a:xfrm>
                <a:off x="1986715" y="3313065"/>
                <a:ext cx="1534133" cy="353557"/>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5400" y="0"/>
                      <a:pt x="10800" y="5400"/>
                      <a:pt x="10800" y="10800"/>
                    </a:cubicBezTo>
                    <a:cubicBezTo>
                      <a:pt x="10800" y="16200"/>
                      <a:pt x="16200" y="21600"/>
                      <a:pt x="21600" y="21600"/>
                    </a:cubicBezTo>
                  </a:path>
                </a:pathLst>
              </a:custGeom>
              <a:ln w="12700">
                <a:solidFill>
                  <a:schemeClr val="tx1">
                    <a:lumMod val="75000"/>
                    <a:lumOff val="25000"/>
                  </a:schemeClr>
                </a:solidFill>
              </a:ln>
              <a:effectLst>
                <a:outerShdw blurRad="38100" dist="20000" dir="5400000" rotWithShape="0">
                  <a:srgbClr val="000000">
                    <a:alpha val="38000"/>
                  </a:srgbClr>
                </a:outerShdw>
              </a:effectLst>
            </p:spPr>
            <p:txBody>
              <a:bodyPr lIns="45719" rIns="45719"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
            <p:nvSpPr>
              <p:cNvPr id="83" name="Connector 38">
                <a:extLst>
                  <a:ext uri="{FF2B5EF4-FFF2-40B4-BE49-F238E27FC236}">
                    <a16:creationId xmlns:a16="http://schemas.microsoft.com/office/drawing/2014/main" id="{815A9C16-90E5-85F0-22D1-02718DFDE3D5}"/>
                  </a:ext>
                </a:extLst>
              </p:cNvPr>
              <p:cNvSpPr/>
              <p:nvPr/>
            </p:nvSpPr>
            <p:spPr>
              <a:xfrm>
                <a:off x="1986715" y="3313065"/>
                <a:ext cx="1534133" cy="1382090"/>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5400" y="0"/>
                      <a:pt x="10800" y="5400"/>
                      <a:pt x="10800" y="10800"/>
                    </a:cubicBezTo>
                    <a:cubicBezTo>
                      <a:pt x="10800" y="16200"/>
                      <a:pt x="16200" y="21600"/>
                      <a:pt x="21600" y="21600"/>
                    </a:cubicBezTo>
                  </a:path>
                </a:pathLst>
              </a:custGeom>
              <a:ln w="12700">
                <a:solidFill>
                  <a:schemeClr val="tx1">
                    <a:lumMod val="75000"/>
                    <a:lumOff val="25000"/>
                  </a:schemeClr>
                </a:solidFill>
              </a:ln>
              <a:effectLst>
                <a:outerShdw blurRad="38100" dist="20000" dir="5400000" rotWithShape="0">
                  <a:srgbClr val="000000">
                    <a:alpha val="38000"/>
                  </a:srgbClr>
                </a:outerShdw>
              </a:effectLst>
            </p:spPr>
            <p:txBody>
              <a:bodyPr lIns="45719" rIns="45719"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
            <p:nvSpPr>
              <p:cNvPr id="84" name="Connector 39">
                <a:extLst>
                  <a:ext uri="{FF2B5EF4-FFF2-40B4-BE49-F238E27FC236}">
                    <a16:creationId xmlns:a16="http://schemas.microsoft.com/office/drawing/2014/main" id="{30B10B21-1668-1D00-5C79-53012930B2C3}"/>
                  </a:ext>
                </a:extLst>
              </p:cNvPr>
              <p:cNvSpPr/>
              <p:nvPr/>
            </p:nvSpPr>
            <p:spPr>
              <a:xfrm>
                <a:off x="1986715" y="3313065"/>
                <a:ext cx="1534133" cy="2410621"/>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5400" y="0"/>
                      <a:pt x="10800" y="5400"/>
                      <a:pt x="10800" y="10800"/>
                    </a:cubicBezTo>
                    <a:cubicBezTo>
                      <a:pt x="10800" y="16200"/>
                      <a:pt x="16200" y="21600"/>
                      <a:pt x="21600" y="21600"/>
                    </a:cubicBezTo>
                  </a:path>
                </a:pathLst>
              </a:custGeom>
              <a:ln w="12700">
                <a:solidFill>
                  <a:schemeClr val="tx1">
                    <a:lumMod val="75000"/>
                    <a:lumOff val="25000"/>
                  </a:schemeClr>
                </a:solidFill>
              </a:ln>
              <a:effectLst>
                <a:outerShdw blurRad="38100" dist="20000" dir="5400000" rotWithShape="0">
                  <a:srgbClr val="000000">
                    <a:alpha val="38000"/>
                  </a:srgbClr>
                </a:outerShdw>
              </a:effectLst>
            </p:spPr>
            <p:txBody>
              <a:bodyPr lIns="45719" rIns="45719"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
            <p:nvSpPr>
              <p:cNvPr id="85" name="Connector 40">
                <a:extLst>
                  <a:ext uri="{FF2B5EF4-FFF2-40B4-BE49-F238E27FC236}">
                    <a16:creationId xmlns:a16="http://schemas.microsoft.com/office/drawing/2014/main" id="{F3BC12A7-4EA1-CE51-7CAF-AEB83E27753E}"/>
                  </a:ext>
                </a:extLst>
              </p:cNvPr>
              <p:cNvSpPr/>
              <p:nvPr/>
            </p:nvSpPr>
            <p:spPr>
              <a:xfrm flipV="1">
                <a:off x="1986715" y="1609560"/>
                <a:ext cx="1534133" cy="2410619"/>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5400" y="0"/>
                      <a:pt x="10800" y="5400"/>
                      <a:pt x="10800" y="10800"/>
                    </a:cubicBezTo>
                    <a:cubicBezTo>
                      <a:pt x="10800" y="16200"/>
                      <a:pt x="16200" y="21600"/>
                      <a:pt x="21600" y="21600"/>
                    </a:cubicBezTo>
                  </a:path>
                </a:pathLst>
              </a:custGeom>
              <a:ln w="12700">
                <a:solidFill>
                  <a:schemeClr val="tx1">
                    <a:lumMod val="75000"/>
                    <a:lumOff val="25000"/>
                  </a:schemeClr>
                </a:solidFill>
              </a:ln>
              <a:effectLst>
                <a:outerShdw blurRad="38100" dist="20000" dir="5400000" rotWithShape="0">
                  <a:srgbClr val="000000">
                    <a:alpha val="38000"/>
                  </a:srgbClr>
                </a:outerShdw>
              </a:effectLst>
            </p:spPr>
            <p:txBody>
              <a:bodyPr lIns="45719" rIns="45719"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
            <p:nvSpPr>
              <p:cNvPr id="86" name="Connector 41">
                <a:extLst>
                  <a:ext uri="{FF2B5EF4-FFF2-40B4-BE49-F238E27FC236}">
                    <a16:creationId xmlns:a16="http://schemas.microsoft.com/office/drawing/2014/main" id="{076E149B-D5B4-B09C-2079-2002F5DF1DDB}"/>
                  </a:ext>
                </a:extLst>
              </p:cNvPr>
              <p:cNvSpPr/>
              <p:nvPr/>
            </p:nvSpPr>
            <p:spPr>
              <a:xfrm flipV="1">
                <a:off x="1986715" y="2638092"/>
                <a:ext cx="1534133" cy="1382087"/>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5400" y="0"/>
                      <a:pt x="10800" y="5400"/>
                      <a:pt x="10800" y="10800"/>
                    </a:cubicBezTo>
                    <a:cubicBezTo>
                      <a:pt x="10800" y="16200"/>
                      <a:pt x="16200" y="21600"/>
                      <a:pt x="21600" y="21600"/>
                    </a:cubicBezTo>
                  </a:path>
                </a:pathLst>
              </a:custGeom>
              <a:ln w="12700">
                <a:solidFill>
                  <a:schemeClr val="tx1">
                    <a:lumMod val="75000"/>
                    <a:lumOff val="25000"/>
                  </a:schemeClr>
                </a:solidFill>
              </a:ln>
              <a:effectLst>
                <a:outerShdw blurRad="38100" dist="20000" dir="5400000" rotWithShape="0">
                  <a:srgbClr val="000000">
                    <a:alpha val="38000"/>
                  </a:srgbClr>
                </a:outerShdw>
              </a:effectLst>
            </p:spPr>
            <p:txBody>
              <a:bodyPr lIns="45719" rIns="45719"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
            <p:nvSpPr>
              <p:cNvPr id="87" name="Connector 42">
                <a:extLst>
                  <a:ext uri="{FF2B5EF4-FFF2-40B4-BE49-F238E27FC236}">
                    <a16:creationId xmlns:a16="http://schemas.microsoft.com/office/drawing/2014/main" id="{9762E5CF-63AE-5449-EB4E-EF053ED9FEB4}"/>
                  </a:ext>
                </a:extLst>
              </p:cNvPr>
              <p:cNvSpPr/>
              <p:nvPr/>
            </p:nvSpPr>
            <p:spPr>
              <a:xfrm flipV="1">
                <a:off x="1986715" y="3666623"/>
                <a:ext cx="1534133" cy="353557"/>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5400" y="0"/>
                      <a:pt x="10800" y="5400"/>
                      <a:pt x="10800" y="10800"/>
                    </a:cubicBezTo>
                    <a:cubicBezTo>
                      <a:pt x="10800" y="16200"/>
                      <a:pt x="16200" y="21600"/>
                      <a:pt x="21600" y="21600"/>
                    </a:cubicBezTo>
                  </a:path>
                </a:pathLst>
              </a:custGeom>
              <a:ln w="12700">
                <a:solidFill>
                  <a:schemeClr val="tx1">
                    <a:lumMod val="75000"/>
                    <a:lumOff val="25000"/>
                  </a:schemeClr>
                </a:solidFill>
              </a:ln>
              <a:effectLst>
                <a:outerShdw blurRad="38100" dist="20000" dir="5400000" rotWithShape="0">
                  <a:srgbClr val="000000">
                    <a:alpha val="38000"/>
                  </a:srgbClr>
                </a:outerShdw>
              </a:effectLst>
            </p:spPr>
            <p:txBody>
              <a:bodyPr lIns="45719" rIns="45719"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
            <p:nvSpPr>
              <p:cNvPr id="88" name="Connector 43">
                <a:extLst>
                  <a:ext uri="{FF2B5EF4-FFF2-40B4-BE49-F238E27FC236}">
                    <a16:creationId xmlns:a16="http://schemas.microsoft.com/office/drawing/2014/main" id="{C8C5762E-5E5E-D3F2-FBB6-E8327F65D53C}"/>
                  </a:ext>
                </a:extLst>
              </p:cNvPr>
              <p:cNvSpPr/>
              <p:nvPr/>
            </p:nvSpPr>
            <p:spPr>
              <a:xfrm>
                <a:off x="1986715" y="4020179"/>
                <a:ext cx="1534133" cy="674976"/>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5400" y="0"/>
                      <a:pt x="10800" y="5400"/>
                      <a:pt x="10800" y="10800"/>
                    </a:cubicBezTo>
                    <a:cubicBezTo>
                      <a:pt x="10800" y="16200"/>
                      <a:pt x="16200" y="21600"/>
                      <a:pt x="21600" y="21600"/>
                    </a:cubicBezTo>
                  </a:path>
                </a:pathLst>
              </a:custGeom>
              <a:ln w="12700">
                <a:solidFill>
                  <a:schemeClr val="tx1">
                    <a:lumMod val="75000"/>
                    <a:lumOff val="25000"/>
                  </a:schemeClr>
                </a:solidFill>
              </a:ln>
              <a:effectLst>
                <a:outerShdw blurRad="38100" dist="20000" dir="5400000" rotWithShape="0">
                  <a:srgbClr val="000000">
                    <a:alpha val="38000"/>
                  </a:srgbClr>
                </a:outerShdw>
              </a:effectLst>
            </p:spPr>
            <p:txBody>
              <a:bodyPr lIns="45719" rIns="45719"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
            <p:nvSpPr>
              <p:cNvPr id="89" name="Connector 44">
                <a:extLst>
                  <a:ext uri="{FF2B5EF4-FFF2-40B4-BE49-F238E27FC236}">
                    <a16:creationId xmlns:a16="http://schemas.microsoft.com/office/drawing/2014/main" id="{68A56610-3E43-5FE6-1795-273A91299EBA}"/>
                  </a:ext>
                </a:extLst>
              </p:cNvPr>
              <p:cNvSpPr/>
              <p:nvPr/>
            </p:nvSpPr>
            <p:spPr>
              <a:xfrm>
                <a:off x="1986715" y="4020179"/>
                <a:ext cx="1534133" cy="1703507"/>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5400" y="0"/>
                      <a:pt x="10800" y="5400"/>
                      <a:pt x="10800" y="10800"/>
                    </a:cubicBezTo>
                    <a:cubicBezTo>
                      <a:pt x="10800" y="16200"/>
                      <a:pt x="16200" y="21600"/>
                      <a:pt x="21600" y="21600"/>
                    </a:cubicBezTo>
                  </a:path>
                </a:pathLst>
              </a:custGeom>
              <a:ln w="12700">
                <a:solidFill>
                  <a:schemeClr val="tx1">
                    <a:lumMod val="75000"/>
                    <a:lumOff val="25000"/>
                  </a:schemeClr>
                </a:solidFill>
              </a:ln>
              <a:effectLst>
                <a:outerShdw blurRad="38100" dist="20000" dir="5400000" rotWithShape="0">
                  <a:srgbClr val="000000">
                    <a:alpha val="38000"/>
                  </a:srgbClr>
                </a:outerShdw>
              </a:effectLst>
            </p:spPr>
            <p:txBody>
              <a:bodyPr lIns="45719" rIns="45719"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
            <p:nvSpPr>
              <p:cNvPr id="90" name="Connector 45">
                <a:extLst>
                  <a:ext uri="{FF2B5EF4-FFF2-40B4-BE49-F238E27FC236}">
                    <a16:creationId xmlns:a16="http://schemas.microsoft.com/office/drawing/2014/main" id="{43DFFDDE-9C38-1048-1AC9-3EB14F2686B1}"/>
                  </a:ext>
                </a:extLst>
              </p:cNvPr>
              <p:cNvSpPr/>
              <p:nvPr/>
            </p:nvSpPr>
            <p:spPr>
              <a:xfrm flipV="1">
                <a:off x="1986715" y="1609560"/>
                <a:ext cx="1534133" cy="3117734"/>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5400" y="0"/>
                      <a:pt x="10800" y="5400"/>
                      <a:pt x="10800" y="10800"/>
                    </a:cubicBezTo>
                    <a:cubicBezTo>
                      <a:pt x="10800" y="16200"/>
                      <a:pt x="16200" y="21600"/>
                      <a:pt x="21600" y="21600"/>
                    </a:cubicBezTo>
                  </a:path>
                </a:pathLst>
              </a:custGeom>
              <a:ln w="12700">
                <a:solidFill>
                  <a:schemeClr val="tx1">
                    <a:lumMod val="75000"/>
                    <a:lumOff val="25000"/>
                  </a:schemeClr>
                </a:solidFill>
              </a:ln>
              <a:effectLst>
                <a:outerShdw blurRad="38100" dist="20000" dir="5400000" rotWithShape="0">
                  <a:srgbClr val="000000">
                    <a:alpha val="38000"/>
                  </a:srgbClr>
                </a:outerShdw>
              </a:effectLst>
            </p:spPr>
            <p:txBody>
              <a:bodyPr lIns="45719" rIns="45719"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
            <p:nvSpPr>
              <p:cNvPr id="91" name="Connector 46">
                <a:extLst>
                  <a:ext uri="{FF2B5EF4-FFF2-40B4-BE49-F238E27FC236}">
                    <a16:creationId xmlns:a16="http://schemas.microsoft.com/office/drawing/2014/main" id="{95B0CFF5-0660-DDF4-0EF5-BE423C62D1F3}"/>
                  </a:ext>
                </a:extLst>
              </p:cNvPr>
              <p:cNvSpPr/>
              <p:nvPr/>
            </p:nvSpPr>
            <p:spPr>
              <a:xfrm flipV="1">
                <a:off x="1986715" y="2638092"/>
                <a:ext cx="1534133" cy="2089203"/>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5400" y="0"/>
                      <a:pt x="10800" y="5400"/>
                      <a:pt x="10800" y="10800"/>
                    </a:cubicBezTo>
                    <a:cubicBezTo>
                      <a:pt x="10800" y="16200"/>
                      <a:pt x="16200" y="21600"/>
                      <a:pt x="21600" y="21600"/>
                    </a:cubicBezTo>
                  </a:path>
                </a:pathLst>
              </a:custGeom>
              <a:ln w="12700">
                <a:solidFill>
                  <a:schemeClr val="tx1">
                    <a:lumMod val="75000"/>
                    <a:lumOff val="25000"/>
                  </a:schemeClr>
                </a:solidFill>
              </a:ln>
              <a:effectLst>
                <a:outerShdw blurRad="38100" dist="20000" dir="5400000" rotWithShape="0">
                  <a:srgbClr val="000000">
                    <a:alpha val="38000"/>
                  </a:srgbClr>
                </a:outerShdw>
              </a:effectLst>
            </p:spPr>
            <p:txBody>
              <a:bodyPr lIns="45719" rIns="45719"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
            <p:nvSpPr>
              <p:cNvPr id="92" name="Connector 47">
                <a:extLst>
                  <a:ext uri="{FF2B5EF4-FFF2-40B4-BE49-F238E27FC236}">
                    <a16:creationId xmlns:a16="http://schemas.microsoft.com/office/drawing/2014/main" id="{C0CB58AE-FBD5-CBB9-757C-2699CFE3453E}"/>
                  </a:ext>
                </a:extLst>
              </p:cNvPr>
              <p:cNvSpPr/>
              <p:nvPr/>
            </p:nvSpPr>
            <p:spPr>
              <a:xfrm flipV="1">
                <a:off x="1986715" y="3666623"/>
                <a:ext cx="1534133" cy="1060672"/>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5400" y="0"/>
                      <a:pt x="10800" y="5400"/>
                      <a:pt x="10800" y="10800"/>
                    </a:cubicBezTo>
                    <a:cubicBezTo>
                      <a:pt x="10800" y="16200"/>
                      <a:pt x="16200" y="21600"/>
                      <a:pt x="21600" y="21600"/>
                    </a:cubicBezTo>
                  </a:path>
                </a:pathLst>
              </a:custGeom>
              <a:ln w="12700">
                <a:solidFill>
                  <a:schemeClr val="tx1">
                    <a:lumMod val="75000"/>
                    <a:lumOff val="25000"/>
                  </a:schemeClr>
                </a:solidFill>
              </a:ln>
              <a:effectLst>
                <a:outerShdw blurRad="38100" dist="20000" dir="5400000" rotWithShape="0">
                  <a:srgbClr val="000000">
                    <a:alpha val="38000"/>
                  </a:srgbClr>
                </a:outerShdw>
              </a:effectLst>
            </p:spPr>
            <p:txBody>
              <a:bodyPr lIns="45719" rIns="45719"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
            <p:nvSpPr>
              <p:cNvPr id="93" name="Connector 48">
                <a:extLst>
                  <a:ext uri="{FF2B5EF4-FFF2-40B4-BE49-F238E27FC236}">
                    <a16:creationId xmlns:a16="http://schemas.microsoft.com/office/drawing/2014/main" id="{F7B79667-7E3D-CFDA-62B4-6A044F6C49B3}"/>
                  </a:ext>
                </a:extLst>
              </p:cNvPr>
              <p:cNvSpPr/>
              <p:nvPr/>
            </p:nvSpPr>
            <p:spPr>
              <a:xfrm flipV="1">
                <a:off x="1986715" y="4695153"/>
                <a:ext cx="1534133" cy="32142"/>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5400" y="0"/>
                      <a:pt x="10800" y="5400"/>
                      <a:pt x="10800" y="10800"/>
                    </a:cubicBezTo>
                    <a:cubicBezTo>
                      <a:pt x="10800" y="16200"/>
                      <a:pt x="16200" y="21600"/>
                      <a:pt x="21600" y="21600"/>
                    </a:cubicBezTo>
                  </a:path>
                </a:pathLst>
              </a:custGeom>
              <a:ln w="12700">
                <a:solidFill>
                  <a:schemeClr val="tx1">
                    <a:lumMod val="75000"/>
                    <a:lumOff val="25000"/>
                  </a:schemeClr>
                </a:solidFill>
              </a:ln>
              <a:effectLst>
                <a:outerShdw blurRad="38100" dist="20000" dir="5400000" rotWithShape="0">
                  <a:srgbClr val="000000">
                    <a:alpha val="38000"/>
                  </a:srgbClr>
                </a:outerShdw>
              </a:effectLst>
            </p:spPr>
            <p:txBody>
              <a:bodyPr lIns="45719" rIns="45719"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
            <p:nvSpPr>
              <p:cNvPr id="94" name="Connector 49">
                <a:extLst>
                  <a:ext uri="{FF2B5EF4-FFF2-40B4-BE49-F238E27FC236}">
                    <a16:creationId xmlns:a16="http://schemas.microsoft.com/office/drawing/2014/main" id="{E3E2C805-6FD7-65A6-21B3-DB8235326779}"/>
                  </a:ext>
                </a:extLst>
              </p:cNvPr>
              <p:cNvSpPr/>
              <p:nvPr/>
            </p:nvSpPr>
            <p:spPr>
              <a:xfrm>
                <a:off x="1986715" y="4727292"/>
                <a:ext cx="1534133" cy="996392"/>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5400" y="0"/>
                      <a:pt x="10800" y="5400"/>
                      <a:pt x="10800" y="10800"/>
                    </a:cubicBezTo>
                    <a:cubicBezTo>
                      <a:pt x="10800" y="16200"/>
                      <a:pt x="16200" y="21600"/>
                      <a:pt x="21600" y="21600"/>
                    </a:cubicBezTo>
                  </a:path>
                </a:pathLst>
              </a:custGeom>
              <a:ln w="12700">
                <a:solidFill>
                  <a:schemeClr val="tx1">
                    <a:lumMod val="75000"/>
                    <a:lumOff val="25000"/>
                  </a:schemeClr>
                </a:solidFill>
              </a:ln>
              <a:effectLst>
                <a:outerShdw blurRad="38100" dist="20000" dir="5400000" rotWithShape="0">
                  <a:srgbClr val="000000">
                    <a:alpha val="38000"/>
                  </a:srgbClr>
                </a:outerShdw>
              </a:effectLst>
            </p:spPr>
            <p:txBody>
              <a:bodyPr lIns="45719" rIns="45719"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
            <p:nvSpPr>
              <p:cNvPr id="95" name="Connector 50">
                <a:extLst>
                  <a:ext uri="{FF2B5EF4-FFF2-40B4-BE49-F238E27FC236}">
                    <a16:creationId xmlns:a16="http://schemas.microsoft.com/office/drawing/2014/main" id="{62617F1D-D735-2ADD-BC3B-454CE35A372D}"/>
                  </a:ext>
                </a:extLst>
              </p:cNvPr>
              <p:cNvSpPr/>
              <p:nvPr/>
            </p:nvSpPr>
            <p:spPr>
              <a:xfrm flipV="1">
                <a:off x="1986715" y="1609560"/>
                <a:ext cx="1534133" cy="3824849"/>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5400" y="0"/>
                      <a:pt x="10800" y="5400"/>
                      <a:pt x="10800" y="10800"/>
                    </a:cubicBezTo>
                    <a:cubicBezTo>
                      <a:pt x="10800" y="16200"/>
                      <a:pt x="16200" y="21600"/>
                      <a:pt x="21600" y="21600"/>
                    </a:cubicBezTo>
                  </a:path>
                </a:pathLst>
              </a:custGeom>
              <a:ln w="12700">
                <a:solidFill>
                  <a:schemeClr val="tx1">
                    <a:lumMod val="75000"/>
                    <a:lumOff val="25000"/>
                  </a:schemeClr>
                </a:solidFill>
              </a:ln>
              <a:effectLst>
                <a:outerShdw blurRad="38100" dist="20000" dir="5400000" rotWithShape="0">
                  <a:srgbClr val="000000">
                    <a:alpha val="38000"/>
                  </a:srgbClr>
                </a:outerShdw>
              </a:effectLst>
            </p:spPr>
            <p:txBody>
              <a:bodyPr lIns="45719" rIns="45719"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
            <p:nvSpPr>
              <p:cNvPr id="96" name="Connector 51">
                <a:extLst>
                  <a:ext uri="{FF2B5EF4-FFF2-40B4-BE49-F238E27FC236}">
                    <a16:creationId xmlns:a16="http://schemas.microsoft.com/office/drawing/2014/main" id="{E2DFE7EC-44A9-F6C7-3F97-F22D295C924B}"/>
                  </a:ext>
                </a:extLst>
              </p:cNvPr>
              <p:cNvSpPr/>
              <p:nvPr/>
            </p:nvSpPr>
            <p:spPr>
              <a:xfrm flipV="1">
                <a:off x="1986715" y="2638092"/>
                <a:ext cx="1534133" cy="2796317"/>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5400" y="0"/>
                      <a:pt x="10800" y="5400"/>
                      <a:pt x="10800" y="10800"/>
                    </a:cubicBezTo>
                    <a:cubicBezTo>
                      <a:pt x="10800" y="16200"/>
                      <a:pt x="16200" y="21600"/>
                      <a:pt x="21600" y="21600"/>
                    </a:cubicBezTo>
                  </a:path>
                </a:pathLst>
              </a:custGeom>
              <a:ln w="12700">
                <a:solidFill>
                  <a:schemeClr val="tx1">
                    <a:lumMod val="75000"/>
                    <a:lumOff val="25000"/>
                  </a:schemeClr>
                </a:solidFill>
              </a:ln>
              <a:effectLst>
                <a:outerShdw blurRad="38100" dist="20000" dir="5400000" rotWithShape="0">
                  <a:srgbClr val="000000">
                    <a:alpha val="38000"/>
                  </a:srgbClr>
                </a:outerShdw>
              </a:effectLst>
            </p:spPr>
            <p:txBody>
              <a:bodyPr lIns="45719" rIns="45719"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
            <p:nvSpPr>
              <p:cNvPr id="97" name="Connector 52">
                <a:extLst>
                  <a:ext uri="{FF2B5EF4-FFF2-40B4-BE49-F238E27FC236}">
                    <a16:creationId xmlns:a16="http://schemas.microsoft.com/office/drawing/2014/main" id="{AF98B4A8-9A67-3FC3-F929-5403BECB37A7}"/>
                  </a:ext>
                </a:extLst>
              </p:cNvPr>
              <p:cNvSpPr/>
              <p:nvPr/>
            </p:nvSpPr>
            <p:spPr>
              <a:xfrm flipV="1">
                <a:off x="1986715" y="3666623"/>
                <a:ext cx="1534133" cy="1767787"/>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5400" y="0"/>
                      <a:pt x="10800" y="5400"/>
                      <a:pt x="10800" y="10800"/>
                    </a:cubicBezTo>
                    <a:cubicBezTo>
                      <a:pt x="10800" y="16200"/>
                      <a:pt x="16200" y="21600"/>
                      <a:pt x="21600" y="21600"/>
                    </a:cubicBezTo>
                  </a:path>
                </a:pathLst>
              </a:custGeom>
              <a:ln w="12700">
                <a:solidFill>
                  <a:schemeClr val="tx1">
                    <a:lumMod val="75000"/>
                    <a:lumOff val="25000"/>
                  </a:schemeClr>
                </a:solidFill>
              </a:ln>
              <a:effectLst>
                <a:outerShdw blurRad="38100" dist="20000" dir="5400000" rotWithShape="0">
                  <a:srgbClr val="000000">
                    <a:alpha val="38000"/>
                  </a:srgbClr>
                </a:outerShdw>
              </a:effectLst>
            </p:spPr>
            <p:txBody>
              <a:bodyPr lIns="45719" rIns="45719"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
            <p:nvSpPr>
              <p:cNvPr id="98" name="Connector 53">
                <a:extLst>
                  <a:ext uri="{FF2B5EF4-FFF2-40B4-BE49-F238E27FC236}">
                    <a16:creationId xmlns:a16="http://schemas.microsoft.com/office/drawing/2014/main" id="{281389D9-8C08-1F57-E8B4-66554339104C}"/>
                  </a:ext>
                </a:extLst>
              </p:cNvPr>
              <p:cNvSpPr/>
              <p:nvPr/>
            </p:nvSpPr>
            <p:spPr>
              <a:xfrm flipV="1">
                <a:off x="1986715" y="4695153"/>
                <a:ext cx="1534133" cy="739257"/>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5400" y="0"/>
                      <a:pt x="10800" y="5400"/>
                      <a:pt x="10800" y="10800"/>
                    </a:cubicBezTo>
                    <a:cubicBezTo>
                      <a:pt x="10800" y="16200"/>
                      <a:pt x="16200" y="21600"/>
                      <a:pt x="21600" y="21600"/>
                    </a:cubicBezTo>
                  </a:path>
                </a:pathLst>
              </a:custGeom>
              <a:ln w="12700">
                <a:solidFill>
                  <a:schemeClr val="tx1">
                    <a:lumMod val="75000"/>
                    <a:lumOff val="25000"/>
                  </a:schemeClr>
                </a:solidFill>
              </a:ln>
              <a:effectLst>
                <a:outerShdw blurRad="38100" dist="20000" dir="5400000" rotWithShape="0">
                  <a:srgbClr val="000000">
                    <a:alpha val="38000"/>
                  </a:srgbClr>
                </a:outerShdw>
              </a:effectLst>
            </p:spPr>
            <p:txBody>
              <a:bodyPr lIns="45719" rIns="45719"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
            <p:nvSpPr>
              <p:cNvPr id="99" name="Connector 54">
                <a:extLst>
                  <a:ext uri="{FF2B5EF4-FFF2-40B4-BE49-F238E27FC236}">
                    <a16:creationId xmlns:a16="http://schemas.microsoft.com/office/drawing/2014/main" id="{32E1D518-CB5C-BFBD-C8BC-3FCFDDF600C9}"/>
                  </a:ext>
                </a:extLst>
              </p:cNvPr>
              <p:cNvSpPr/>
              <p:nvPr/>
            </p:nvSpPr>
            <p:spPr>
              <a:xfrm>
                <a:off x="1986715" y="5434407"/>
                <a:ext cx="1534133" cy="289277"/>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5400" y="0"/>
                      <a:pt x="10800" y="5400"/>
                      <a:pt x="10800" y="10800"/>
                    </a:cubicBezTo>
                    <a:cubicBezTo>
                      <a:pt x="10800" y="16200"/>
                      <a:pt x="16200" y="21600"/>
                      <a:pt x="21600" y="21600"/>
                    </a:cubicBezTo>
                  </a:path>
                </a:pathLst>
              </a:custGeom>
              <a:ln w="12700">
                <a:solidFill>
                  <a:schemeClr val="tx1">
                    <a:lumMod val="75000"/>
                    <a:lumOff val="25000"/>
                  </a:schemeClr>
                </a:solidFill>
              </a:ln>
              <a:effectLst>
                <a:outerShdw blurRad="38100" dist="20000" dir="5400000" rotWithShape="0">
                  <a:srgbClr val="000000">
                    <a:alpha val="38000"/>
                  </a:srgbClr>
                </a:outerShdw>
              </a:effectLst>
            </p:spPr>
            <p:txBody>
              <a:bodyPr lIns="45719" rIns="45719"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
            <p:nvSpPr>
              <p:cNvPr id="100" name="Connector 55">
                <a:extLst>
                  <a:ext uri="{FF2B5EF4-FFF2-40B4-BE49-F238E27FC236}">
                    <a16:creationId xmlns:a16="http://schemas.microsoft.com/office/drawing/2014/main" id="{5C0037B3-D570-5559-A995-AEDF7F9DBD1C}"/>
                  </a:ext>
                </a:extLst>
              </p:cNvPr>
              <p:cNvSpPr/>
              <p:nvPr/>
            </p:nvSpPr>
            <p:spPr>
              <a:xfrm flipV="1">
                <a:off x="1986715" y="1609560"/>
                <a:ext cx="1534133" cy="4531964"/>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5400" y="0"/>
                      <a:pt x="10800" y="5400"/>
                      <a:pt x="10800" y="10800"/>
                    </a:cubicBezTo>
                    <a:cubicBezTo>
                      <a:pt x="10800" y="16200"/>
                      <a:pt x="16200" y="21600"/>
                      <a:pt x="21600" y="21600"/>
                    </a:cubicBezTo>
                  </a:path>
                </a:pathLst>
              </a:custGeom>
              <a:ln w="12700">
                <a:solidFill>
                  <a:schemeClr val="tx1">
                    <a:lumMod val="75000"/>
                    <a:lumOff val="25000"/>
                  </a:schemeClr>
                </a:solidFill>
              </a:ln>
              <a:effectLst>
                <a:outerShdw blurRad="38100" dist="20000" dir="5400000" rotWithShape="0">
                  <a:srgbClr val="000000">
                    <a:alpha val="38000"/>
                  </a:srgbClr>
                </a:outerShdw>
              </a:effectLst>
            </p:spPr>
            <p:txBody>
              <a:bodyPr lIns="45719" rIns="45719"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
            <p:nvSpPr>
              <p:cNvPr id="101" name="Connector 56">
                <a:extLst>
                  <a:ext uri="{FF2B5EF4-FFF2-40B4-BE49-F238E27FC236}">
                    <a16:creationId xmlns:a16="http://schemas.microsoft.com/office/drawing/2014/main" id="{B76E02FE-31D8-731E-436C-2D5DCAE828F7}"/>
                  </a:ext>
                </a:extLst>
              </p:cNvPr>
              <p:cNvSpPr/>
              <p:nvPr/>
            </p:nvSpPr>
            <p:spPr>
              <a:xfrm flipV="1">
                <a:off x="1986715" y="2638092"/>
                <a:ext cx="1534133" cy="3503432"/>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5400" y="0"/>
                      <a:pt x="10800" y="5400"/>
                      <a:pt x="10800" y="10800"/>
                    </a:cubicBezTo>
                    <a:cubicBezTo>
                      <a:pt x="10800" y="16200"/>
                      <a:pt x="16200" y="21600"/>
                      <a:pt x="21600" y="21600"/>
                    </a:cubicBezTo>
                  </a:path>
                </a:pathLst>
              </a:custGeom>
              <a:ln w="12700">
                <a:solidFill>
                  <a:schemeClr val="tx1">
                    <a:lumMod val="75000"/>
                    <a:lumOff val="25000"/>
                  </a:schemeClr>
                </a:solidFill>
              </a:ln>
              <a:effectLst>
                <a:outerShdw blurRad="38100" dist="20000" dir="5400000" rotWithShape="0">
                  <a:srgbClr val="000000">
                    <a:alpha val="38000"/>
                  </a:srgbClr>
                </a:outerShdw>
              </a:effectLst>
            </p:spPr>
            <p:txBody>
              <a:bodyPr lIns="45719" rIns="45719"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
            <p:nvSpPr>
              <p:cNvPr id="102" name="Connector 57">
                <a:extLst>
                  <a:ext uri="{FF2B5EF4-FFF2-40B4-BE49-F238E27FC236}">
                    <a16:creationId xmlns:a16="http://schemas.microsoft.com/office/drawing/2014/main" id="{5ECB8D57-6DD7-1C95-3F37-2CFBDB4D54D1}"/>
                  </a:ext>
                </a:extLst>
              </p:cNvPr>
              <p:cNvSpPr/>
              <p:nvPr/>
            </p:nvSpPr>
            <p:spPr>
              <a:xfrm flipV="1">
                <a:off x="1986715" y="3666624"/>
                <a:ext cx="1534133" cy="2474900"/>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5400" y="0"/>
                      <a:pt x="10800" y="5400"/>
                      <a:pt x="10800" y="10800"/>
                    </a:cubicBezTo>
                    <a:cubicBezTo>
                      <a:pt x="10800" y="16200"/>
                      <a:pt x="16200" y="21600"/>
                      <a:pt x="21600" y="21600"/>
                    </a:cubicBezTo>
                  </a:path>
                </a:pathLst>
              </a:custGeom>
              <a:ln w="12700">
                <a:solidFill>
                  <a:schemeClr val="tx1">
                    <a:lumMod val="75000"/>
                    <a:lumOff val="25000"/>
                  </a:schemeClr>
                </a:solidFill>
              </a:ln>
              <a:effectLst>
                <a:outerShdw blurRad="38100" dist="20000" dir="5400000" rotWithShape="0">
                  <a:srgbClr val="000000">
                    <a:alpha val="38000"/>
                  </a:srgbClr>
                </a:outerShdw>
              </a:effectLst>
            </p:spPr>
            <p:txBody>
              <a:bodyPr lIns="45719" rIns="45719"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
            <p:nvSpPr>
              <p:cNvPr id="103" name="Connector 58">
                <a:extLst>
                  <a:ext uri="{FF2B5EF4-FFF2-40B4-BE49-F238E27FC236}">
                    <a16:creationId xmlns:a16="http://schemas.microsoft.com/office/drawing/2014/main" id="{52471B89-B988-ECBB-ED37-78CCD7C237FF}"/>
                  </a:ext>
                </a:extLst>
              </p:cNvPr>
              <p:cNvSpPr/>
              <p:nvPr/>
            </p:nvSpPr>
            <p:spPr>
              <a:xfrm flipV="1">
                <a:off x="1986715" y="4695153"/>
                <a:ext cx="1534133" cy="1446371"/>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5400" y="0"/>
                      <a:pt x="10800" y="5400"/>
                      <a:pt x="10800" y="10800"/>
                    </a:cubicBezTo>
                    <a:cubicBezTo>
                      <a:pt x="10800" y="16200"/>
                      <a:pt x="16200" y="21600"/>
                      <a:pt x="21600" y="21600"/>
                    </a:cubicBezTo>
                  </a:path>
                </a:pathLst>
              </a:custGeom>
              <a:ln w="12700">
                <a:solidFill>
                  <a:schemeClr val="tx1">
                    <a:lumMod val="75000"/>
                    <a:lumOff val="25000"/>
                  </a:schemeClr>
                </a:solidFill>
              </a:ln>
              <a:effectLst>
                <a:outerShdw blurRad="38100" dist="20000" dir="5400000" rotWithShape="0">
                  <a:srgbClr val="000000">
                    <a:alpha val="38000"/>
                  </a:srgbClr>
                </a:outerShdw>
              </a:effectLst>
            </p:spPr>
            <p:txBody>
              <a:bodyPr lIns="45719" rIns="45719"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
            <p:nvSpPr>
              <p:cNvPr id="104" name="Connector 59">
                <a:extLst>
                  <a:ext uri="{FF2B5EF4-FFF2-40B4-BE49-F238E27FC236}">
                    <a16:creationId xmlns:a16="http://schemas.microsoft.com/office/drawing/2014/main" id="{1A0E9893-3214-FC4B-99E6-371149530DD0}"/>
                  </a:ext>
                </a:extLst>
              </p:cNvPr>
              <p:cNvSpPr/>
              <p:nvPr/>
            </p:nvSpPr>
            <p:spPr>
              <a:xfrm flipV="1">
                <a:off x="1986715" y="5723683"/>
                <a:ext cx="1534133" cy="417841"/>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5400" y="0"/>
                      <a:pt x="10800" y="5400"/>
                      <a:pt x="10800" y="10800"/>
                    </a:cubicBezTo>
                    <a:cubicBezTo>
                      <a:pt x="10800" y="16200"/>
                      <a:pt x="16200" y="21600"/>
                      <a:pt x="21600" y="21600"/>
                    </a:cubicBezTo>
                  </a:path>
                </a:pathLst>
              </a:custGeom>
              <a:ln w="12700">
                <a:solidFill>
                  <a:schemeClr val="tx1">
                    <a:lumMod val="75000"/>
                    <a:lumOff val="25000"/>
                  </a:schemeClr>
                </a:solidFill>
              </a:ln>
              <a:effectLst>
                <a:outerShdw blurRad="38100" dist="20000" dir="5400000" rotWithShape="0">
                  <a:srgbClr val="000000">
                    <a:alpha val="38000"/>
                  </a:srgbClr>
                </a:outerShdw>
              </a:effectLst>
            </p:spPr>
            <p:txBody>
              <a:bodyPr lIns="45719" rIns="45719"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grpSp>
        <p:pic>
          <p:nvPicPr>
            <p:cNvPr id="105" name="Picture 104" descr="A collage of human organs&#10;&#10;AI-generated content may be incorrect.">
              <a:extLst>
                <a:ext uri="{FF2B5EF4-FFF2-40B4-BE49-F238E27FC236}">
                  <a16:creationId xmlns:a16="http://schemas.microsoft.com/office/drawing/2014/main" id="{448F12B8-7814-603C-D3A6-DF9E31433C2F}"/>
                </a:ext>
              </a:extLst>
            </p:cNvPr>
            <p:cNvPicPr>
              <a:picLocks noChangeAspect="1"/>
            </p:cNvPicPr>
            <p:nvPr/>
          </p:nvPicPr>
          <p:blipFill>
            <a:blip r:embed="rId3"/>
            <a:srcRect l="66132" t="1409" r="3463" b="69763"/>
            <a:stretch>
              <a:fillRect/>
            </a:stretch>
          </p:blipFill>
          <p:spPr>
            <a:xfrm>
              <a:off x="10732917" y="1134131"/>
              <a:ext cx="918563" cy="870912"/>
            </a:xfrm>
            <a:prstGeom prst="rect">
              <a:avLst/>
            </a:prstGeom>
          </p:spPr>
        </p:pic>
        <p:pic>
          <p:nvPicPr>
            <p:cNvPr id="106" name="Picture 105" descr="A collage of human organs&#10;&#10;AI-generated content may be incorrect.">
              <a:extLst>
                <a:ext uri="{FF2B5EF4-FFF2-40B4-BE49-F238E27FC236}">
                  <a16:creationId xmlns:a16="http://schemas.microsoft.com/office/drawing/2014/main" id="{CA701AD6-C11D-C1FA-AD4F-9721B8C9B9D8}"/>
                </a:ext>
              </a:extLst>
            </p:cNvPr>
            <p:cNvPicPr>
              <a:picLocks noChangeAspect="1"/>
            </p:cNvPicPr>
            <p:nvPr/>
          </p:nvPicPr>
          <p:blipFill>
            <a:blip r:embed="rId3"/>
            <a:srcRect l="3801" t="42893" r="71115" b="36716"/>
            <a:stretch>
              <a:fillRect/>
            </a:stretch>
          </p:blipFill>
          <p:spPr>
            <a:xfrm>
              <a:off x="10916664" y="2348443"/>
              <a:ext cx="969201" cy="787843"/>
            </a:xfrm>
            <a:prstGeom prst="rect">
              <a:avLst/>
            </a:prstGeom>
          </p:spPr>
        </p:pic>
        <p:pic>
          <p:nvPicPr>
            <p:cNvPr id="107" name="Picture 106" descr="A collage of human organs&#10;&#10;AI-generated content may be incorrect.">
              <a:extLst>
                <a:ext uri="{FF2B5EF4-FFF2-40B4-BE49-F238E27FC236}">
                  <a16:creationId xmlns:a16="http://schemas.microsoft.com/office/drawing/2014/main" id="{F785C331-3A9B-E093-5033-5D0067C8352E}"/>
                </a:ext>
              </a:extLst>
            </p:cNvPr>
            <p:cNvPicPr>
              <a:picLocks noChangeAspect="1"/>
            </p:cNvPicPr>
            <p:nvPr/>
          </p:nvPicPr>
          <p:blipFill>
            <a:blip r:embed="rId3"/>
            <a:srcRect l="39907" t="1" r="38049" b="69098"/>
            <a:stretch>
              <a:fillRect/>
            </a:stretch>
          </p:blipFill>
          <p:spPr>
            <a:xfrm>
              <a:off x="11058757" y="3283767"/>
              <a:ext cx="685014" cy="960266"/>
            </a:xfrm>
            <a:prstGeom prst="rect">
              <a:avLst/>
            </a:prstGeom>
          </p:spPr>
        </p:pic>
        <p:pic>
          <p:nvPicPr>
            <p:cNvPr id="108" name="Picture 107" descr="A close-up of a person's body&#10;&#10;AI-generated content may be incorrect.">
              <a:extLst>
                <a:ext uri="{FF2B5EF4-FFF2-40B4-BE49-F238E27FC236}">
                  <a16:creationId xmlns:a16="http://schemas.microsoft.com/office/drawing/2014/main" id="{15675849-E9CC-FAC2-3F19-3E3BB416B47F}"/>
                </a:ext>
              </a:extLst>
            </p:cNvPr>
            <p:cNvPicPr>
              <a:picLocks noChangeAspect="1"/>
            </p:cNvPicPr>
            <p:nvPr/>
          </p:nvPicPr>
          <p:blipFill>
            <a:blip r:embed="rId4"/>
            <a:srcRect t="22523" b="3423"/>
            <a:stretch>
              <a:fillRect/>
            </a:stretch>
          </p:blipFill>
          <p:spPr>
            <a:xfrm>
              <a:off x="11155652" y="5591618"/>
              <a:ext cx="761046" cy="845653"/>
            </a:xfrm>
            <a:prstGeom prst="rect">
              <a:avLst/>
            </a:prstGeom>
          </p:spPr>
        </p:pic>
        <p:sp>
          <p:nvSpPr>
            <p:cNvPr id="109" name="TextBox 108">
              <a:extLst>
                <a:ext uri="{FF2B5EF4-FFF2-40B4-BE49-F238E27FC236}">
                  <a16:creationId xmlns:a16="http://schemas.microsoft.com/office/drawing/2014/main" id="{6878534F-2A69-69BB-78C4-C16F4BEDC2AC}"/>
                </a:ext>
              </a:extLst>
            </p:cNvPr>
            <p:cNvSpPr txBox="1"/>
            <p:nvPr/>
          </p:nvSpPr>
          <p:spPr>
            <a:xfrm>
              <a:off x="10955267" y="4634626"/>
              <a:ext cx="969200" cy="89255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200" b="0" i="0" u="none" strike="noStrike" kern="1200" cap="none" spc="0" normalizeH="0" baseline="0" noProof="0" dirty="0">
                  <a:ln>
                    <a:noFill/>
                  </a:ln>
                  <a:solidFill>
                    <a:prstClr val="black"/>
                  </a:solidFill>
                  <a:effectLst/>
                  <a:uLnTx/>
                  <a:uFillTx/>
                  <a:latin typeface="Trebuchet MS" panose="020B0603020202020204"/>
                  <a:ea typeface="+mn-ea"/>
                  <a:cs typeface="+mn-cs"/>
                </a:rPr>
                <a:t>🛡️</a:t>
              </a:r>
            </a:p>
          </p:txBody>
        </p:sp>
      </p:grpSp>
    </p:spTree>
    <p:extLst>
      <p:ext uri="{BB962C8B-B14F-4D97-AF65-F5344CB8AC3E}">
        <p14:creationId xmlns:p14="http://schemas.microsoft.com/office/powerpoint/2010/main" val="101909266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9BB49C-B54D-464C-3744-5F4A92EF8DF8}"/>
            </a:ext>
          </a:extLst>
        </p:cNvPr>
        <p:cNvGrpSpPr/>
        <p:nvPr/>
      </p:nvGrpSpPr>
      <p:grpSpPr>
        <a:xfrm>
          <a:off x="0" y="0"/>
          <a:ext cx="0" cy="0"/>
          <a:chOff x="0" y="0"/>
          <a:chExt cx="0" cy="0"/>
        </a:xfrm>
      </p:grpSpPr>
      <p:sp>
        <p:nvSpPr>
          <p:cNvPr id="94" name="TextBox 1">
            <a:extLst>
              <a:ext uri="{FF2B5EF4-FFF2-40B4-BE49-F238E27FC236}">
                <a16:creationId xmlns:a16="http://schemas.microsoft.com/office/drawing/2014/main" id="{97822D27-6A3C-AE12-2987-CBD1ACA77342}"/>
              </a:ext>
            </a:extLst>
          </p:cNvPr>
          <p:cNvSpPr txBox="1"/>
          <p:nvPr/>
        </p:nvSpPr>
        <p:spPr>
          <a:xfrm>
            <a:off x="735208" y="137594"/>
            <a:ext cx="7818805" cy="64633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45719" rIns="45719">
            <a:spAutoFit/>
          </a:bodyPr>
          <a:lstStyle>
            <a:lvl1pPr>
              <a:defRPr sz="2400" b="1"/>
            </a:lvl1pPr>
          </a:lstStyle>
          <a:p>
            <a:r>
              <a:rPr lang="en-US" sz="3600" dirty="0">
                <a:solidFill>
                  <a:schemeClr val="bg1"/>
                </a:solidFill>
                <a:latin typeface="Franklin Gothic Book" panose="020B0503020102020204" pitchFamily="34" charset="0"/>
              </a:rPr>
              <a:t>Organs Impacted → Resulting Diseases</a:t>
            </a:r>
            <a:endParaRPr sz="3600" dirty="0">
              <a:solidFill>
                <a:schemeClr val="bg1"/>
              </a:solidFill>
              <a:latin typeface="Franklin Gothic Book" panose="020B0503020102020204" pitchFamily="34" charset="0"/>
            </a:endParaRPr>
          </a:p>
        </p:txBody>
      </p:sp>
      <p:grpSp>
        <p:nvGrpSpPr>
          <p:cNvPr id="136" name="Rounded Rectangle 15">
            <a:extLst>
              <a:ext uri="{FF2B5EF4-FFF2-40B4-BE49-F238E27FC236}">
                <a16:creationId xmlns:a16="http://schemas.microsoft.com/office/drawing/2014/main" id="{9522BAC0-05A4-DCC6-3F61-66D2C7B7BEB2}"/>
              </a:ext>
            </a:extLst>
          </p:cNvPr>
          <p:cNvGrpSpPr/>
          <p:nvPr/>
        </p:nvGrpSpPr>
        <p:grpSpPr>
          <a:xfrm>
            <a:off x="168812" y="958966"/>
            <a:ext cx="3864423" cy="1028534"/>
            <a:chOff x="0" y="0"/>
            <a:chExt cx="1828800" cy="731520"/>
          </a:xfrm>
        </p:grpSpPr>
        <p:sp>
          <p:nvSpPr>
            <p:cNvPr id="134" name="Rounded Rectangle">
              <a:extLst>
                <a:ext uri="{FF2B5EF4-FFF2-40B4-BE49-F238E27FC236}">
                  <a16:creationId xmlns:a16="http://schemas.microsoft.com/office/drawing/2014/main" id="{2951995B-E329-1C70-4E8A-DDD17A806608}"/>
                </a:ext>
              </a:extLst>
            </p:cNvPr>
            <p:cNvSpPr/>
            <p:nvPr/>
          </p:nvSpPr>
          <p:spPr>
            <a:xfrm>
              <a:off x="0" y="0"/>
              <a:ext cx="1828800" cy="731520"/>
            </a:xfrm>
            <a:prstGeom prst="roundRect">
              <a:avLst>
                <a:gd name="adj" fmla="val 16667"/>
              </a:avLst>
            </a:prstGeom>
            <a:solidFill>
              <a:srgbClr val="F5F5F5"/>
            </a:solidFill>
            <a:ln w="38100" cap="flat">
              <a:solidFill>
                <a:srgbClr val="DC3C3C"/>
              </a:solidFill>
              <a:prstDash val="solid"/>
              <a:round/>
            </a:ln>
            <a:effectLst>
              <a:outerShdw blurRad="38100" dist="23000" dir="5400000" rotWithShape="0">
                <a:srgbClr val="000000">
                  <a:alpha val="35000"/>
                </a:srgbClr>
              </a:outerShdw>
            </a:effectLst>
          </p:spPr>
          <p:txBody>
            <a:bodyPr wrap="square" lIns="45719" tIns="45719" rIns="45719" bIns="45719" numCol="1" anchor="ctr">
              <a:noAutofit/>
            </a:bodyPr>
            <a:lstStyle/>
            <a:p>
              <a:pPr>
                <a:defRPr>
                  <a:solidFill>
                    <a:srgbClr val="FFFFFF"/>
                  </a:solidFill>
                </a:defRPr>
              </a:pPr>
              <a:endParaRPr/>
            </a:p>
          </p:txBody>
        </p:sp>
        <p:sp>
          <p:nvSpPr>
            <p:cNvPr id="135" name="Lungs">
              <a:extLst>
                <a:ext uri="{FF2B5EF4-FFF2-40B4-BE49-F238E27FC236}">
                  <a16:creationId xmlns:a16="http://schemas.microsoft.com/office/drawing/2014/main" id="{D12588F4-A900-495F-D085-C10AA437A70F}"/>
                </a:ext>
              </a:extLst>
            </p:cNvPr>
            <p:cNvSpPr txBox="1"/>
            <p:nvPr/>
          </p:nvSpPr>
          <p:spPr>
            <a:xfrm>
              <a:off x="100481" y="4581"/>
              <a:ext cx="1458209" cy="722365"/>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tIns="45719" rIns="45719" bIns="45719" numCol="1" anchor="ctr">
              <a:spAutoFit/>
            </a:bodyPr>
            <a:lstStyle>
              <a:lvl1pPr>
                <a:defRPr>
                  <a:solidFill>
                    <a:srgbClr val="FFFFFF"/>
                  </a:solidFill>
                </a:defRPr>
              </a:lvl1pPr>
            </a:lstStyle>
            <a:p>
              <a:r>
                <a:rPr sz="2000" dirty="0">
                  <a:solidFill>
                    <a:schemeClr val="tx1"/>
                  </a:solidFill>
                </a:rPr>
                <a:t>Lungs</a:t>
              </a:r>
              <a:r>
                <a:rPr lang="en-US" sz="2000" dirty="0">
                  <a:solidFill>
                    <a:schemeClr val="tx1"/>
                  </a:solidFill>
                </a:rPr>
                <a:t>: increased respiratory epithelium leakiness, </a:t>
              </a:r>
              <a:r>
                <a:rPr lang="en-US" sz="2000" dirty="0" err="1">
                  <a:solidFill>
                    <a:schemeClr val="tx1"/>
                  </a:solidFill>
                </a:rPr>
                <a:t>broncospasm</a:t>
              </a:r>
              <a:endParaRPr sz="2000" dirty="0">
                <a:solidFill>
                  <a:schemeClr val="tx1"/>
                </a:solidFill>
              </a:endParaRPr>
            </a:p>
          </p:txBody>
        </p:sp>
      </p:grpSp>
      <p:grpSp>
        <p:nvGrpSpPr>
          <p:cNvPr id="139" name="Rounded Rectangle 16">
            <a:extLst>
              <a:ext uri="{FF2B5EF4-FFF2-40B4-BE49-F238E27FC236}">
                <a16:creationId xmlns:a16="http://schemas.microsoft.com/office/drawing/2014/main" id="{389BABC4-C1E4-8C99-838B-4989EE0DE464}"/>
              </a:ext>
            </a:extLst>
          </p:cNvPr>
          <p:cNvGrpSpPr/>
          <p:nvPr/>
        </p:nvGrpSpPr>
        <p:grpSpPr>
          <a:xfrm>
            <a:off x="168812" y="2029237"/>
            <a:ext cx="3864423" cy="1051076"/>
            <a:chOff x="0" y="-16033"/>
            <a:chExt cx="1828800" cy="747553"/>
          </a:xfrm>
        </p:grpSpPr>
        <p:sp>
          <p:nvSpPr>
            <p:cNvPr id="137" name="Rounded Rectangle">
              <a:extLst>
                <a:ext uri="{FF2B5EF4-FFF2-40B4-BE49-F238E27FC236}">
                  <a16:creationId xmlns:a16="http://schemas.microsoft.com/office/drawing/2014/main" id="{EC1D2EB1-E888-8D72-C047-E179FA389B4C}"/>
                </a:ext>
              </a:extLst>
            </p:cNvPr>
            <p:cNvSpPr/>
            <p:nvPr/>
          </p:nvSpPr>
          <p:spPr>
            <a:xfrm>
              <a:off x="0" y="0"/>
              <a:ext cx="1828800" cy="731520"/>
            </a:xfrm>
            <a:prstGeom prst="roundRect">
              <a:avLst>
                <a:gd name="adj" fmla="val 16667"/>
              </a:avLst>
            </a:prstGeom>
            <a:solidFill>
              <a:srgbClr val="F5F5F5"/>
            </a:solidFill>
            <a:ln w="38100" cap="flat">
              <a:solidFill>
                <a:srgbClr val="8C5AB4"/>
              </a:solidFill>
              <a:prstDash val="solid"/>
              <a:round/>
            </a:ln>
            <a:effectLst>
              <a:outerShdw blurRad="38100" dist="23000" dir="5400000" rotWithShape="0">
                <a:srgbClr val="000000">
                  <a:alpha val="35000"/>
                </a:srgbClr>
              </a:outerShdw>
            </a:effectLst>
          </p:spPr>
          <p:txBody>
            <a:bodyPr wrap="square" lIns="45719" tIns="45719" rIns="45719" bIns="45719" numCol="1" anchor="ctr">
              <a:noAutofit/>
            </a:bodyPr>
            <a:lstStyle/>
            <a:p>
              <a:pPr>
                <a:defRPr>
                  <a:solidFill>
                    <a:srgbClr val="FFFFFF"/>
                  </a:solidFill>
                </a:defRPr>
              </a:pPr>
              <a:endParaRPr/>
            </a:p>
          </p:txBody>
        </p:sp>
        <p:sp>
          <p:nvSpPr>
            <p:cNvPr id="138" name="Brain">
              <a:extLst>
                <a:ext uri="{FF2B5EF4-FFF2-40B4-BE49-F238E27FC236}">
                  <a16:creationId xmlns:a16="http://schemas.microsoft.com/office/drawing/2014/main" id="{167C9FA2-5369-75B5-3334-35F4E42D9AAD}"/>
                </a:ext>
              </a:extLst>
            </p:cNvPr>
            <p:cNvSpPr txBox="1"/>
            <p:nvPr/>
          </p:nvSpPr>
          <p:spPr>
            <a:xfrm>
              <a:off x="54526" y="-16033"/>
              <a:ext cx="1576537" cy="722365"/>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tIns="45719" rIns="45719" bIns="45719" numCol="1" anchor="ctr">
              <a:spAutoFit/>
            </a:bodyPr>
            <a:lstStyle>
              <a:lvl1pPr>
                <a:defRPr>
                  <a:solidFill>
                    <a:srgbClr val="FFFFFF"/>
                  </a:solidFill>
                </a:defRPr>
              </a:lvl1pPr>
            </a:lstStyle>
            <a:p>
              <a:r>
                <a:rPr sz="2000" dirty="0">
                  <a:solidFill>
                    <a:schemeClr val="tx1"/>
                  </a:solidFill>
                </a:rPr>
                <a:t>Brain</a:t>
              </a:r>
              <a:r>
                <a:rPr lang="en-US" sz="2000" dirty="0">
                  <a:solidFill>
                    <a:schemeClr val="tx1"/>
                  </a:solidFill>
                </a:rPr>
                <a:t>: neuroinflammation, </a:t>
              </a:r>
            </a:p>
            <a:p>
              <a:r>
                <a:rPr lang="en-US" sz="2000" dirty="0">
                  <a:solidFill>
                    <a:schemeClr val="tx1"/>
                  </a:solidFill>
                </a:rPr>
                <a:t>blood/brain barrier disruption </a:t>
              </a:r>
              <a:endParaRPr sz="2000" dirty="0">
                <a:solidFill>
                  <a:schemeClr val="tx1"/>
                </a:solidFill>
              </a:endParaRPr>
            </a:p>
          </p:txBody>
        </p:sp>
      </p:grpSp>
      <p:grpSp>
        <p:nvGrpSpPr>
          <p:cNvPr id="142" name="Rounded Rectangle 17">
            <a:extLst>
              <a:ext uri="{FF2B5EF4-FFF2-40B4-BE49-F238E27FC236}">
                <a16:creationId xmlns:a16="http://schemas.microsoft.com/office/drawing/2014/main" id="{C3DE0479-C99C-8967-D5EF-C5C4F6DB7E4A}"/>
              </a:ext>
            </a:extLst>
          </p:cNvPr>
          <p:cNvGrpSpPr/>
          <p:nvPr/>
        </p:nvGrpSpPr>
        <p:grpSpPr>
          <a:xfrm>
            <a:off x="168812" y="3144596"/>
            <a:ext cx="3864423" cy="1028534"/>
            <a:chOff x="0" y="0"/>
            <a:chExt cx="1828800" cy="731520"/>
          </a:xfrm>
        </p:grpSpPr>
        <p:sp>
          <p:nvSpPr>
            <p:cNvPr id="140" name="Rounded Rectangle">
              <a:extLst>
                <a:ext uri="{FF2B5EF4-FFF2-40B4-BE49-F238E27FC236}">
                  <a16:creationId xmlns:a16="http://schemas.microsoft.com/office/drawing/2014/main" id="{65027245-93C9-FF27-2224-81F17B93D9B9}"/>
                </a:ext>
              </a:extLst>
            </p:cNvPr>
            <p:cNvSpPr/>
            <p:nvPr/>
          </p:nvSpPr>
          <p:spPr>
            <a:xfrm>
              <a:off x="0" y="0"/>
              <a:ext cx="1828800" cy="731520"/>
            </a:xfrm>
            <a:prstGeom prst="roundRect">
              <a:avLst>
                <a:gd name="adj" fmla="val 16667"/>
              </a:avLst>
            </a:prstGeom>
            <a:solidFill>
              <a:srgbClr val="F5F5F5"/>
            </a:solidFill>
            <a:ln w="38100" cap="flat">
              <a:solidFill>
                <a:srgbClr val="C83232"/>
              </a:solidFill>
              <a:prstDash val="solid"/>
              <a:round/>
            </a:ln>
            <a:effectLst>
              <a:outerShdw blurRad="38100" dist="23000" dir="5400000" rotWithShape="0">
                <a:srgbClr val="000000">
                  <a:alpha val="35000"/>
                </a:srgbClr>
              </a:outerShdw>
            </a:effectLst>
          </p:spPr>
          <p:txBody>
            <a:bodyPr wrap="square" lIns="45719" tIns="45719" rIns="45719" bIns="45719" numCol="1" anchor="ctr">
              <a:noAutofit/>
            </a:bodyPr>
            <a:lstStyle/>
            <a:p>
              <a:pPr>
                <a:defRPr>
                  <a:solidFill>
                    <a:srgbClr val="FFFFFF"/>
                  </a:solidFill>
                </a:defRPr>
              </a:pPr>
              <a:endParaRPr/>
            </a:p>
          </p:txBody>
        </p:sp>
        <p:sp>
          <p:nvSpPr>
            <p:cNvPr id="141" name="Heart">
              <a:extLst>
                <a:ext uri="{FF2B5EF4-FFF2-40B4-BE49-F238E27FC236}">
                  <a16:creationId xmlns:a16="http://schemas.microsoft.com/office/drawing/2014/main" id="{AA0D1C9D-D621-1846-3C6A-6B61B70ED80F}"/>
                </a:ext>
              </a:extLst>
            </p:cNvPr>
            <p:cNvSpPr txBox="1"/>
            <p:nvPr/>
          </p:nvSpPr>
          <p:spPr>
            <a:xfrm>
              <a:off x="100480" y="114029"/>
              <a:ext cx="1627841" cy="503465"/>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tIns="45719" rIns="45719" bIns="45719" numCol="1" anchor="ctr">
              <a:spAutoFit/>
            </a:bodyPr>
            <a:lstStyle>
              <a:lvl1pPr>
                <a:defRPr>
                  <a:solidFill>
                    <a:srgbClr val="FFFFFF"/>
                  </a:solidFill>
                </a:defRPr>
              </a:lvl1pPr>
            </a:lstStyle>
            <a:p>
              <a:r>
                <a:rPr sz="2000" dirty="0">
                  <a:solidFill>
                    <a:schemeClr val="tx1"/>
                  </a:solidFill>
                </a:rPr>
                <a:t>Heart</a:t>
              </a:r>
              <a:r>
                <a:rPr lang="en-US" sz="2000" dirty="0">
                  <a:solidFill>
                    <a:schemeClr val="tx1"/>
                  </a:solidFill>
                </a:rPr>
                <a:t>: endothelial </a:t>
              </a:r>
            </a:p>
            <a:p>
              <a:r>
                <a:rPr lang="en-US" sz="2000" dirty="0">
                  <a:solidFill>
                    <a:schemeClr val="tx1"/>
                  </a:solidFill>
                </a:rPr>
                <a:t>&amp; rhythm dysfunction</a:t>
              </a:r>
              <a:endParaRPr sz="2000" dirty="0">
                <a:solidFill>
                  <a:schemeClr val="tx1"/>
                </a:solidFill>
              </a:endParaRPr>
            </a:p>
          </p:txBody>
        </p:sp>
      </p:grpSp>
      <p:grpSp>
        <p:nvGrpSpPr>
          <p:cNvPr id="145" name="Rounded Rectangle 18">
            <a:extLst>
              <a:ext uri="{FF2B5EF4-FFF2-40B4-BE49-F238E27FC236}">
                <a16:creationId xmlns:a16="http://schemas.microsoft.com/office/drawing/2014/main" id="{6BEE01AC-9C2A-7283-D1CD-54CAF6F26AAE}"/>
              </a:ext>
            </a:extLst>
          </p:cNvPr>
          <p:cNvGrpSpPr/>
          <p:nvPr/>
        </p:nvGrpSpPr>
        <p:grpSpPr>
          <a:xfrm>
            <a:off x="168812" y="4237408"/>
            <a:ext cx="3864423" cy="1028534"/>
            <a:chOff x="0" y="0"/>
            <a:chExt cx="1828800" cy="731520"/>
          </a:xfrm>
        </p:grpSpPr>
        <p:sp>
          <p:nvSpPr>
            <p:cNvPr id="143" name="Rounded Rectangle">
              <a:extLst>
                <a:ext uri="{FF2B5EF4-FFF2-40B4-BE49-F238E27FC236}">
                  <a16:creationId xmlns:a16="http://schemas.microsoft.com/office/drawing/2014/main" id="{688AD6BB-7A55-179B-B666-A701BD10451D}"/>
                </a:ext>
              </a:extLst>
            </p:cNvPr>
            <p:cNvSpPr/>
            <p:nvPr/>
          </p:nvSpPr>
          <p:spPr>
            <a:xfrm>
              <a:off x="0" y="0"/>
              <a:ext cx="1828800" cy="731520"/>
            </a:xfrm>
            <a:prstGeom prst="roundRect">
              <a:avLst>
                <a:gd name="adj" fmla="val 16667"/>
              </a:avLst>
            </a:prstGeom>
            <a:solidFill>
              <a:srgbClr val="F5F5F5"/>
            </a:solidFill>
            <a:ln w="38100" cap="flat">
              <a:solidFill>
                <a:srgbClr val="4682C8"/>
              </a:solidFill>
              <a:prstDash val="solid"/>
              <a:round/>
            </a:ln>
            <a:effectLst>
              <a:outerShdw blurRad="38100" dist="23000" dir="5400000" rotWithShape="0">
                <a:srgbClr val="000000">
                  <a:alpha val="35000"/>
                </a:srgbClr>
              </a:outerShdw>
            </a:effectLst>
          </p:spPr>
          <p:txBody>
            <a:bodyPr wrap="square" lIns="45719" tIns="45719" rIns="45719" bIns="45719" numCol="1" anchor="ctr">
              <a:noAutofit/>
            </a:bodyPr>
            <a:lstStyle/>
            <a:p>
              <a:pPr>
                <a:defRPr>
                  <a:solidFill>
                    <a:srgbClr val="FFFFFF"/>
                  </a:solidFill>
                </a:defRPr>
              </a:pPr>
              <a:endParaRPr/>
            </a:p>
          </p:txBody>
        </p:sp>
        <p:sp>
          <p:nvSpPr>
            <p:cNvPr id="144" name="Immune">
              <a:extLst>
                <a:ext uri="{FF2B5EF4-FFF2-40B4-BE49-F238E27FC236}">
                  <a16:creationId xmlns:a16="http://schemas.microsoft.com/office/drawing/2014/main" id="{19AC75A7-A20E-8BF1-C46C-353B359F811A}"/>
                </a:ext>
              </a:extLst>
            </p:cNvPr>
            <p:cNvSpPr txBox="1"/>
            <p:nvPr/>
          </p:nvSpPr>
          <p:spPr>
            <a:xfrm>
              <a:off x="100480" y="4580"/>
              <a:ext cx="1458210" cy="722364"/>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tIns="45719" rIns="45719" bIns="45719" numCol="1" anchor="ctr">
              <a:spAutoFit/>
            </a:bodyPr>
            <a:lstStyle>
              <a:lvl1pPr>
                <a:defRPr>
                  <a:solidFill>
                    <a:srgbClr val="FFFFFF"/>
                  </a:solidFill>
                </a:defRPr>
              </a:lvl1pPr>
            </a:lstStyle>
            <a:p>
              <a:r>
                <a:rPr sz="2000" dirty="0" err="1">
                  <a:solidFill>
                    <a:schemeClr val="tx1"/>
                  </a:solidFill>
                </a:rPr>
                <a:t>Immun</a:t>
              </a:r>
              <a:r>
                <a:rPr lang="en-US" sz="2000" dirty="0" err="1">
                  <a:solidFill>
                    <a:schemeClr val="tx1"/>
                  </a:solidFill>
                </a:rPr>
                <a:t>ity:</a:t>
              </a:r>
              <a:r>
                <a:rPr lang="en-US" sz="2000" dirty="0" err="1"/>
                <a:t>I</a:t>
              </a:r>
              <a:endParaRPr lang="en-US" sz="2000" dirty="0"/>
            </a:p>
            <a:p>
              <a:r>
                <a:rPr lang="en-US" sz="2000" dirty="0">
                  <a:solidFill>
                    <a:schemeClr val="tx1"/>
                  </a:solidFill>
                </a:rPr>
                <a:t>innate &amp; adaptive response suppression </a:t>
              </a:r>
              <a:endParaRPr sz="2000" dirty="0">
                <a:solidFill>
                  <a:schemeClr val="tx1"/>
                </a:solidFill>
              </a:endParaRPr>
            </a:p>
          </p:txBody>
        </p:sp>
      </p:grpSp>
      <p:grpSp>
        <p:nvGrpSpPr>
          <p:cNvPr id="148" name="Rounded Rectangle 19">
            <a:extLst>
              <a:ext uri="{FF2B5EF4-FFF2-40B4-BE49-F238E27FC236}">
                <a16:creationId xmlns:a16="http://schemas.microsoft.com/office/drawing/2014/main" id="{94D76F5D-2873-376D-EEC2-9BAB79D921FA}"/>
              </a:ext>
            </a:extLst>
          </p:cNvPr>
          <p:cNvGrpSpPr/>
          <p:nvPr/>
        </p:nvGrpSpPr>
        <p:grpSpPr>
          <a:xfrm>
            <a:off x="168812" y="5330224"/>
            <a:ext cx="3864423" cy="1028532"/>
            <a:chOff x="0" y="0"/>
            <a:chExt cx="1828800" cy="731520"/>
          </a:xfrm>
        </p:grpSpPr>
        <p:sp>
          <p:nvSpPr>
            <p:cNvPr id="146" name="Rounded Rectangle">
              <a:extLst>
                <a:ext uri="{FF2B5EF4-FFF2-40B4-BE49-F238E27FC236}">
                  <a16:creationId xmlns:a16="http://schemas.microsoft.com/office/drawing/2014/main" id="{4933E66D-D45A-AE16-844F-90256D6D7F8A}"/>
                </a:ext>
              </a:extLst>
            </p:cNvPr>
            <p:cNvSpPr/>
            <p:nvPr/>
          </p:nvSpPr>
          <p:spPr>
            <a:xfrm>
              <a:off x="0" y="0"/>
              <a:ext cx="1828800" cy="731520"/>
            </a:xfrm>
            <a:prstGeom prst="roundRect">
              <a:avLst>
                <a:gd name="adj" fmla="val 16667"/>
              </a:avLst>
            </a:prstGeom>
            <a:solidFill>
              <a:srgbClr val="F5F5F5"/>
            </a:solidFill>
            <a:ln w="38100" cap="flat">
              <a:solidFill>
                <a:srgbClr val="50AA78"/>
              </a:solidFill>
              <a:prstDash val="solid"/>
              <a:round/>
            </a:ln>
            <a:effectLst>
              <a:outerShdw blurRad="38100" dist="23000" dir="5400000" rotWithShape="0">
                <a:srgbClr val="000000">
                  <a:alpha val="35000"/>
                </a:srgbClr>
              </a:outerShdw>
            </a:effectLst>
          </p:spPr>
          <p:txBody>
            <a:bodyPr wrap="square" lIns="45719" tIns="45719" rIns="45719" bIns="45719" numCol="1" anchor="ctr">
              <a:noAutofit/>
            </a:bodyPr>
            <a:lstStyle/>
            <a:p>
              <a:pPr>
                <a:defRPr>
                  <a:solidFill>
                    <a:srgbClr val="FFFFFF"/>
                  </a:solidFill>
                </a:defRPr>
              </a:pPr>
              <a:endParaRPr/>
            </a:p>
          </p:txBody>
        </p:sp>
        <p:sp>
          <p:nvSpPr>
            <p:cNvPr id="147" name="Microbiome">
              <a:extLst>
                <a:ext uri="{FF2B5EF4-FFF2-40B4-BE49-F238E27FC236}">
                  <a16:creationId xmlns:a16="http://schemas.microsoft.com/office/drawing/2014/main" id="{5F3350C3-7C58-C522-C2D9-6B8DB68EE81A}"/>
                </a:ext>
              </a:extLst>
            </p:cNvPr>
            <p:cNvSpPr txBox="1"/>
            <p:nvPr/>
          </p:nvSpPr>
          <p:spPr>
            <a:xfrm>
              <a:off x="100481" y="4577"/>
              <a:ext cx="1458209" cy="722366"/>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tIns="45719" rIns="45719" bIns="45719" numCol="1" anchor="ctr">
              <a:spAutoFit/>
            </a:bodyPr>
            <a:lstStyle>
              <a:lvl1pPr>
                <a:defRPr>
                  <a:solidFill>
                    <a:srgbClr val="FFFFFF"/>
                  </a:solidFill>
                </a:defRPr>
              </a:lvl1pPr>
            </a:lstStyle>
            <a:p>
              <a:r>
                <a:rPr sz="2000" dirty="0">
                  <a:solidFill>
                    <a:schemeClr val="tx1"/>
                  </a:solidFill>
                </a:rPr>
                <a:t>Microbiome</a:t>
              </a:r>
              <a:r>
                <a:rPr lang="en-US" sz="2000" dirty="0">
                  <a:solidFill>
                    <a:schemeClr val="tx1"/>
                  </a:solidFill>
                </a:rPr>
                <a:t>: </a:t>
              </a:r>
            </a:p>
            <a:p>
              <a:r>
                <a:rPr lang="en-US" sz="2000" dirty="0">
                  <a:solidFill>
                    <a:schemeClr val="tx1"/>
                  </a:solidFill>
                </a:rPr>
                <a:t>gut–lung–immunity disruption </a:t>
              </a:r>
            </a:p>
          </p:txBody>
        </p:sp>
      </p:grpSp>
      <p:pic>
        <p:nvPicPr>
          <p:cNvPr id="2" name="Picture 1" descr="A collage of human organs&#10;&#10;AI-generated content may be incorrect.">
            <a:extLst>
              <a:ext uri="{FF2B5EF4-FFF2-40B4-BE49-F238E27FC236}">
                <a16:creationId xmlns:a16="http://schemas.microsoft.com/office/drawing/2014/main" id="{1EDFE736-66B0-9C92-25C4-8D82BA245652}"/>
              </a:ext>
            </a:extLst>
          </p:cNvPr>
          <p:cNvPicPr>
            <a:picLocks noChangeAspect="1"/>
          </p:cNvPicPr>
          <p:nvPr/>
        </p:nvPicPr>
        <p:blipFill>
          <a:blip r:embed="rId2"/>
          <a:srcRect l="66132" t="1409" r="3463" b="69763"/>
          <a:stretch>
            <a:fillRect/>
          </a:stretch>
        </p:blipFill>
        <p:spPr>
          <a:xfrm>
            <a:off x="3109586" y="1026426"/>
            <a:ext cx="918563" cy="870912"/>
          </a:xfrm>
          <a:prstGeom prst="rect">
            <a:avLst/>
          </a:prstGeom>
        </p:spPr>
      </p:pic>
      <p:pic>
        <p:nvPicPr>
          <p:cNvPr id="5" name="Picture 4" descr="A collage of human organs&#10;&#10;AI-generated content may be incorrect.">
            <a:extLst>
              <a:ext uri="{FF2B5EF4-FFF2-40B4-BE49-F238E27FC236}">
                <a16:creationId xmlns:a16="http://schemas.microsoft.com/office/drawing/2014/main" id="{8B4D84B9-50A0-05C4-252F-4ADAD2DF0530}"/>
              </a:ext>
            </a:extLst>
          </p:cNvPr>
          <p:cNvPicPr>
            <a:picLocks noChangeAspect="1"/>
          </p:cNvPicPr>
          <p:nvPr/>
        </p:nvPicPr>
        <p:blipFill>
          <a:blip r:embed="rId2"/>
          <a:srcRect l="3801" t="42893" r="71115" b="36716"/>
          <a:stretch>
            <a:fillRect/>
          </a:stretch>
        </p:blipFill>
        <p:spPr>
          <a:xfrm>
            <a:off x="3025265" y="2257601"/>
            <a:ext cx="969201" cy="787843"/>
          </a:xfrm>
          <a:prstGeom prst="rect">
            <a:avLst/>
          </a:prstGeom>
        </p:spPr>
      </p:pic>
      <p:pic>
        <p:nvPicPr>
          <p:cNvPr id="6" name="Picture 5" descr="A collage of human organs&#10;&#10;AI-generated content may be incorrect.">
            <a:extLst>
              <a:ext uri="{FF2B5EF4-FFF2-40B4-BE49-F238E27FC236}">
                <a16:creationId xmlns:a16="http://schemas.microsoft.com/office/drawing/2014/main" id="{1CF43DBC-762A-9F66-902A-6BDAFA216226}"/>
              </a:ext>
            </a:extLst>
          </p:cNvPr>
          <p:cNvPicPr>
            <a:picLocks noChangeAspect="1"/>
          </p:cNvPicPr>
          <p:nvPr/>
        </p:nvPicPr>
        <p:blipFill>
          <a:blip r:embed="rId2"/>
          <a:srcRect l="39907" t="1" r="38049" b="69098"/>
          <a:stretch>
            <a:fillRect/>
          </a:stretch>
        </p:blipFill>
        <p:spPr>
          <a:xfrm>
            <a:off x="3242459" y="3112454"/>
            <a:ext cx="685014" cy="960266"/>
          </a:xfrm>
          <a:prstGeom prst="rect">
            <a:avLst/>
          </a:prstGeom>
        </p:spPr>
      </p:pic>
      <p:pic>
        <p:nvPicPr>
          <p:cNvPr id="8" name="Picture 7" descr="A close-up of a person's body&#10;&#10;AI-generated content may be incorrect.">
            <a:extLst>
              <a:ext uri="{FF2B5EF4-FFF2-40B4-BE49-F238E27FC236}">
                <a16:creationId xmlns:a16="http://schemas.microsoft.com/office/drawing/2014/main" id="{1BA58C6E-0E79-C853-2FA2-4DE8D686B307}"/>
              </a:ext>
            </a:extLst>
          </p:cNvPr>
          <p:cNvPicPr>
            <a:picLocks noChangeAspect="1"/>
          </p:cNvPicPr>
          <p:nvPr/>
        </p:nvPicPr>
        <p:blipFill>
          <a:blip r:embed="rId3"/>
          <a:srcRect t="22523" b="3423"/>
          <a:stretch>
            <a:fillRect/>
          </a:stretch>
        </p:blipFill>
        <p:spPr>
          <a:xfrm>
            <a:off x="2993423" y="5421662"/>
            <a:ext cx="761046" cy="845653"/>
          </a:xfrm>
          <a:prstGeom prst="rect">
            <a:avLst/>
          </a:prstGeom>
        </p:spPr>
      </p:pic>
      <p:sp>
        <p:nvSpPr>
          <p:cNvPr id="11" name="TextBox 10">
            <a:extLst>
              <a:ext uri="{FF2B5EF4-FFF2-40B4-BE49-F238E27FC236}">
                <a16:creationId xmlns:a16="http://schemas.microsoft.com/office/drawing/2014/main" id="{EA14FEC7-476E-75E3-483F-A9ED4C133A4E}"/>
              </a:ext>
            </a:extLst>
          </p:cNvPr>
          <p:cNvSpPr txBox="1"/>
          <p:nvPr/>
        </p:nvSpPr>
        <p:spPr>
          <a:xfrm>
            <a:off x="3242460" y="4415931"/>
            <a:ext cx="659900" cy="861774"/>
          </a:xfrm>
          <a:prstGeom prst="rect">
            <a:avLst/>
          </a:prstGeom>
          <a:noFill/>
        </p:spPr>
        <p:txBody>
          <a:bodyPr wrap="square">
            <a:spAutoFit/>
          </a:bodyPr>
          <a:lstStyle/>
          <a:p>
            <a:r>
              <a:rPr lang="en-US" sz="5000" dirty="0"/>
              <a:t>🛡️</a:t>
            </a:r>
          </a:p>
        </p:txBody>
      </p:sp>
      <p:grpSp>
        <p:nvGrpSpPr>
          <p:cNvPr id="3" name="Rounded Rectangle 12">
            <a:extLst>
              <a:ext uri="{FF2B5EF4-FFF2-40B4-BE49-F238E27FC236}">
                <a16:creationId xmlns:a16="http://schemas.microsoft.com/office/drawing/2014/main" id="{5217738B-66EA-CBA8-AC5D-282B1017CAC0}"/>
              </a:ext>
            </a:extLst>
          </p:cNvPr>
          <p:cNvGrpSpPr/>
          <p:nvPr/>
        </p:nvGrpSpPr>
        <p:grpSpPr>
          <a:xfrm>
            <a:off x="4368549" y="1123161"/>
            <a:ext cx="7015602" cy="749244"/>
            <a:chOff x="0" y="0"/>
            <a:chExt cx="3657600" cy="502920"/>
          </a:xfrm>
        </p:grpSpPr>
        <p:sp>
          <p:nvSpPr>
            <p:cNvPr id="4" name="Rounded Rectangle">
              <a:extLst>
                <a:ext uri="{FF2B5EF4-FFF2-40B4-BE49-F238E27FC236}">
                  <a16:creationId xmlns:a16="http://schemas.microsoft.com/office/drawing/2014/main" id="{ADA3298C-CA12-31CA-6C2A-86438F1A9871}"/>
                </a:ext>
              </a:extLst>
            </p:cNvPr>
            <p:cNvSpPr/>
            <p:nvPr/>
          </p:nvSpPr>
          <p:spPr>
            <a:xfrm>
              <a:off x="0" y="0"/>
              <a:ext cx="3657600" cy="502920"/>
            </a:xfrm>
            <a:prstGeom prst="roundRect">
              <a:avLst>
                <a:gd name="adj" fmla="val 16667"/>
              </a:avLst>
            </a:prstGeom>
            <a:solidFill>
              <a:srgbClr val="FFFFFF"/>
            </a:solidFill>
            <a:ln w="9525" cap="flat">
              <a:solidFill>
                <a:srgbClr val="787878"/>
              </a:solidFill>
              <a:prstDash val="solid"/>
              <a:round/>
            </a:ln>
            <a:effectLst>
              <a:outerShdw blurRad="38100" dist="23000" dir="5400000" rotWithShape="0">
                <a:srgbClr val="000000">
                  <a:alpha val="35000"/>
                </a:srgbClr>
              </a:outerShdw>
            </a:effectLst>
          </p:spPr>
          <p:txBody>
            <a:bodyPr wrap="square" lIns="45719" tIns="45719" rIns="45719" bIns="45719" numCol="1" anchor="ctr">
              <a:noAutofit/>
            </a:bodyPr>
            <a:lstStyle/>
            <a:p>
              <a:pPr>
                <a:defRPr sz="1300">
                  <a:solidFill>
                    <a:srgbClr val="FFFFFF"/>
                  </a:solidFill>
                </a:defRPr>
              </a:pPr>
              <a:endParaRPr/>
            </a:p>
          </p:txBody>
        </p:sp>
        <p:sp>
          <p:nvSpPr>
            <p:cNvPr id="7" name="Asthma exacerbation, acute bronchitis">
              <a:extLst>
                <a:ext uri="{FF2B5EF4-FFF2-40B4-BE49-F238E27FC236}">
                  <a16:creationId xmlns:a16="http://schemas.microsoft.com/office/drawing/2014/main" id="{3A67C80A-C7EF-DC81-229E-58B0776FB9C6}"/>
                </a:ext>
              </a:extLst>
            </p:cNvPr>
            <p:cNvSpPr txBox="1"/>
            <p:nvPr/>
          </p:nvSpPr>
          <p:spPr>
            <a:xfrm>
              <a:off x="75032" y="13881"/>
              <a:ext cx="3507536" cy="475158"/>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tIns="45719" rIns="45719" bIns="45719" numCol="1" anchor="ctr">
              <a:spAutoFit/>
            </a:bodyPr>
            <a:lstStyle>
              <a:lvl1pPr>
                <a:defRPr sz="1300">
                  <a:solidFill>
                    <a:srgbClr val="FFFFFF"/>
                  </a:solidFill>
                </a:defRPr>
              </a:lvl1pPr>
            </a:lstStyle>
            <a:p>
              <a:r>
                <a:rPr sz="2000" dirty="0">
                  <a:solidFill>
                    <a:schemeClr val="tx1"/>
                  </a:solidFill>
                </a:rPr>
                <a:t>Asthma exacerbation, acute bronchitis</a:t>
              </a:r>
              <a:r>
                <a:rPr lang="en-US" sz="2000" dirty="0">
                  <a:solidFill>
                    <a:schemeClr val="tx1"/>
                  </a:solidFill>
                </a:rPr>
                <a:t>, reduced lung function, eye/throat irritation</a:t>
              </a:r>
              <a:endParaRPr sz="2000" dirty="0">
                <a:solidFill>
                  <a:schemeClr val="tx1"/>
                </a:solidFill>
              </a:endParaRPr>
            </a:p>
          </p:txBody>
        </p:sp>
      </p:grpSp>
      <p:grpSp>
        <p:nvGrpSpPr>
          <p:cNvPr id="9" name="Rounded Rectangle 13">
            <a:extLst>
              <a:ext uri="{FF2B5EF4-FFF2-40B4-BE49-F238E27FC236}">
                <a16:creationId xmlns:a16="http://schemas.microsoft.com/office/drawing/2014/main" id="{A1D2ACFE-EEC0-16EE-7C3A-2093302B8DBA}"/>
              </a:ext>
            </a:extLst>
          </p:cNvPr>
          <p:cNvGrpSpPr/>
          <p:nvPr/>
        </p:nvGrpSpPr>
        <p:grpSpPr>
          <a:xfrm>
            <a:off x="4317735" y="3293624"/>
            <a:ext cx="7112672" cy="755412"/>
            <a:chOff x="0" y="0"/>
            <a:chExt cx="3657600" cy="502920"/>
          </a:xfrm>
        </p:grpSpPr>
        <p:sp>
          <p:nvSpPr>
            <p:cNvPr id="10" name="Rounded Rectangle">
              <a:extLst>
                <a:ext uri="{FF2B5EF4-FFF2-40B4-BE49-F238E27FC236}">
                  <a16:creationId xmlns:a16="http://schemas.microsoft.com/office/drawing/2014/main" id="{A12FA732-3D83-E531-C527-719322174CDD}"/>
                </a:ext>
              </a:extLst>
            </p:cNvPr>
            <p:cNvSpPr/>
            <p:nvPr/>
          </p:nvSpPr>
          <p:spPr>
            <a:xfrm>
              <a:off x="0" y="0"/>
              <a:ext cx="3657600" cy="502920"/>
            </a:xfrm>
            <a:prstGeom prst="roundRect">
              <a:avLst>
                <a:gd name="adj" fmla="val 16667"/>
              </a:avLst>
            </a:prstGeom>
            <a:solidFill>
              <a:srgbClr val="FFFFFF"/>
            </a:solidFill>
            <a:ln w="9525" cap="flat">
              <a:solidFill>
                <a:srgbClr val="787878"/>
              </a:solidFill>
              <a:prstDash val="solid"/>
              <a:round/>
            </a:ln>
            <a:effectLst>
              <a:outerShdw blurRad="38100" dist="23000" dir="5400000" rotWithShape="0">
                <a:srgbClr val="000000">
                  <a:alpha val="35000"/>
                </a:srgbClr>
              </a:outerShdw>
            </a:effectLst>
          </p:spPr>
          <p:txBody>
            <a:bodyPr wrap="square" lIns="45719" tIns="45719" rIns="45719" bIns="45719" numCol="1" anchor="ctr">
              <a:noAutofit/>
            </a:bodyPr>
            <a:lstStyle/>
            <a:p>
              <a:pPr>
                <a:defRPr sz="1300">
                  <a:solidFill>
                    <a:srgbClr val="FFFFFF"/>
                  </a:solidFill>
                </a:defRPr>
              </a:pPr>
              <a:endParaRPr/>
            </a:p>
          </p:txBody>
        </p:sp>
        <p:sp>
          <p:nvSpPr>
            <p:cNvPr id="12" name="Chest tightness, reduced lung function">
              <a:extLst>
                <a:ext uri="{FF2B5EF4-FFF2-40B4-BE49-F238E27FC236}">
                  <a16:creationId xmlns:a16="http://schemas.microsoft.com/office/drawing/2014/main" id="{CCA37F22-060F-9460-DB6B-0D8551CDC8ED}"/>
                </a:ext>
              </a:extLst>
            </p:cNvPr>
            <p:cNvSpPr txBox="1"/>
            <p:nvPr/>
          </p:nvSpPr>
          <p:spPr>
            <a:xfrm>
              <a:off x="75032" y="118272"/>
              <a:ext cx="3507536" cy="266374"/>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tIns="45719" rIns="45719" bIns="45719" numCol="1" anchor="ctr">
              <a:spAutoFit/>
            </a:bodyPr>
            <a:lstStyle>
              <a:lvl1pPr>
                <a:defRPr sz="1300">
                  <a:solidFill>
                    <a:srgbClr val="FFFFFF"/>
                  </a:solidFill>
                </a:defRPr>
              </a:lvl1pPr>
            </a:lstStyle>
            <a:p>
              <a:r>
                <a:rPr sz="2000" dirty="0">
                  <a:solidFill>
                    <a:schemeClr val="tx1"/>
                  </a:solidFill>
                </a:rPr>
                <a:t>Chest tightness,</a:t>
              </a:r>
              <a:r>
                <a:rPr lang="en-US" sz="2000" dirty="0">
                  <a:solidFill>
                    <a:schemeClr val="tx1"/>
                  </a:solidFill>
                </a:rPr>
                <a:t> angina, myocardial infarction, arrythmias</a:t>
              </a:r>
              <a:r>
                <a:rPr sz="2000" dirty="0">
                  <a:solidFill>
                    <a:schemeClr val="tx1"/>
                  </a:solidFill>
                </a:rPr>
                <a:t> </a:t>
              </a:r>
            </a:p>
          </p:txBody>
        </p:sp>
      </p:grpSp>
      <p:grpSp>
        <p:nvGrpSpPr>
          <p:cNvPr id="16" name="Rounded Rectangle 15">
            <a:extLst>
              <a:ext uri="{FF2B5EF4-FFF2-40B4-BE49-F238E27FC236}">
                <a16:creationId xmlns:a16="http://schemas.microsoft.com/office/drawing/2014/main" id="{87FD1FEE-7445-1942-0603-796FEBEAA587}"/>
              </a:ext>
            </a:extLst>
          </p:cNvPr>
          <p:cNvGrpSpPr/>
          <p:nvPr/>
        </p:nvGrpSpPr>
        <p:grpSpPr>
          <a:xfrm>
            <a:off x="4300854" y="2214363"/>
            <a:ext cx="7112672" cy="1012942"/>
            <a:chOff x="0" y="0"/>
            <a:chExt cx="3657600" cy="629359"/>
          </a:xfrm>
        </p:grpSpPr>
        <p:sp>
          <p:nvSpPr>
            <p:cNvPr id="17" name="Rounded Rectangle">
              <a:extLst>
                <a:ext uri="{FF2B5EF4-FFF2-40B4-BE49-F238E27FC236}">
                  <a16:creationId xmlns:a16="http://schemas.microsoft.com/office/drawing/2014/main" id="{44052B1D-5215-7A48-1A75-C881BC54583B}"/>
                </a:ext>
              </a:extLst>
            </p:cNvPr>
            <p:cNvSpPr/>
            <p:nvPr/>
          </p:nvSpPr>
          <p:spPr>
            <a:xfrm>
              <a:off x="0" y="0"/>
              <a:ext cx="3657600" cy="502920"/>
            </a:xfrm>
            <a:prstGeom prst="roundRect">
              <a:avLst>
                <a:gd name="adj" fmla="val 16667"/>
              </a:avLst>
            </a:prstGeom>
            <a:solidFill>
              <a:srgbClr val="FFFFFF"/>
            </a:solidFill>
            <a:ln w="9525" cap="flat">
              <a:solidFill>
                <a:srgbClr val="787878"/>
              </a:solidFill>
              <a:prstDash val="solid"/>
              <a:round/>
            </a:ln>
            <a:effectLst>
              <a:outerShdw blurRad="38100" dist="23000" dir="5400000" rotWithShape="0">
                <a:srgbClr val="000000">
                  <a:alpha val="35000"/>
                </a:srgbClr>
              </a:outerShdw>
            </a:effectLst>
          </p:spPr>
          <p:txBody>
            <a:bodyPr wrap="square" lIns="45719" tIns="45719" rIns="45719" bIns="45719" numCol="1" anchor="ctr">
              <a:noAutofit/>
            </a:bodyPr>
            <a:lstStyle/>
            <a:p>
              <a:pPr>
                <a:defRPr sz="1300">
                  <a:solidFill>
                    <a:srgbClr val="FFFFFF"/>
                  </a:solidFill>
                </a:defRPr>
              </a:pPr>
              <a:endParaRPr/>
            </a:p>
          </p:txBody>
        </p:sp>
        <p:sp>
          <p:nvSpPr>
            <p:cNvPr id="18" name="Headache, dizziness, angina">
              <a:extLst>
                <a:ext uri="{FF2B5EF4-FFF2-40B4-BE49-F238E27FC236}">
                  <a16:creationId xmlns:a16="http://schemas.microsoft.com/office/drawing/2014/main" id="{9B9B3BAA-3DCB-2F7B-67DF-4BFBD2B21A20}"/>
                </a:ext>
              </a:extLst>
            </p:cNvPr>
            <p:cNvSpPr txBox="1"/>
            <p:nvPr/>
          </p:nvSpPr>
          <p:spPr>
            <a:xfrm>
              <a:off x="75032" y="17434"/>
              <a:ext cx="3507536" cy="611925"/>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tIns="45719" rIns="45719" bIns="45719" numCol="1" anchor="ctr">
              <a:spAutoFit/>
            </a:bodyPr>
            <a:lstStyle>
              <a:lvl1pPr>
                <a:defRPr sz="1300">
                  <a:solidFill>
                    <a:srgbClr val="FFFFFF"/>
                  </a:solidFill>
                </a:defRPr>
              </a:lvl1pPr>
            </a:lstStyle>
            <a:p>
              <a:r>
                <a:rPr sz="2000" dirty="0">
                  <a:solidFill>
                    <a:schemeClr val="tx1"/>
                  </a:solidFill>
                </a:rPr>
                <a:t>Headache, dizziness, </a:t>
              </a:r>
              <a:r>
                <a:rPr lang="en-US" sz="2000" dirty="0">
                  <a:solidFill>
                    <a:schemeClr val="tx1"/>
                  </a:solidFill>
                </a:rPr>
                <a:t>cognitive impairment, fatigue, decreased hand-eye coordination</a:t>
              </a:r>
            </a:p>
            <a:p>
              <a:endParaRPr sz="1800" dirty="0">
                <a:solidFill>
                  <a:schemeClr val="tx1"/>
                </a:solidFill>
              </a:endParaRPr>
            </a:p>
          </p:txBody>
        </p:sp>
      </p:grpSp>
      <p:grpSp>
        <p:nvGrpSpPr>
          <p:cNvPr id="22" name="Rounded Rectangle 17">
            <a:extLst>
              <a:ext uri="{FF2B5EF4-FFF2-40B4-BE49-F238E27FC236}">
                <a16:creationId xmlns:a16="http://schemas.microsoft.com/office/drawing/2014/main" id="{9D6F6CC8-50FF-3C41-8D71-786FF1561957}"/>
              </a:ext>
            </a:extLst>
          </p:cNvPr>
          <p:cNvGrpSpPr/>
          <p:nvPr/>
        </p:nvGrpSpPr>
        <p:grpSpPr>
          <a:xfrm>
            <a:off x="4317737" y="4274556"/>
            <a:ext cx="7434484" cy="864979"/>
            <a:chOff x="0" y="0"/>
            <a:chExt cx="3823088" cy="502920"/>
          </a:xfrm>
        </p:grpSpPr>
        <p:sp>
          <p:nvSpPr>
            <p:cNvPr id="23" name="Rounded Rectangle">
              <a:extLst>
                <a:ext uri="{FF2B5EF4-FFF2-40B4-BE49-F238E27FC236}">
                  <a16:creationId xmlns:a16="http://schemas.microsoft.com/office/drawing/2014/main" id="{1881EDAB-F6BB-BAC8-2CD3-BA901AE68D7F}"/>
                </a:ext>
              </a:extLst>
            </p:cNvPr>
            <p:cNvSpPr/>
            <p:nvPr/>
          </p:nvSpPr>
          <p:spPr>
            <a:xfrm>
              <a:off x="0" y="0"/>
              <a:ext cx="3657600" cy="502920"/>
            </a:xfrm>
            <a:prstGeom prst="roundRect">
              <a:avLst>
                <a:gd name="adj" fmla="val 16667"/>
              </a:avLst>
            </a:prstGeom>
            <a:solidFill>
              <a:srgbClr val="FFFFFF"/>
            </a:solidFill>
            <a:ln w="9525" cap="flat">
              <a:solidFill>
                <a:srgbClr val="787878"/>
              </a:solidFill>
              <a:prstDash val="solid"/>
              <a:round/>
            </a:ln>
            <a:effectLst>
              <a:outerShdw blurRad="38100" dist="23000" dir="5400000" rotWithShape="0">
                <a:srgbClr val="000000">
                  <a:alpha val="35000"/>
                </a:srgbClr>
              </a:outerShdw>
            </a:effectLst>
          </p:spPr>
          <p:txBody>
            <a:bodyPr wrap="square" lIns="45719" tIns="45719" rIns="45719" bIns="45719" numCol="1" anchor="ctr">
              <a:noAutofit/>
            </a:bodyPr>
            <a:lstStyle/>
            <a:p>
              <a:pPr>
                <a:defRPr sz="1300">
                  <a:solidFill>
                    <a:srgbClr val="FFFFFF"/>
                  </a:solidFill>
                </a:defRPr>
              </a:pPr>
              <a:endParaRPr/>
            </a:p>
          </p:txBody>
        </p:sp>
        <p:sp>
          <p:nvSpPr>
            <p:cNvPr id="24" name="Mucosal irritation, headache">
              <a:extLst>
                <a:ext uri="{FF2B5EF4-FFF2-40B4-BE49-F238E27FC236}">
                  <a16:creationId xmlns:a16="http://schemas.microsoft.com/office/drawing/2014/main" id="{8402A0E1-A5FB-52B3-D602-489D1C7BFB7A}"/>
                </a:ext>
              </a:extLst>
            </p:cNvPr>
            <p:cNvSpPr txBox="1"/>
            <p:nvPr/>
          </p:nvSpPr>
          <p:spPr>
            <a:xfrm>
              <a:off x="75031" y="45670"/>
              <a:ext cx="3748057" cy="411581"/>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tIns="45719" rIns="45719" bIns="45719" numCol="1" anchor="ctr">
              <a:spAutoFit/>
            </a:bodyPr>
            <a:lstStyle>
              <a:lvl1pPr>
                <a:defRPr sz="1300">
                  <a:solidFill>
                    <a:srgbClr val="FFFFFF"/>
                  </a:solidFill>
                </a:defRPr>
              </a:lvl1pPr>
            </a:lstStyle>
            <a:p>
              <a:r>
                <a:rPr sz="2000" dirty="0">
                  <a:solidFill>
                    <a:schemeClr val="tx1"/>
                  </a:solidFill>
                </a:rPr>
                <a:t>Mucosal </a:t>
              </a:r>
              <a:r>
                <a:rPr lang="en-US" sz="2000" dirty="0">
                  <a:solidFill>
                    <a:schemeClr val="tx1"/>
                  </a:solidFill>
                </a:rPr>
                <a:t>drying, increased barrier penetration</a:t>
              </a:r>
              <a:r>
                <a:rPr sz="2000" dirty="0">
                  <a:solidFill>
                    <a:schemeClr val="tx1"/>
                  </a:solidFill>
                </a:rPr>
                <a:t>,</a:t>
              </a:r>
              <a:r>
                <a:rPr lang="en-US" sz="2000" dirty="0">
                  <a:solidFill>
                    <a:schemeClr val="tx1"/>
                  </a:solidFill>
                </a:rPr>
                <a:t> increased susceptibility to infections</a:t>
              </a:r>
              <a:endParaRPr sz="2000" dirty="0">
                <a:solidFill>
                  <a:schemeClr val="tx1"/>
                </a:solidFill>
              </a:endParaRPr>
            </a:p>
          </p:txBody>
        </p:sp>
      </p:grpSp>
      <p:grpSp>
        <p:nvGrpSpPr>
          <p:cNvPr id="34" name="Rounded Rectangle 17">
            <a:extLst>
              <a:ext uri="{FF2B5EF4-FFF2-40B4-BE49-F238E27FC236}">
                <a16:creationId xmlns:a16="http://schemas.microsoft.com/office/drawing/2014/main" id="{493D63A2-60D1-D4B4-DC36-920F9EC6B6C5}"/>
              </a:ext>
            </a:extLst>
          </p:cNvPr>
          <p:cNvGrpSpPr/>
          <p:nvPr/>
        </p:nvGrpSpPr>
        <p:grpSpPr>
          <a:xfrm>
            <a:off x="4317737" y="5356970"/>
            <a:ext cx="7112671" cy="864979"/>
            <a:chOff x="0" y="0"/>
            <a:chExt cx="3657600" cy="502920"/>
          </a:xfrm>
        </p:grpSpPr>
        <p:sp>
          <p:nvSpPr>
            <p:cNvPr id="35" name="Rounded Rectangle">
              <a:extLst>
                <a:ext uri="{FF2B5EF4-FFF2-40B4-BE49-F238E27FC236}">
                  <a16:creationId xmlns:a16="http://schemas.microsoft.com/office/drawing/2014/main" id="{099FBFC1-5920-6370-DAEA-4A74E4016F46}"/>
                </a:ext>
              </a:extLst>
            </p:cNvPr>
            <p:cNvSpPr/>
            <p:nvPr/>
          </p:nvSpPr>
          <p:spPr>
            <a:xfrm>
              <a:off x="0" y="0"/>
              <a:ext cx="3657600" cy="502920"/>
            </a:xfrm>
            <a:prstGeom prst="roundRect">
              <a:avLst>
                <a:gd name="adj" fmla="val 16667"/>
              </a:avLst>
            </a:prstGeom>
            <a:solidFill>
              <a:srgbClr val="FFFFFF"/>
            </a:solidFill>
            <a:ln w="9525" cap="flat">
              <a:solidFill>
                <a:srgbClr val="787878"/>
              </a:solidFill>
              <a:prstDash val="solid"/>
              <a:round/>
            </a:ln>
            <a:effectLst>
              <a:outerShdw blurRad="38100" dist="23000" dir="5400000" rotWithShape="0">
                <a:srgbClr val="000000">
                  <a:alpha val="35000"/>
                </a:srgbClr>
              </a:outerShdw>
            </a:effectLst>
          </p:spPr>
          <p:txBody>
            <a:bodyPr wrap="square" lIns="45719" tIns="45719" rIns="45719" bIns="45719" numCol="1" anchor="ctr">
              <a:noAutofit/>
            </a:bodyPr>
            <a:lstStyle/>
            <a:p>
              <a:pPr>
                <a:defRPr sz="1300">
                  <a:solidFill>
                    <a:srgbClr val="FFFFFF"/>
                  </a:solidFill>
                </a:defRPr>
              </a:pPr>
              <a:endParaRPr/>
            </a:p>
          </p:txBody>
        </p:sp>
        <p:sp>
          <p:nvSpPr>
            <p:cNvPr id="36" name="Mucosal irritation, headache">
              <a:extLst>
                <a:ext uri="{FF2B5EF4-FFF2-40B4-BE49-F238E27FC236}">
                  <a16:creationId xmlns:a16="http://schemas.microsoft.com/office/drawing/2014/main" id="{5B5940CD-CFE5-8345-7DE3-5340A14627C9}"/>
                </a:ext>
              </a:extLst>
            </p:cNvPr>
            <p:cNvSpPr txBox="1"/>
            <p:nvPr/>
          </p:nvSpPr>
          <p:spPr>
            <a:xfrm>
              <a:off x="75031" y="45670"/>
              <a:ext cx="3558782" cy="411581"/>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tIns="45719" rIns="45719" bIns="45719" numCol="1" anchor="ctr">
              <a:spAutoFit/>
            </a:bodyPr>
            <a:lstStyle>
              <a:lvl1pPr>
                <a:defRPr sz="1300">
                  <a:solidFill>
                    <a:srgbClr val="FFFFFF"/>
                  </a:solidFill>
                </a:defRPr>
              </a:lvl1pPr>
            </a:lstStyle>
            <a:p>
              <a:r>
                <a:rPr lang="en-US" sz="2000" dirty="0">
                  <a:solidFill>
                    <a:schemeClr val="tx1"/>
                  </a:solidFill>
                </a:rPr>
                <a:t>Decreased microbiome diversity, higher number of pathogenic organisms</a:t>
              </a:r>
              <a:endParaRPr sz="2000" dirty="0">
                <a:solidFill>
                  <a:schemeClr val="tx1"/>
                </a:solidFill>
              </a:endParaRPr>
            </a:p>
          </p:txBody>
        </p:sp>
      </p:grpSp>
    </p:spTree>
    <p:extLst>
      <p:ext uri="{BB962C8B-B14F-4D97-AF65-F5344CB8AC3E}">
        <p14:creationId xmlns:p14="http://schemas.microsoft.com/office/powerpoint/2010/main" val="391344630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1B1D895-37E1-4483-5218-D0819EAAC647}"/>
              </a:ext>
            </a:extLst>
          </p:cNvPr>
          <p:cNvPicPr>
            <a:picLocks noChangeAspect="1"/>
          </p:cNvPicPr>
          <p:nvPr/>
        </p:nvPicPr>
        <p:blipFill>
          <a:blip r:embed="rId3"/>
          <a:srcRect t="16513" r="36395" b="23853"/>
          <a:stretch>
            <a:fillRect/>
          </a:stretch>
        </p:blipFill>
        <p:spPr>
          <a:xfrm>
            <a:off x="-1" y="1080895"/>
            <a:ext cx="8609611" cy="5381461"/>
          </a:xfrm>
          <a:prstGeom prst="rect">
            <a:avLst/>
          </a:prstGeom>
        </p:spPr>
      </p:pic>
      <p:sp>
        <p:nvSpPr>
          <p:cNvPr id="4" name="TextBox 3">
            <a:extLst>
              <a:ext uri="{FF2B5EF4-FFF2-40B4-BE49-F238E27FC236}">
                <a16:creationId xmlns:a16="http://schemas.microsoft.com/office/drawing/2014/main" id="{A65551A0-789E-E202-A930-DB7A9C5FA252}"/>
              </a:ext>
            </a:extLst>
          </p:cNvPr>
          <p:cNvSpPr txBox="1"/>
          <p:nvPr/>
        </p:nvSpPr>
        <p:spPr>
          <a:xfrm>
            <a:off x="224493" y="149310"/>
            <a:ext cx="12410852" cy="61555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3300" dirty="0">
                <a:solidFill>
                  <a:schemeClr val="bg1"/>
                </a:solidFill>
                <a:latin typeface="Franklin Gothic Book" panose="020B0503020102020204" pitchFamily="34" charset="0"/>
                <a:ea typeface="+mj-ea"/>
                <a:cs typeface="Arial" panose="020B0604020202020204" pitchFamily="34" charset="0"/>
              </a:rPr>
              <a:t>Blood markers verify the health impacts of IAQ exposures</a:t>
            </a:r>
          </a:p>
        </p:txBody>
      </p:sp>
      <p:sp>
        <p:nvSpPr>
          <p:cNvPr id="6" name="TextBox 5">
            <a:extLst>
              <a:ext uri="{FF2B5EF4-FFF2-40B4-BE49-F238E27FC236}">
                <a16:creationId xmlns:a16="http://schemas.microsoft.com/office/drawing/2014/main" id="{2ECA305D-A128-FEA0-A751-9066D2BE483C}"/>
              </a:ext>
            </a:extLst>
          </p:cNvPr>
          <p:cNvSpPr txBox="1"/>
          <p:nvPr/>
        </p:nvSpPr>
        <p:spPr>
          <a:xfrm>
            <a:off x="8752113" y="2437103"/>
            <a:ext cx="3025431" cy="2123658"/>
          </a:xfrm>
          <a:prstGeom prst="rect">
            <a:avLst/>
          </a:prstGeom>
          <a:noFill/>
        </p:spPr>
        <p:txBody>
          <a:bodyPr wrap="square" rtlCol="0">
            <a:spAutoFit/>
          </a:bodyPr>
          <a:lstStyle/>
          <a:p>
            <a:pPr algn="ctr"/>
            <a:r>
              <a:rPr lang="en-US" sz="2200" dirty="0"/>
              <a:t>Blood biomarkers reveal much about how environmental exposures influence biological pathways and disease risk</a:t>
            </a:r>
          </a:p>
        </p:txBody>
      </p:sp>
    </p:spTree>
    <p:extLst>
      <p:ext uri="{BB962C8B-B14F-4D97-AF65-F5344CB8AC3E}">
        <p14:creationId xmlns:p14="http://schemas.microsoft.com/office/powerpoint/2010/main" val="408908935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3B18D1-0EE3-0D8F-A059-B9B6A4113C5A}"/>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8235C7F4-0896-EE01-012A-B66E0CE1354D}"/>
              </a:ext>
            </a:extLst>
          </p:cNvPr>
          <p:cNvSpPr>
            <a:spLocks noGrp="1"/>
          </p:cNvSpPr>
          <p:nvPr>
            <p:ph type="title"/>
          </p:nvPr>
        </p:nvSpPr>
        <p:spPr>
          <a:xfrm>
            <a:off x="266500" y="124099"/>
            <a:ext cx="11731911" cy="660400"/>
          </a:xfrm>
        </p:spPr>
        <p:txBody>
          <a:bodyPr wrap="none">
            <a:noAutofit/>
          </a:bodyPr>
          <a:lstStyle/>
          <a:p>
            <a:r>
              <a:rPr lang="en-US" sz="3200" dirty="0">
                <a:latin typeface="Franklin Gothic Book" panose="020B0503020102020204" pitchFamily="34" charset="0"/>
              </a:rPr>
              <a:t>Report through a dashboard which organs are most affected by IAQ</a:t>
            </a:r>
          </a:p>
        </p:txBody>
      </p:sp>
      <p:pic>
        <p:nvPicPr>
          <p:cNvPr id="4" name="Picture 3">
            <a:extLst>
              <a:ext uri="{FF2B5EF4-FFF2-40B4-BE49-F238E27FC236}">
                <a16:creationId xmlns:a16="http://schemas.microsoft.com/office/drawing/2014/main" id="{C00342CB-D914-18B2-8B46-078CDEB599F5}"/>
              </a:ext>
            </a:extLst>
          </p:cNvPr>
          <p:cNvPicPr>
            <a:picLocks noChangeAspect="1"/>
          </p:cNvPicPr>
          <p:nvPr/>
        </p:nvPicPr>
        <p:blipFill>
          <a:blip r:embed="rId3"/>
          <a:stretch>
            <a:fillRect/>
          </a:stretch>
        </p:blipFill>
        <p:spPr>
          <a:xfrm>
            <a:off x="8649117" y="1182002"/>
            <a:ext cx="2778886" cy="5522145"/>
          </a:xfrm>
          <a:prstGeom prst="rect">
            <a:avLst/>
          </a:prstGeom>
        </p:spPr>
      </p:pic>
      <p:pic>
        <p:nvPicPr>
          <p:cNvPr id="7" name="Picture 6">
            <a:extLst>
              <a:ext uri="{FF2B5EF4-FFF2-40B4-BE49-F238E27FC236}">
                <a16:creationId xmlns:a16="http://schemas.microsoft.com/office/drawing/2014/main" id="{DFB90A68-FEF9-7E65-03C2-22A70356ABA7}"/>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contrast="-40000"/>
                    </a14:imgEffect>
                  </a14:imgLayer>
                </a14:imgProps>
              </a:ext>
            </a:extLst>
          </a:blip>
          <a:stretch>
            <a:fillRect/>
          </a:stretch>
        </p:blipFill>
        <p:spPr>
          <a:xfrm>
            <a:off x="713212" y="3183465"/>
            <a:ext cx="7747000" cy="927100"/>
          </a:xfrm>
          <a:prstGeom prst="rect">
            <a:avLst/>
          </a:prstGeom>
        </p:spPr>
      </p:pic>
      <p:sp>
        <p:nvSpPr>
          <p:cNvPr id="10" name="TextBox 9">
            <a:extLst>
              <a:ext uri="{FF2B5EF4-FFF2-40B4-BE49-F238E27FC236}">
                <a16:creationId xmlns:a16="http://schemas.microsoft.com/office/drawing/2014/main" id="{B0430C64-09D6-1B69-31D5-E5693FEF6DD9}"/>
              </a:ext>
            </a:extLst>
          </p:cNvPr>
          <p:cNvSpPr txBox="1"/>
          <p:nvPr/>
        </p:nvSpPr>
        <p:spPr>
          <a:xfrm>
            <a:off x="775969" y="1737486"/>
            <a:ext cx="7105136" cy="954107"/>
          </a:xfrm>
          <a:prstGeom prst="rect">
            <a:avLst/>
          </a:prstGeom>
          <a:noFill/>
        </p:spPr>
        <p:txBody>
          <a:bodyPr wrap="square" rtlCol="0">
            <a:spAutoFit/>
          </a:bodyPr>
          <a:lstStyle/>
          <a:p>
            <a:r>
              <a:rPr lang="en-US" sz="2800" dirty="0"/>
              <a:t>In this example, IAQ was found to be most harmful to the brain and immune system</a:t>
            </a:r>
          </a:p>
        </p:txBody>
      </p:sp>
      <p:sp>
        <p:nvSpPr>
          <p:cNvPr id="11" name="Rectangle 10">
            <a:extLst>
              <a:ext uri="{FF2B5EF4-FFF2-40B4-BE49-F238E27FC236}">
                <a16:creationId xmlns:a16="http://schemas.microsoft.com/office/drawing/2014/main" id="{0BCBACB0-D618-70D1-9D7E-FF7C68949AE4}"/>
              </a:ext>
            </a:extLst>
          </p:cNvPr>
          <p:cNvSpPr/>
          <p:nvPr/>
        </p:nvSpPr>
        <p:spPr>
          <a:xfrm>
            <a:off x="8649117" y="1245241"/>
            <a:ext cx="2790226" cy="5464712"/>
          </a:xfrm>
          <a:prstGeom prst="rect">
            <a:avLst/>
          </a:prstGeom>
          <a:noFill/>
          <a:ln w="50800">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137928B-F33C-5164-1C1E-7297887361B8}"/>
              </a:ext>
            </a:extLst>
          </p:cNvPr>
          <p:cNvSpPr/>
          <p:nvPr/>
        </p:nvSpPr>
        <p:spPr>
          <a:xfrm>
            <a:off x="911220" y="3183465"/>
            <a:ext cx="7554662" cy="927100"/>
          </a:xfrm>
          <a:prstGeom prst="rect">
            <a:avLst/>
          </a:prstGeom>
          <a:noFill/>
          <a:ln w="50800">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4476546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C09D02-39A5-3F33-625D-FEE6A2188A4C}"/>
            </a:ext>
          </a:extLst>
        </p:cNvPr>
        <p:cNvGrpSpPr/>
        <p:nvPr/>
      </p:nvGrpSpPr>
      <p:grpSpPr>
        <a:xfrm>
          <a:off x="0" y="0"/>
          <a:ext cx="0" cy="0"/>
          <a:chOff x="0" y="0"/>
          <a:chExt cx="0" cy="0"/>
        </a:xfrm>
      </p:grpSpPr>
      <p:pic>
        <p:nvPicPr>
          <p:cNvPr id="8" name="Picture 7">
            <a:extLst>
              <a:ext uri="{FF2B5EF4-FFF2-40B4-BE49-F238E27FC236}">
                <a16:creationId xmlns:a16="http://schemas.microsoft.com/office/drawing/2014/main" id="{571673EE-7F5B-DC2D-1BD8-62204E756167}"/>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contrast="-40000"/>
                    </a14:imgEffect>
                  </a14:imgLayer>
                </a14:imgProps>
              </a:ext>
            </a:extLst>
          </a:blip>
          <a:stretch>
            <a:fillRect/>
          </a:stretch>
        </p:blipFill>
        <p:spPr>
          <a:xfrm>
            <a:off x="772851" y="3052119"/>
            <a:ext cx="7693031" cy="1058446"/>
          </a:xfrm>
          <a:prstGeom prst="rect">
            <a:avLst/>
          </a:prstGeom>
        </p:spPr>
      </p:pic>
      <p:pic>
        <p:nvPicPr>
          <p:cNvPr id="9" name="Picture 8">
            <a:extLst>
              <a:ext uri="{FF2B5EF4-FFF2-40B4-BE49-F238E27FC236}">
                <a16:creationId xmlns:a16="http://schemas.microsoft.com/office/drawing/2014/main" id="{304431BD-517D-28A6-660F-D4206688DDAF}"/>
              </a:ext>
            </a:extLst>
          </p:cNvPr>
          <p:cNvPicPr>
            <a:picLocks noChangeAspect="1"/>
          </p:cNvPicPr>
          <p:nvPr/>
        </p:nvPicPr>
        <p:blipFill>
          <a:blip r:embed="rId4">
            <a:extLst>
              <a:ext uri="{BEBA8EAE-BF5A-486C-A8C5-ECC9F3942E4B}">
                <a14:imgProps xmlns:a14="http://schemas.microsoft.com/office/drawing/2010/main">
                  <a14:imgLayer r:embed="rId5">
                    <a14:imgEffect>
                      <a14:saturation sat="200000"/>
                    </a14:imgEffect>
                  </a14:imgLayer>
                </a14:imgProps>
              </a:ext>
            </a:extLst>
          </a:blip>
          <a:stretch>
            <a:fillRect/>
          </a:stretch>
        </p:blipFill>
        <p:spPr>
          <a:xfrm>
            <a:off x="8661070" y="1229782"/>
            <a:ext cx="2790226" cy="5480171"/>
          </a:xfrm>
          <a:prstGeom prst="rect">
            <a:avLst/>
          </a:prstGeom>
        </p:spPr>
      </p:pic>
      <p:sp>
        <p:nvSpPr>
          <p:cNvPr id="2" name="TextBox 1">
            <a:extLst>
              <a:ext uri="{FF2B5EF4-FFF2-40B4-BE49-F238E27FC236}">
                <a16:creationId xmlns:a16="http://schemas.microsoft.com/office/drawing/2014/main" id="{020E7A13-DE7A-3AFE-CA6D-E01ED6D34246}"/>
              </a:ext>
            </a:extLst>
          </p:cNvPr>
          <p:cNvSpPr txBox="1"/>
          <p:nvPr/>
        </p:nvSpPr>
        <p:spPr>
          <a:xfrm>
            <a:off x="911220" y="2332962"/>
            <a:ext cx="4073551" cy="523220"/>
          </a:xfrm>
          <a:prstGeom prst="rect">
            <a:avLst/>
          </a:prstGeom>
          <a:noFill/>
        </p:spPr>
        <p:txBody>
          <a:bodyPr wrap="none" rtlCol="0">
            <a:spAutoFit/>
          </a:bodyPr>
          <a:lstStyle/>
          <a:p>
            <a:r>
              <a:rPr lang="en-US" sz="2800" dirty="0"/>
              <a:t>IAQ supports all systems</a:t>
            </a:r>
          </a:p>
        </p:txBody>
      </p:sp>
      <p:sp>
        <p:nvSpPr>
          <p:cNvPr id="11" name="Title 2">
            <a:extLst>
              <a:ext uri="{FF2B5EF4-FFF2-40B4-BE49-F238E27FC236}">
                <a16:creationId xmlns:a16="http://schemas.microsoft.com/office/drawing/2014/main" id="{97A99651-49E9-96CB-1B82-683362E74DA5}"/>
              </a:ext>
            </a:extLst>
          </p:cNvPr>
          <p:cNvSpPr>
            <a:spLocks noGrp="1"/>
          </p:cNvSpPr>
          <p:nvPr>
            <p:ph type="title"/>
          </p:nvPr>
        </p:nvSpPr>
        <p:spPr>
          <a:xfrm>
            <a:off x="288744" y="141214"/>
            <a:ext cx="12278330" cy="660400"/>
          </a:xfrm>
        </p:spPr>
        <p:txBody>
          <a:bodyPr>
            <a:noAutofit/>
          </a:bodyPr>
          <a:lstStyle/>
          <a:p>
            <a:r>
              <a:rPr lang="en-US" dirty="0">
                <a:latin typeface="Franklin Gothic Book" panose="020B0503020102020204" pitchFamily="34" charset="0"/>
              </a:rPr>
              <a:t>And indicate when remediation is effective</a:t>
            </a:r>
          </a:p>
        </p:txBody>
      </p:sp>
      <p:sp>
        <p:nvSpPr>
          <p:cNvPr id="12" name="Rectangle 11">
            <a:extLst>
              <a:ext uri="{FF2B5EF4-FFF2-40B4-BE49-F238E27FC236}">
                <a16:creationId xmlns:a16="http://schemas.microsoft.com/office/drawing/2014/main" id="{68575D06-1943-2273-1DA7-BE6C859B1783}"/>
              </a:ext>
            </a:extLst>
          </p:cNvPr>
          <p:cNvSpPr/>
          <p:nvPr/>
        </p:nvSpPr>
        <p:spPr>
          <a:xfrm>
            <a:off x="8649117" y="1245241"/>
            <a:ext cx="2790226" cy="5464712"/>
          </a:xfrm>
          <a:prstGeom prst="rect">
            <a:avLst/>
          </a:prstGeom>
          <a:noFill/>
          <a:ln w="50800">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354CDA4-2B98-E79F-6798-335B0E43F783}"/>
              </a:ext>
            </a:extLst>
          </p:cNvPr>
          <p:cNvSpPr/>
          <p:nvPr/>
        </p:nvSpPr>
        <p:spPr>
          <a:xfrm>
            <a:off x="911220" y="3183465"/>
            <a:ext cx="7554662" cy="927100"/>
          </a:xfrm>
          <a:prstGeom prst="rect">
            <a:avLst/>
          </a:prstGeom>
          <a:noFill/>
          <a:ln w="50800">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923735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95763A-8EF1-05C8-B959-6868177BA769}"/>
            </a:ext>
          </a:extLst>
        </p:cNvPr>
        <p:cNvGrpSpPr/>
        <p:nvPr/>
      </p:nvGrpSpPr>
      <p:grpSpPr>
        <a:xfrm>
          <a:off x="0" y="0"/>
          <a:ext cx="0" cy="0"/>
          <a:chOff x="0" y="0"/>
          <a:chExt cx="0" cy="0"/>
        </a:xfrm>
      </p:grpSpPr>
      <p:pic>
        <p:nvPicPr>
          <p:cNvPr id="5" name="Picture 2">
            <a:extLst>
              <a:ext uri="{FF2B5EF4-FFF2-40B4-BE49-F238E27FC236}">
                <a16:creationId xmlns:a16="http://schemas.microsoft.com/office/drawing/2014/main" id="{1E22EA0F-2287-0DBF-C43D-D96BC1A83465}"/>
              </a:ext>
            </a:extLst>
          </p:cNvPr>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l="9425" t="17369" r="1894" b="3527"/>
          <a:stretch>
            <a:fillRect/>
          </a:stretch>
        </p:blipFill>
        <p:spPr bwMode="auto">
          <a:xfrm>
            <a:off x="246979" y="958161"/>
            <a:ext cx="11013221" cy="5535240"/>
          </a:xfrm>
          <a:prstGeom prst="rect">
            <a:avLst/>
          </a:prstGeom>
          <a:noFill/>
          <a:extLst>
            <a:ext uri="{909E8E84-426E-40DD-AFC4-6F175D3DCCD1}">
              <a14:hiddenFill xmlns:a14="http://schemas.microsoft.com/office/drawing/2010/main">
                <a:solidFill>
                  <a:srgbClr val="FFFFFF"/>
                </a:solidFill>
              </a14:hiddenFill>
            </a:ext>
          </a:extLst>
        </p:spPr>
      </p:pic>
      <p:sp>
        <p:nvSpPr>
          <p:cNvPr id="6" name="Title 2">
            <a:extLst>
              <a:ext uri="{FF2B5EF4-FFF2-40B4-BE49-F238E27FC236}">
                <a16:creationId xmlns:a16="http://schemas.microsoft.com/office/drawing/2014/main" id="{F3995339-6F67-628D-6E49-9F5A1376D128}"/>
              </a:ext>
            </a:extLst>
          </p:cNvPr>
          <p:cNvSpPr>
            <a:spLocks noGrp="1"/>
          </p:cNvSpPr>
          <p:nvPr>
            <p:ph type="title"/>
          </p:nvPr>
        </p:nvSpPr>
        <p:spPr>
          <a:xfrm>
            <a:off x="414782" y="129757"/>
            <a:ext cx="11013221" cy="660400"/>
          </a:xfrm>
        </p:spPr>
        <p:txBody>
          <a:bodyPr>
            <a:normAutofit/>
          </a:bodyPr>
          <a:lstStyle/>
          <a:p>
            <a:r>
              <a:rPr lang="en-US" dirty="0">
                <a:latin typeface="Franklin Gothic Book" panose="020B0503020102020204" pitchFamily="34" charset="0"/>
              </a:rPr>
              <a:t>Measurements and trends can also be seen</a:t>
            </a:r>
          </a:p>
        </p:txBody>
      </p:sp>
    </p:spTree>
    <p:extLst>
      <p:ext uri="{BB962C8B-B14F-4D97-AF65-F5344CB8AC3E}">
        <p14:creationId xmlns:p14="http://schemas.microsoft.com/office/powerpoint/2010/main" val="24978071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4794E8-0964-0B65-7A3B-C9A8DFEEB467}"/>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6AD17D-A2D2-669B-CE02-36C9A8A839BE}"/>
              </a:ext>
            </a:extLst>
          </p:cNvPr>
          <p:cNvSpPr>
            <a:spLocks noGrp="1"/>
          </p:cNvSpPr>
          <p:nvPr>
            <p:ph sz="half" idx="4294967295"/>
          </p:nvPr>
        </p:nvSpPr>
        <p:spPr>
          <a:xfrm>
            <a:off x="700297" y="1627935"/>
            <a:ext cx="11145688" cy="3192898"/>
          </a:xfrm>
        </p:spPr>
        <p:txBody>
          <a:bodyPr>
            <a:noAutofit/>
          </a:bodyPr>
          <a:lstStyle/>
          <a:p>
            <a:pPr>
              <a:spcBef>
                <a:spcPts val="0"/>
              </a:spcBef>
              <a:buClr>
                <a:schemeClr val="accent2"/>
              </a:buClr>
              <a:buSzPct val="108000"/>
              <a:buFont typeface="Wingdings" pitchFamily="2" charset="2"/>
              <a:buChar char="Ø"/>
            </a:pPr>
            <a:r>
              <a:rPr lang="en-US" sz="2800" b="0" dirty="0">
                <a:solidFill>
                  <a:schemeClr val="tx1"/>
                </a:solidFill>
              </a:rPr>
              <a:t> </a:t>
            </a:r>
            <a:r>
              <a:rPr lang="en-US" sz="2800" dirty="0">
                <a:solidFill>
                  <a:schemeClr val="bg1">
                    <a:lumMod val="75000"/>
                  </a:schemeClr>
                </a:solidFill>
              </a:rPr>
              <a:t>My background</a:t>
            </a:r>
          </a:p>
          <a:p>
            <a:pPr>
              <a:spcBef>
                <a:spcPts val="0"/>
              </a:spcBef>
              <a:buClr>
                <a:schemeClr val="accent2"/>
              </a:buClr>
              <a:buSzPct val="100000"/>
              <a:buFont typeface="Wingdings" pitchFamily="2" charset="2"/>
              <a:buChar char="q"/>
            </a:pPr>
            <a:endParaRPr lang="en-US" sz="1000" b="0" dirty="0">
              <a:solidFill>
                <a:schemeClr val="tx1"/>
              </a:solidFill>
            </a:endParaRPr>
          </a:p>
          <a:p>
            <a:pPr>
              <a:spcBef>
                <a:spcPts val="0"/>
              </a:spcBef>
              <a:buClr>
                <a:schemeClr val="accent2"/>
              </a:buClr>
              <a:buSzPct val="108000"/>
              <a:buFont typeface="Wingdings" pitchFamily="2" charset="2"/>
              <a:buChar char="Ø"/>
            </a:pPr>
            <a:r>
              <a:rPr lang="en-US" sz="2800" dirty="0">
                <a:solidFill>
                  <a:schemeClr val="tx1"/>
                </a:solidFill>
              </a:rPr>
              <a:t> </a:t>
            </a:r>
            <a:r>
              <a:rPr lang="en-US" sz="2800" dirty="0">
                <a:solidFill>
                  <a:schemeClr val="bg1">
                    <a:lumMod val="75000"/>
                  </a:schemeClr>
                </a:solidFill>
              </a:rPr>
              <a:t>Understand 3 dimensions of IAQ’s impact on our health:</a:t>
            </a:r>
          </a:p>
          <a:p>
            <a:pPr>
              <a:spcBef>
                <a:spcPts val="0"/>
              </a:spcBef>
              <a:buClr>
                <a:schemeClr val="accent2"/>
              </a:buClr>
              <a:buSzPct val="108000"/>
              <a:buFont typeface="Wingdings" pitchFamily="2" charset="2"/>
              <a:buChar char="Ø"/>
            </a:pPr>
            <a:endParaRPr lang="en-US" sz="800" dirty="0">
              <a:solidFill>
                <a:schemeClr val="bg1">
                  <a:lumMod val="75000"/>
                </a:schemeClr>
              </a:solidFill>
            </a:endParaRPr>
          </a:p>
          <a:p>
            <a:pPr marL="984250">
              <a:spcBef>
                <a:spcPts val="0"/>
              </a:spcBef>
              <a:buClr>
                <a:schemeClr val="accent2"/>
              </a:buClr>
              <a:buSzPct val="100000"/>
              <a:buFont typeface="Arial" panose="020B0604020202020204" pitchFamily="34" charset="0"/>
              <a:buChar char="•"/>
            </a:pPr>
            <a:r>
              <a:rPr lang="en-US" sz="2400" dirty="0">
                <a:solidFill>
                  <a:schemeClr val="bg1">
                    <a:lumMod val="75000"/>
                  </a:schemeClr>
                </a:solidFill>
              </a:rPr>
              <a:t>Microbiome</a:t>
            </a:r>
          </a:p>
          <a:p>
            <a:pPr marL="984250">
              <a:spcBef>
                <a:spcPts val="0"/>
              </a:spcBef>
              <a:buClr>
                <a:schemeClr val="accent2"/>
              </a:buClr>
              <a:buSzPct val="100000"/>
              <a:buFont typeface="Arial" panose="020B0604020202020204" pitchFamily="34" charset="0"/>
              <a:buChar char="•"/>
            </a:pPr>
            <a:r>
              <a:rPr lang="en-US" sz="2400" dirty="0">
                <a:solidFill>
                  <a:schemeClr val="bg1">
                    <a:lumMod val="75000"/>
                  </a:schemeClr>
                </a:solidFill>
              </a:rPr>
              <a:t>Immune system</a:t>
            </a:r>
          </a:p>
          <a:p>
            <a:pPr marL="984250">
              <a:spcBef>
                <a:spcPts val="0"/>
              </a:spcBef>
              <a:buClr>
                <a:schemeClr val="accent2"/>
              </a:buClr>
              <a:buSzPct val="100000"/>
              <a:buFont typeface="Arial" panose="020B0604020202020204" pitchFamily="34" charset="0"/>
              <a:buChar char="•"/>
            </a:pPr>
            <a:r>
              <a:rPr lang="en-US" sz="2400" dirty="0">
                <a:solidFill>
                  <a:schemeClr val="bg1">
                    <a:lumMod val="75000"/>
                  </a:schemeClr>
                </a:solidFill>
              </a:rPr>
              <a:t>Exposed tissues </a:t>
            </a:r>
          </a:p>
          <a:p>
            <a:pPr>
              <a:spcBef>
                <a:spcPts val="0"/>
              </a:spcBef>
              <a:buClr>
                <a:schemeClr val="accent2"/>
              </a:buClr>
              <a:buSzPct val="100000"/>
              <a:buFont typeface="Wingdings" pitchFamily="2" charset="2"/>
              <a:buChar char="q"/>
            </a:pPr>
            <a:endParaRPr lang="en-US" sz="1000" dirty="0">
              <a:solidFill>
                <a:schemeClr val="bg1">
                  <a:lumMod val="75000"/>
                </a:schemeClr>
              </a:solidFill>
            </a:endParaRPr>
          </a:p>
          <a:p>
            <a:pPr>
              <a:spcBef>
                <a:spcPts val="0"/>
              </a:spcBef>
              <a:buClr>
                <a:schemeClr val="accent2"/>
              </a:buClr>
              <a:buSzPct val="100000"/>
              <a:buFont typeface="Wingdings" pitchFamily="2" charset="2"/>
              <a:buChar char="Ø"/>
            </a:pPr>
            <a:r>
              <a:rPr lang="en-US" sz="2800" dirty="0">
                <a:solidFill>
                  <a:schemeClr val="bg1">
                    <a:lumMod val="75000"/>
                  </a:schemeClr>
                </a:solidFill>
              </a:rPr>
              <a:t> Translate air monitoring data into a medically-based IAQ Health Index</a:t>
            </a:r>
          </a:p>
          <a:p>
            <a:pPr>
              <a:spcBef>
                <a:spcPts val="0"/>
              </a:spcBef>
              <a:buClr>
                <a:schemeClr val="accent2"/>
              </a:buClr>
              <a:buSzPct val="100000"/>
              <a:buFont typeface="Wingdings" pitchFamily="2" charset="2"/>
              <a:buChar char="q"/>
            </a:pPr>
            <a:endParaRPr lang="en-US" sz="1000" dirty="0">
              <a:solidFill>
                <a:schemeClr val="bg1">
                  <a:lumMod val="75000"/>
                </a:schemeClr>
              </a:solidFill>
            </a:endParaRPr>
          </a:p>
          <a:p>
            <a:pPr>
              <a:spcBef>
                <a:spcPts val="0"/>
              </a:spcBef>
              <a:buClr>
                <a:schemeClr val="accent2"/>
              </a:buClr>
              <a:buSzPct val="100000"/>
              <a:buFont typeface="Wingdings" pitchFamily="2" charset="2"/>
              <a:buChar char="q"/>
            </a:pPr>
            <a:r>
              <a:rPr lang="en-US" sz="2800" dirty="0">
                <a:solidFill>
                  <a:schemeClr val="bg1">
                    <a:lumMod val="75000"/>
                  </a:schemeClr>
                </a:solidFill>
              </a:rPr>
              <a:t> </a:t>
            </a:r>
            <a:r>
              <a:rPr lang="en-US" sz="2800" dirty="0">
                <a:solidFill>
                  <a:schemeClr val="tx1"/>
                </a:solidFill>
              </a:rPr>
              <a:t>Manage ventilation based on indoor and outdoor air quality</a:t>
            </a:r>
          </a:p>
          <a:p>
            <a:pPr>
              <a:spcBef>
                <a:spcPts val="0"/>
              </a:spcBef>
              <a:buClr>
                <a:schemeClr val="accent2"/>
              </a:buClr>
              <a:buSzPct val="100000"/>
              <a:buFont typeface="Wingdings" pitchFamily="2" charset="2"/>
              <a:buChar char="q"/>
            </a:pPr>
            <a:endParaRPr lang="en-US" sz="1000" dirty="0">
              <a:solidFill>
                <a:schemeClr val="bg1">
                  <a:lumMod val="75000"/>
                </a:schemeClr>
              </a:solidFill>
            </a:endParaRPr>
          </a:p>
          <a:p>
            <a:pPr>
              <a:spcBef>
                <a:spcPts val="600"/>
              </a:spcBef>
              <a:spcAft>
                <a:spcPts val="600"/>
              </a:spcAft>
              <a:buClr>
                <a:schemeClr val="accent2"/>
              </a:buClr>
              <a:buSzPct val="100000"/>
              <a:buFont typeface="Wingdings" pitchFamily="2" charset="2"/>
              <a:buChar char="q"/>
            </a:pPr>
            <a:r>
              <a:rPr lang="en-US" sz="2800" dirty="0">
                <a:solidFill>
                  <a:schemeClr val="bg1">
                    <a:lumMod val="75000"/>
                  </a:schemeClr>
                </a:solidFill>
              </a:rPr>
              <a:t> The Return-On-Investment of healthy and productive occupants</a:t>
            </a:r>
          </a:p>
          <a:p>
            <a:pPr marL="0" indent="0">
              <a:lnSpc>
                <a:spcPct val="110000"/>
              </a:lnSpc>
              <a:spcBef>
                <a:spcPts val="600"/>
              </a:spcBef>
              <a:spcAft>
                <a:spcPts val="1200"/>
              </a:spcAft>
              <a:buClr>
                <a:schemeClr val="accent2"/>
              </a:buClr>
              <a:buSzPct val="100000"/>
              <a:buNone/>
            </a:pPr>
            <a:r>
              <a:rPr lang="en-US" sz="2400" dirty="0">
                <a:solidFill>
                  <a:schemeClr val="bg1">
                    <a:lumMod val="75000"/>
                  </a:schemeClr>
                </a:solidFill>
              </a:rPr>
              <a:t> </a:t>
            </a:r>
          </a:p>
          <a:p>
            <a:pPr marL="514350" indent="-514350">
              <a:lnSpc>
                <a:spcPct val="110000"/>
              </a:lnSpc>
              <a:spcBef>
                <a:spcPts val="600"/>
              </a:spcBef>
              <a:spcAft>
                <a:spcPts val="1200"/>
              </a:spcAft>
              <a:buClr>
                <a:schemeClr val="accent2"/>
              </a:buClr>
              <a:buSzPct val="100000"/>
              <a:buFont typeface="+mj-lt"/>
              <a:buAutoNum type="arabicPeriod"/>
            </a:pPr>
            <a:endParaRPr lang="en-US" sz="2800" b="0" dirty="0">
              <a:solidFill>
                <a:schemeClr val="tx1"/>
              </a:solidFill>
            </a:endParaRPr>
          </a:p>
          <a:p>
            <a:pPr marL="514350" indent="-514350">
              <a:lnSpc>
                <a:spcPct val="110000"/>
              </a:lnSpc>
              <a:spcBef>
                <a:spcPts val="600"/>
              </a:spcBef>
              <a:spcAft>
                <a:spcPts val="1200"/>
              </a:spcAft>
              <a:buClr>
                <a:schemeClr val="accent2"/>
              </a:buClr>
              <a:buSzPct val="100000"/>
              <a:buFont typeface="+mj-lt"/>
              <a:buAutoNum type="arabicPeriod"/>
            </a:pPr>
            <a:endParaRPr lang="en-US" sz="2800" dirty="0">
              <a:solidFill>
                <a:schemeClr val="tx1"/>
              </a:solidFill>
            </a:endParaRPr>
          </a:p>
          <a:p>
            <a:pPr marL="0" indent="0">
              <a:spcBef>
                <a:spcPts val="600"/>
              </a:spcBef>
              <a:spcAft>
                <a:spcPts val="1200"/>
              </a:spcAft>
              <a:buClr>
                <a:schemeClr val="accent2"/>
              </a:buClr>
              <a:buSzPct val="100000"/>
              <a:buNone/>
            </a:pPr>
            <a:br>
              <a:rPr lang="en-US" sz="2400" dirty="0">
                <a:solidFill>
                  <a:schemeClr val="tx1"/>
                </a:solidFill>
              </a:rPr>
            </a:br>
            <a:endParaRPr lang="en-US" sz="2400" dirty="0">
              <a:solidFill>
                <a:schemeClr val="tx1"/>
              </a:solidFill>
            </a:endParaRPr>
          </a:p>
          <a:p>
            <a:pPr>
              <a:spcBef>
                <a:spcPts val="600"/>
              </a:spcBef>
              <a:spcAft>
                <a:spcPts val="1200"/>
              </a:spcAft>
              <a:buClr>
                <a:schemeClr val="accent2"/>
              </a:buClr>
              <a:buSzPct val="100000"/>
            </a:pPr>
            <a:endParaRPr lang="en-US" dirty="0">
              <a:solidFill>
                <a:schemeClr val="tx1"/>
              </a:solidFill>
            </a:endParaRPr>
          </a:p>
        </p:txBody>
      </p:sp>
      <p:sp>
        <p:nvSpPr>
          <p:cNvPr id="4" name="Title 1">
            <a:extLst>
              <a:ext uri="{FF2B5EF4-FFF2-40B4-BE49-F238E27FC236}">
                <a16:creationId xmlns:a16="http://schemas.microsoft.com/office/drawing/2014/main" id="{78813A41-11B0-12C7-2403-D47F258FB710}"/>
              </a:ext>
            </a:extLst>
          </p:cNvPr>
          <p:cNvSpPr txBox="1">
            <a:spLocks/>
          </p:cNvSpPr>
          <p:nvPr/>
        </p:nvSpPr>
        <p:spPr>
          <a:xfrm>
            <a:off x="552143" y="115814"/>
            <a:ext cx="7965461" cy="994164"/>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rgbClr val="E72429"/>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12700"/>
            <a:r>
              <a:rPr lang="en-US" dirty="0">
                <a:solidFill>
                  <a:schemeClr val="bg1"/>
                </a:solidFill>
                <a:latin typeface="Franklin Gothic Book" panose="020B0503020102020204" pitchFamily="34" charset="0"/>
              </a:rPr>
              <a:t>Today’s presentation </a:t>
            </a:r>
          </a:p>
        </p:txBody>
      </p:sp>
    </p:spTree>
    <p:extLst>
      <p:ext uri="{BB962C8B-B14F-4D97-AF65-F5344CB8AC3E}">
        <p14:creationId xmlns:p14="http://schemas.microsoft.com/office/powerpoint/2010/main" val="1339159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86E5DB1-492C-04E9-94F4-FAF4AF3EC938}"/>
              </a:ext>
            </a:extLst>
          </p:cNvPr>
          <p:cNvSpPr txBox="1">
            <a:spLocks/>
          </p:cNvSpPr>
          <p:nvPr/>
        </p:nvSpPr>
        <p:spPr>
          <a:xfrm>
            <a:off x="403187" y="-93334"/>
            <a:ext cx="11958750" cy="1030288"/>
          </a:xfrm>
          <a:prstGeom prst="rect">
            <a:avLst/>
          </a:prstGeom>
        </p:spPr>
        <p:txBody>
          <a:bodyPr vert="horz" lIns="91440" tIns="45720" rIns="91440" bIns="45720" rtlCol="0" anchor="ctr">
            <a:noAutofit/>
          </a:bodyPr>
          <a:lstStyle>
            <a:defPPr>
              <a:defRPr lang="en-US"/>
            </a:defPPr>
            <a:lvl1pPr>
              <a:lnSpc>
                <a:spcPct val="90000"/>
              </a:lnSpc>
              <a:spcBef>
                <a:spcPct val="0"/>
              </a:spcBef>
              <a:buNone/>
              <a:defRPr sz="4000" b="1" i="0">
                <a:solidFill>
                  <a:schemeClr val="bg1">
                    <a:lumMod val="95000"/>
                  </a:schemeClr>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lang="en-US" sz="3600" b="0" dirty="0">
                <a:solidFill>
                  <a:schemeClr val="bg1"/>
                </a:solidFill>
                <a:latin typeface="Franklin Gothic Book" panose="020B0503020102020204" pitchFamily="34" charset="0"/>
                <a:sym typeface="Arial"/>
              </a:rPr>
              <a:t>Energy conservation vs. managing IAQ for health</a:t>
            </a:r>
            <a:endParaRPr kumimoji="0" lang="en-US" sz="3600" b="1" i="0" u="none" strike="noStrike" kern="1200" cap="none" spc="0" normalizeH="0" baseline="0" noProof="0" dirty="0">
              <a:ln>
                <a:noFill/>
              </a:ln>
              <a:solidFill>
                <a:schemeClr val="bg1"/>
              </a:solidFill>
              <a:effectLst/>
              <a:uLnTx/>
              <a:uFillTx/>
              <a:latin typeface="Franklin Gothic Book" panose="020B0503020102020204" pitchFamily="34" charset="0"/>
            </a:endParaRPr>
          </a:p>
        </p:txBody>
      </p:sp>
      <p:sp>
        <p:nvSpPr>
          <p:cNvPr id="7" name="Right Arrow 6">
            <a:extLst>
              <a:ext uri="{FF2B5EF4-FFF2-40B4-BE49-F238E27FC236}">
                <a16:creationId xmlns:a16="http://schemas.microsoft.com/office/drawing/2014/main" id="{B63B3E83-4E4D-93CE-B1F4-A3BD0A4F5588}"/>
              </a:ext>
            </a:extLst>
          </p:cNvPr>
          <p:cNvSpPr/>
          <p:nvPr/>
        </p:nvSpPr>
        <p:spPr>
          <a:xfrm>
            <a:off x="7106881" y="1490940"/>
            <a:ext cx="3819279" cy="1102617"/>
          </a:xfrm>
          <a:prstGeom prst="rightArrow">
            <a:avLst>
              <a:gd name="adj1" fmla="val 62385"/>
              <a:gd name="adj2" fmla="val 53096"/>
            </a:avLst>
          </a:prstGeom>
          <a:solidFill>
            <a:srgbClr val="21478D"/>
          </a:solidFill>
          <a:ln>
            <a:solidFill>
              <a:srgbClr val="21478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68"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prstClr val="white"/>
                </a:solidFill>
                <a:effectLst/>
                <a:uLnTx/>
                <a:uFillTx/>
                <a:latin typeface="Calibri" panose="020F0502020204030204"/>
                <a:ea typeface="+mn-ea"/>
                <a:cs typeface="+mn-cs"/>
                <a:sym typeface="Helvetica Light"/>
              </a:rPr>
              <a:t>Protect the occupants</a:t>
            </a:r>
          </a:p>
        </p:txBody>
      </p:sp>
      <p:sp>
        <p:nvSpPr>
          <p:cNvPr id="8" name="Right Arrow 7">
            <a:extLst>
              <a:ext uri="{FF2B5EF4-FFF2-40B4-BE49-F238E27FC236}">
                <a16:creationId xmlns:a16="http://schemas.microsoft.com/office/drawing/2014/main" id="{51418283-ABEF-F05B-B0FF-E6A56BED72B3}"/>
              </a:ext>
            </a:extLst>
          </p:cNvPr>
          <p:cNvSpPr/>
          <p:nvPr/>
        </p:nvSpPr>
        <p:spPr>
          <a:xfrm flipH="1">
            <a:off x="1417352" y="1490939"/>
            <a:ext cx="3869568" cy="1102617"/>
          </a:xfrm>
          <a:prstGeom prst="rightArrow">
            <a:avLst>
              <a:gd name="adj1" fmla="val 62385"/>
              <a:gd name="adj2" fmla="val 53096"/>
            </a:avLst>
          </a:prstGeom>
          <a:solidFill>
            <a:srgbClr val="54A82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68"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prstClr val="white"/>
                </a:solidFill>
                <a:effectLst/>
                <a:uLnTx/>
                <a:uFillTx/>
                <a:latin typeface="Calibri" panose="020F0502020204030204"/>
                <a:ea typeface="+mn-ea"/>
                <a:cs typeface="+mn-cs"/>
                <a:sym typeface="Helvetica Light"/>
              </a:rPr>
              <a:t>Conserve Energy</a:t>
            </a:r>
          </a:p>
        </p:txBody>
      </p:sp>
      <p:pic>
        <p:nvPicPr>
          <p:cNvPr id="9" name="Picture 8">
            <a:extLst>
              <a:ext uri="{FF2B5EF4-FFF2-40B4-BE49-F238E27FC236}">
                <a16:creationId xmlns:a16="http://schemas.microsoft.com/office/drawing/2014/main" id="{412C9068-B15A-BA72-23E6-C12B059A2E02}"/>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533294" y="1336431"/>
            <a:ext cx="1474936" cy="1395922"/>
          </a:xfrm>
          <a:prstGeom prst="rect">
            <a:avLst/>
          </a:prstGeom>
        </p:spPr>
      </p:pic>
      <p:cxnSp>
        <p:nvCxnSpPr>
          <p:cNvPr id="10" name="Straight Connector 9">
            <a:extLst>
              <a:ext uri="{FF2B5EF4-FFF2-40B4-BE49-F238E27FC236}">
                <a16:creationId xmlns:a16="http://schemas.microsoft.com/office/drawing/2014/main" id="{0520E1F8-5DB7-4C91-5AD2-6C06AF05B774}"/>
              </a:ext>
            </a:extLst>
          </p:cNvPr>
          <p:cNvCxnSpPr/>
          <p:nvPr/>
        </p:nvCxnSpPr>
        <p:spPr>
          <a:xfrm>
            <a:off x="2297652" y="2772850"/>
            <a:ext cx="7857757" cy="0"/>
          </a:xfrm>
          <a:prstGeom prst="line">
            <a:avLst/>
          </a:prstGeom>
        </p:spPr>
        <p:style>
          <a:lnRef idx="2">
            <a:schemeClr val="accent1"/>
          </a:lnRef>
          <a:fillRef idx="0">
            <a:schemeClr val="accent1"/>
          </a:fillRef>
          <a:effectRef idx="1">
            <a:schemeClr val="accent1"/>
          </a:effectRef>
          <a:fontRef idx="minor">
            <a:schemeClr val="tx1"/>
          </a:fontRef>
        </p:style>
      </p:cxnSp>
      <p:sp>
        <p:nvSpPr>
          <p:cNvPr id="11" name="TextBox 10">
            <a:extLst>
              <a:ext uri="{FF2B5EF4-FFF2-40B4-BE49-F238E27FC236}">
                <a16:creationId xmlns:a16="http://schemas.microsoft.com/office/drawing/2014/main" id="{2038AC56-7BD2-FF35-12F8-649C5D03B838}"/>
              </a:ext>
            </a:extLst>
          </p:cNvPr>
          <p:cNvSpPr txBox="1"/>
          <p:nvPr/>
        </p:nvSpPr>
        <p:spPr>
          <a:xfrm>
            <a:off x="2167030" y="2850536"/>
            <a:ext cx="581775" cy="219419"/>
          </a:xfrm>
          <a:prstGeom prst="rect">
            <a:avLst/>
          </a:prstGeom>
          <a:noFill/>
        </p:spPr>
        <p:txBody>
          <a:bodyPr wrap="square" rtlCol="0">
            <a:spAutoFit/>
          </a:bodyPr>
          <a:lstStyle/>
          <a:p>
            <a:pPr marL="0" marR="0" lvl="0" indent="0" algn="l" defTabSz="914368" rtl="0" eaLnBrk="1" fontAlgn="auto" latinLnBrk="0" hangingPunct="1">
              <a:lnSpc>
                <a:spcPct val="100000"/>
              </a:lnSpc>
              <a:spcBef>
                <a:spcPts val="0"/>
              </a:spcBef>
              <a:spcAft>
                <a:spcPts val="0"/>
              </a:spcAft>
              <a:buClrTx/>
              <a:buSzTx/>
              <a:buFontTx/>
              <a:buNone/>
              <a:tabLst/>
              <a:defRPr/>
            </a:pPr>
            <a:r>
              <a:rPr kumimoji="0" lang="en-US" sz="826"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sym typeface="Helvetica Light"/>
              </a:rPr>
              <a:t>0</a:t>
            </a:r>
          </a:p>
        </p:txBody>
      </p:sp>
      <p:sp>
        <p:nvSpPr>
          <p:cNvPr id="12" name="TextBox 11">
            <a:extLst>
              <a:ext uri="{FF2B5EF4-FFF2-40B4-BE49-F238E27FC236}">
                <a16:creationId xmlns:a16="http://schemas.microsoft.com/office/drawing/2014/main" id="{2D2C24FE-891E-AC6E-56B7-977D88BA4353}"/>
              </a:ext>
            </a:extLst>
          </p:cNvPr>
          <p:cNvSpPr txBox="1"/>
          <p:nvPr/>
        </p:nvSpPr>
        <p:spPr>
          <a:xfrm>
            <a:off x="2889598" y="2820658"/>
            <a:ext cx="581775" cy="219419"/>
          </a:xfrm>
          <a:prstGeom prst="rect">
            <a:avLst/>
          </a:prstGeom>
          <a:noFill/>
        </p:spPr>
        <p:txBody>
          <a:bodyPr wrap="square" rtlCol="0">
            <a:spAutoFit/>
          </a:bodyPr>
          <a:lstStyle/>
          <a:p>
            <a:pPr marL="0" marR="0" lvl="0" indent="0" algn="l" defTabSz="914368" rtl="0" eaLnBrk="1" fontAlgn="auto" latinLnBrk="0" hangingPunct="1">
              <a:lnSpc>
                <a:spcPct val="100000"/>
              </a:lnSpc>
              <a:spcBef>
                <a:spcPts val="0"/>
              </a:spcBef>
              <a:spcAft>
                <a:spcPts val="0"/>
              </a:spcAft>
              <a:buClrTx/>
              <a:buSzTx/>
              <a:buFontTx/>
              <a:buNone/>
              <a:tabLst/>
              <a:defRPr/>
            </a:pPr>
            <a:r>
              <a:rPr kumimoji="0" lang="en-US" sz="826"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sym typeface="Helvetica Light"/>
              </a:rPr>
              <a:t>10</a:t>
            </a:r>
          </a:p>
        </p:txBody>
      </p:sp>
      <p:sp>
        <p:nvSpPr>
          <p:cNvPr id="13" name="TextBox 12">
            <a:extLst>
              <a:ext uri="{FF2B5EF4-FFF2-40B4-BE49-F238E27FC236}">
                <a16:creationId xmlns:a16="http://schemas.microsoft.com/office/drawing/2014/main" id="{6EDD2EE3-29A4-76AE-3448-5EB5871EE063}"/>
              </a:ext>
            </a:extLst>
          </p:cNvPr>
          <p:cNvSpPr txBox="1"/>
          <p:nvPr/>
        </p:nvSpPr>
        <p:spPr>
          <a:xfrm>
            <a:off x="3668429" y="2820660"/>
            <a:ext cx="581775" cy="219419"/>
          </a:xfrm>
          <a:prstGeom prst="rect">
            <a:avLst/>
          </a:prstGeom>
          <a:noFill/>
        </p:spPr>
        <p:txBody>
          <a:bodyPr wrap="square" rtlCol="0">
            <a:spAutoFit/>
          </a:bodyPr>
          <a:lstStyle/>
          <a:p>
            <a:pPr marL="0" marR="0" lvl="0" indent="0" algn="l" defTabSz="914368" rtl="0" eaLnBrk="1" fontAlgn="auto" latinLnBrk="0" hangingPunct="1">
              <a:lnSpc>
                <a:spcPct val="100000"/>
              </a:lnSpc>
              <a:spcBef>
                <a:spcPts val="0"/>
              </a:spcBef>
              <a:spcAft>
                <a:spcPts val="0"/>
              </a:spcAft>
              <a:buClrTx/>
              <a:buSzTx/>
              <a:buFontTx/>
              <a:buNone/>
              <a:tabLst/>
              <a:defRPr/>
            </a:pPr>
            <a:r>
              <a:rPr kumimoji="0" lang="en-US" sz="826"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sym typeface="Helvetica Light"/>
              </a:rPr>
              <a:t>20</a:t>
            </a:r>
          </a:p>
        </p:txBody>
      </p:sp>
      <p:sp>
        <p:nvSpPr>
          <p:cNvPr id="14" name="TextBox 13">
            <a:extLst>
              <a:ext uri="{FF2B5EF4-FFF2-40B4-BE49-F238E27FC236}">
                <a16:creationId xmlns:a16="http://schemas.microsoft.com/office/drawing/2014/main" id="{156034E7-FC00-0A85-F88A-DA1F7CFCCD96}"/>
              </a:ext>
            </a:extLst>
          </p:cNvPr>
          <p:cNvSpPr txBox="1"/>
          <p:nvPr/>
        </p:nvSpPr>
        <p:spPr>
          <a:xfrm>
            <a:off x="4447262" y="2820660"/>
            <a:ext cx="581775" cy="219419"/>
          </a:xfrm>
          <a:prstGeom prst="rect">
            <a:avLst/>
          </a:prstGeom>
          <a:noFill/>
        </p:spPr>
        <p:txBody>
          <a:bodyPr wrap="square" rtlCol="0">
            <a:spAutoFit/>
          </a:bodyPr>
          <a:lstStyle/>
          <a:p>
            <a:pPr marL="0" marR="0" lvl="0" indent="0" algn="l" defTabSz="914368" rtl="0" eaLnBrk="1" fontAlgn="auto" latinLnBrk="0" hangingPunct="1">
              <a:lnSpc>
                <a:spcPct val="100000"/>
              </a:lnSpc>
              <a:spcBef>
                <a:spcPts val="0"/>
              </a:spcBef>
              <a:spcAft>
                <a:spcPts val="0"/>
              </a:spcAft>
              <a:buClrTx/>
              <a:buSzTx/>
              <a:buFontTx/>
              <a:buNone/>
              <a:tabLst/>
              <a:defRPr/>
            </a:pPr>
            <a:r>
              <a:rPr kumimoji="0" lang="en-US" sz="826"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sym typeface="Helvetica Light"/>
              </a:rPr>
              <a:t>30</a:t>
            </a:r>
          </a:p>
        </p:txBody>
      </p:sp>
      <p:sp>
        <p:nvSpPr>
          <p:cNvPr id="15" name="TextBox 14">
            <a:extLst>
              <a:ext uri="{FF2B5EF4-FFF2-40B4-BE49-F238E27FC236}">
                <a16:creationId xmlns:a16="http://schemas.microsoft.com/office/drawing/2014/main" id="{EBCED8B5-775D-8DF3-89CE-FB1C4649A98B}"/>
              </a:ext>
            </a:extLst>
          </p:cNvPr>
          <p:cNvSpPr txBox="1"/>
          <p:nvPr/>
        </p:nvSpPr>
        <p:spPr>
          <a:xfrm>
            <a:off x="5226096" y="2820660"/>
            <a:ext cx="581775" cy="219419"/>
          </a:xfrm>
          <a:prstGeom prst="rect">
            <a:avLst/>
          </a:prstGeom>
          <a:noFill/>
        </p:spPr>
        <p:txBody>
          <a:bodyPr wrap="square" rtlCol="0">
            <a:spAutoFit/>
          </a:bodyPr>
          <a:lstStyle/>
          <a:p>
            <a:pPr marL="0" marR="0" lvl="0" indent="0" algn="l" defTabSz="914368" rtl="0" eaLnBrk="1" fontAlgn="auto" latinLnBrk="0" hangingPunct="1">
              <a:lnSpc>
                <a:spcPct val="100000"/>
              </a:lnSpc>
              <a:spcBef>
                <a:spcPts val="0"/>
              </a:spcBef>
              <a:spcAft>
                <a:spcPts val="0"/>
              </a:spcAft>
              <a:buClrTx/>
              <a:buSzTx/>
              <a:buFontTx/>
              <a:buNone/>
              <a:tabLst/>
              <a:defRPr/>
            </a:pPr>
            <a:r>
              <a:rPr kumimoji="0" lang="en-US" sz="826"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sym typeface="Helvetica Light"/>
              </a:rPr>
              <a:t>40</a:t>
            </a:r>
          </a:p>
        </p:txBody>
      </p:sp>
      <p:sp>
        <p:nvSpPr>
          <p:cNvPr id="16" name="TextBox 15">
            <a:extLst>
              <a:ext uri="{FF2B5EF4-FFF2-40B4-BE49-F238E27FC236}">
                <a16:creationId xmlns:a16="http://schemas.microsoft.com/office/drawing/2014/main" id="{265EBC09-CB74-43D7-51ED-F6AA8D62A336}"/>
              </a:ext>
            </a:extLst>
          </p:cNvPr>
          <p:cNvSpPr txBox="1"/>
          <p:nvPr/>
        </p:nvSpPr>
        <p:spPr>
          <a:xfrm>
            <a:off x="6004928" y="2820660"/>
            <a:ext cx="581775" cy="219419"/>
          </a:xfrm>
          <a:prstGeom prst="rect">
            <a:avLst/>
          </a:prstGeom>
          <a:noFill/>
        </p:spPr>
        <p:txBody>
          <a:bodyPr wrap="square" rtlCol="0">
            <a:spAutoFit/>
          </a:bodyPr>
          <a:lstStyle/>
          <a:p>
            <a:pPr marL="0" marR="0" lvl="0" indent="0" algn="l" defTabSz="914368" rtl="0" eaLnBrk="1" fontAlgn="auto" latinLnBrk="0" hangingPunct="1">
              <a:lnSpc>
                <a:spcPct val="100000"/>
              </a:lnSpc>
              <a:spcBef>
                <a:spcPts val="0"/>
              </a:spcBef>
              <a:spcAft>
                <a:spcPts val="0"/>
              </a:spcAft>
              <a:buClrTx/>
              <a:buSzTx/>
              <a:buFontTx/>
              <a:buNone/>
              <a:tabLst/>
              <a:defRPr/>
            </a:pPr>
            <a:r>
              <a:rPr kumimoji="0" lang="en-US" sz="826"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sym typeface="Helvetica Light"/>
              </a:rPr>
              <a:t>50</a:t>
            </a:r>
          </a:p>
        </p:txBody>
      </p:sp>
      <p:sp>
        <p:nvSpPr>
          <p:cNvPr id="17" name="TextBox 16">
            <a:extLst>
              <a:ext uri="{FF2B5EF4-FFF2-40B4-BE49-F238E27FC236}">
                <a16:creationId xmlns:a16="http://schemas.microsoft.com/office/drawing/2014/main" id="{66F47D47-348B-321C-BD3F-5F5FC1FBACE3}"/>
              </a:ext>
            </a:extLst>
          </p:cNvPr>
          <p:cNvSpPr txBox="1"/>
          <p:nvPr/>
        </p:nvSpPr>
        <p:spPr>
          <a:xfrm>
            <a:off x="6783761" y="2820660"/>
            <a:ext cx="581775" cy="219419"/>
          </a:xfrm>
          <a:prstGeom prst="rect">
            <a:avLst/>
          </a:prstGeom>
          <a:noFill/>
        </p:spPr>
        <p:txBody>
          <a:bodyPr wrap="square" rtlCol="0">
            <a:spAutoFit/>
          </a:bodyPr>
          <a:lstStyle/>
          <a:p>
            <a:pPr marL="0" marR="0" lvl="0" indent="0" algn="l" defTabSz="914368" rtl="0" eaLnBrk="1" fontAlgn="auto" latinLnBrk="0" hangingPunct="1">
              <a:lnSpc>
                <a:spcPct val="100000"/>
              </a:lnSpc>
              <a:spcBef>
                <a:spcPts val="0"/>
              </a:spcBef>
              <a:spcAft>
                <a:spcPts val="0"/>
              </a:spcAft>
              <a:buClrTx/>
              <a:buSzTx/>
              <a:buFontTx/>
              <a:buNone/>
              <a:tabLst/>
              <a:defRPr/>
            </a:pPr>
            <a:r>
              <a:rPr kumimoji="0" lang="en-US" sz="826"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sym typeface="Helvetica Light"/>
              </a:rPr>
              <a:t>60</a:t>
            </a:r>
          </a:p>
        </p:txBody>
      </p:sp>
      <p:sp>
        <p:nvSpPr>
          <p:cNvPr id="18" name="TextBox 17">
            <a:extLst>
              <a:ext uri="{FF2B5EF4-FFF2-40B4-BE49-F238E27FC236}">
                <a16:creationId xmlns:a16="http://schemas.microsoft.com/office/drawing/2014/main" id="{5A299884-45D0-AA38-6994-364E4C193783}"/>
              </a:ext>
            </a:extLst>
          </p:cNvPr>
          <p:cNvSpPr txBox="1"/>
          <p:nvPr/>
        </p:nvSpPr>
        <p:spPr>
          <a:xfrm>
            <a:off x="7562593" y="2820660"/>
            <a:ext cx="581775" cy="219419"/>
          </a:xfrm>
          <a:prstGeom prst="rect">
            <a:avLst/>
          </a:prstGeom>
          <a:noFill/>
        </p:spPr>
        <p:txBody>
          <a:bodyPr wrap="square" rtlCol="0">
            <a:spAutoFit/>
          </a:bodyPr>
          <a:lstStyle/>
          <a:p>
            <a:pPr marL="0" marR="0" lvl="0" indent="0" algn="l" defTabSz="914368" rtl="0" eaLnBrk="1" fontAlgn="auto" latinLnBrk="0" hangingPunct="1">
              <a:lnSpc>
                <a:spcPct val="100000"/>
              </a:lnSpc>
              <a:spcBef>
                <a:spcPts val="0"/>
              </a:spcBef>
              <a:spcAft>
                <a:spcPts val="0"/>
              </a:spcAft>
              <a:buClrTx/>
              <a:buSzTx/>
              <a:buFontTx/>
              <a:buNone/>
              <a:tabLst/>
              <a:defRPr/>
            </a:pPr>
            <a:r>
              <a:rPr kumimoji="0" lang="en-US" sz="826"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sym typeface="Helvetica Light"/>
              </a:rPr>
              <a:t>70</a:t>
            </a:r>
          </a:p>
        </p:txBody>
      </p:sp>
      <p:sp>
        <p:nvSpPr>
          <p:cNvPr id="19" name="TextBox 18">
            <a:extLst>
              <a:ext uri="{FF2B5EF4-FFF2-40B4-BE49-F238E27FC236}">
                <a16:creationId xmlns:a16="http://schemas.microsoft.com/office/drawing/2014/main" id="{B0ED0923-EF7E-F2B4-69F7-9F795B97BB15}"/>
              </a:ext>
            </a:extLst>
          </p:cNvPr>
          <p:cNvSpPr txBox="1"/>
          <p:nvPr/>
        </p:nvSpPr>
        <p:spPr>
          <a:xfrm>
            <a:off x="8341426" y="2820660"/>
            <a:ext cx="581775" cy="219419"/>
          </a:xfrm>
          <a:prstGeom prst="rect">
            <a:avLst/>
          </a:prstGeom>
          <a:noFill/>
        </p:spPr>
        <p:txBody>
          <a:bodyPr wrap="square" rtlCol="0">
            <a:spAutoFit/>
          </a:bodyPr>
          <a:lstStyle/>
          <a:p>
            <a:pPr marL="0" marR="0" lvl="0" indent="0" algn="l" defTabSz="914368" rtl="0" eaLnBrk="1" fontAlgn="auto" latinLnBrk="0" hangingPunct="1">
              <a:lnSpc>
                <a:spcPct val="100000"/>
              </a:lnSpc>
              <a:spcBef>
                <a:spcPts val="0"/>
              </a:spcBef>
              <a:spcAft>
                <a:spcPts val="0"/>
              </a:spcAft>
              <a:buClrTx/>
              <a:buSzTx/>
              <a:buFontTx/>
              <a:buNone/>
              <a:tabLst/>
              <a:defRPr/>
            </a:pPr>
            <a:r>
              <a:rPr kumimoji="0" lang="en-US" sz="826"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sym typeface="Helvetica Light"/>
              </a:rPr>
              <a:t>80</a:t>
            </a:r>
          </a:p>
        </p:txBody>
      </p:sp>
      <p:sp>
        <p:nvSpPr>
          <p:cNvPr id="20" name="TextBox 19">
            <a:extLst>
              <a:ext uri="{FF2B5EF4-FFF2-40B4-BE49-F238E27FC236}">
                <a16:creationId xmlns:a16="http://schemas.microsoft.com/office/drawing/2014/main" id="{E768B113-7C86-FF1D-0B49-911D927339DC}"/>
              </a:ext>
            </a:extLst>
          </p:cNvPr>
          <p:cNvSpPr txBox="1"/>
          <p:nvPr/>
        </p:nvSpPr>
        <p:spPr>
          <a:xfrm>
            <a:off x="9899088" y="2820660"/>
            <a:ext cx="581775" cy="219419"/>
          </a:xfrm>
          <a:prstGeom prst="rect">
            <a:avLst/>
          </a:prstGeom>
          <a:noFill/>
        </p:spPr>
        <p:txBody>
          <a:bodyPr wrap="square" rtlCol="0">
            <a:spAutoFit/>
          </a:bodyPr>
          <a:lstStyle/>
          <a:p>
            <a:pPr marL="0" marR="0" lvl="0" indent="0" algn="l" defTabSz="914368" rtl="0" eaLnBrk="1" fontAlgn="auto" latinLnBrk="0" hangingPunct="1">
              <a:lnSpc>
                <a:spcPct val="100000"/>
              </a:lnSpc>
              <a:spcBef>
                <a:spcPts val="0"/>
              </a:spcBef>
              <a:spcAft>
                <a:spcPts val="0"/>
              </a:spcAft>
              <a:buClrTx/>
              <a:buSzTx/>
              <a:buFontTx/>
              <a:buNone/>
              <a:tabLst/>
              <a:defRPr/>
            </a:pPr>
            <a:r>
              <a:rPr kumimoji="0" lang="en-US" sz="826"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sym typeface="Helvetica Light"/>
              </a:rPr>
              <a:t>100</a:t>
            </a:r>
          </a:p>
        </p:txBody>
      </p:sp>
      <p:sp>
        <p:nvSpPr>
          <p:cNvPr id="21" name="TextBox 20">
            <a:extLst>
              <a:ext uri="{FF2B5EF4-FFF2-40B4-BE49-F238E27FC236}">
                <a16:creationId xmlns:a16="http://schemas.microsoft.com/office/drawing/2014/main" id="{4CE245FC-2917-74B5-43F5-53B521072351}"/>
              </a:ext>
            </a:extLst>
          </p:cNvPr>
          <p:cNvSpPr txBox="1"/>
          <p:nvPr/>
        </p:nvSpPr>
        <p:spPr>
          <a:xfrm>
            <a:off x="9120260" y="2820660"/>
            <a:ext cx="581775" cy="219419"/>
          </a:xfrm>
          <a:prstGeom prst="rect">
            <a:avLst/>
          </a:prstGeom>
          <a:noFill/>
        </p:spPr>
        <p:txBody>
          <a:bodyPr wrap="square" rtlCol="0">
            <a:spAutoFit/>
          </a:bodyPr>
          <a:lstStyle/>
          <a:p>
            <a:pPr marL="0" marR="0" lvl="0" indent="0" algn="l" defTabSz="914368" rtl="0" eaLnBrk="1" fontAlgn="auto" latinLnBrk="0" hangingPunct="1">
              <a:lnSpc>
                <a:spcPct val="100000"/>
              </a:lnSpc>
              <a:spcBef>
                <a:spcPts val="0"/>
              </a:spcBef>
              <a:spcAft>
                <a:spcPts val="0"/>
              </a:spcAft>
              <a:buClrTx/>
              <a:buSzTx/>
              <a:buFontTx/>
              <a:buNone/>
              <a:tabLst/>
              <a:defRPr/>
            </a:pPr>
            <a:r>
              <a:rPr kumimoji="0" lang="en-US" sz="826"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sym typeface="Helvetica Light"/>
              </a:rPr>
              <a:t>90</a:t>
            </a:r>
          </a:p>
        </p:txBody>
      </p:sp>
      <p:cxnSp>
        <p:nvCxnSpPr>
          <p:cNvPr id="22" name="Straight Connector 21">
            <a:extLst>
              <a:ext uri="{FF2B5EF4-FFF2-40B4-BE49-F238E27FC236}">
                <a16:creationId xmlns:a16="http://schemas.microsoft.com/office/drawing/2014/main" id="{1C1C2540-7BB3-5965-E7BA-05D013D203DA}"/>
              </a:ext>
            </a:extLst>
          </p:cNvPr>
          <p:cNvCxnSpPr/>
          <p:nvPr/>
        </p:nvCxnSpPr>
        <p:spPr>
          <a:xfrm>
            <a:off x="2287464" y="2647998"/>
            <a:ext cx="0" cy="249706"/>
          </a:xfrm>
          <a:prstGeom prst="line">
            <a:avLst/>
          </a:prstGeom>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76A3B2D1-F217-3E87-5647-FCDA91A8884D}"/>
              </a:ext>
            </a:extLst>
          </p:cNvPr>
          <p:cNvCxnSpPr/>
          <p:nvPr/>
        </p:nvCxnSpPr>
        <p:spPr>
          <a:xfrm>
            <a:off x="10155407" y="2647998"/>
            <a:ext cx="0" cy="249706"/>
          </a:xfrm>
          <a:prstGeom prst="line">
            <a:avLst/>
          </a:prstGeom>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B2607AE8-FF55-B674-E25E-995AAD568B3F}"/>
              </a:ext>
            </a:extLst>
          </p:cNvPr>
          <p:cNvCxnSpPr/>
          <p:nvPr/>
        </p:nvCxnSpPr>
        <p:spPr>
          <a:xfrm>
            <a:off x="9368615" y="2687576"/>
            <a:ext cx="0" cy="170551"/>
          </a:xfrm>
          <a:prstGeom prst="line">
            <a:avLst/>
          </a:prstGeom>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1225EF30-2912-753F-1BC8-2C43EB935B1D}"/>
              </a:ext>
            </a:extLst>
          </p:cNvPr>
          <p:cNvCxnSpPr/>
          <p:nvPr/>
        </p:nvCxnSpPr>
        <p:spPr>
          <a:xfrm>
            <a:off x="3074260" y="2687576"/>
            <a:ext cx="0" cy="170551"/>
          </a:xfrm>
          <a:prstGeom prst="line">
            <a:avLst/>
          </a:prstGeom>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86FA9129-B055-B2DD-611C-8A5D3CC7F94E}"/>
              </a:ext>
            </a:extLst>
          </p:cNvPr>
          <p:cNvCxnSpPr/>
          <p:nvPr/>
        </p:nvCxnSpPr>
        <p:spPr>
          <a:xfrm>
            <a:off x="3861053" y="2687576"/>
            <a:ext cx="0" cy="170551"/>
          </a:xfrm>
          <a:prstGeom prst="line">
            <a:avLst/>
          </a:prstGeom>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64E5A52F-FF12-5A1A-C1BF-CB2F7D76970C}"/>
              </a:ext>
            </a:extLst>
          </p:cNvPr>
          <p:cNvCxnSpPr/>
          <p:nvPr/>
        </p:nvCxnSpPr>
        <p:spPr>
          <a:xfrm>
            <a:off x="4647848" y="2687576"/>
            <a:ext cx="0" cy="170551"/>
          </a:xfrm>
          <a:prstGeom prst="line">
            <a:avLst/>
          </a:prstGeom>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7E4BB4FE-F713-263D-06A3-B936C5C104ED}"/>
              </a:ext>
            </a:extLst>
          </p:cNvPr>
          <p:cNvCxnSpPr/>
          <p:nvPr/>
        </p:nvCxnSpPr>
        <p:spPr>
          <a:xfrm>
            <a:off x="5434642" y="2687576"/>
            <a:ext cx="0" cy="170551"/>
          </a:xfrm>
          <a:prstGeom prst="line">
            <a:avLst/>
          </a:prstGeom>
        </p:spPr>
        <p:style>
          <a:lnRef idx="2">
            <a:schemeClr val="accent1"/>
          </a:lnRef>
          <a:fillRef idx="0">
            <a:schemeClr val="accent1"/>
          </a:fillRef>
          <a:effectRef idx="1">
            <a:schemeClr val="accent1"/>
          </a:effectRef>
          <a:fontRef idx="minor">
            <a:schemeClr val="tx1"/>
          </a:fontRef>
        </p:style>
      </p:cxnSp>
      <p:cxnSp>
        <p:nvCxnSpPr>
          <p:cNvPr id="29" name="Straight Connector 28">
            <a:extLst>
              <a:ext uri="{FF2B5EF4-FFF2-40B4-BE49-F238E27FC236}">
                <a16:creationId xmlns:a16="http://schemas.microsoft.com/office/drawing/2014/main" id="{A704709F-F038-8052-2256-E14965447AB6}"/>
              </a:ext>
            </a:extLst>
          </p:cNvPr>
          <p:cNvCxnSpPr/>
          <p:nvPr/>
        </p:nvCxnSpPr>
        <p:spPr>
          <a:xfrm>
            <a:off x="6221437" y="2687576"/>
            <a:ext cx="0" cy="170551"/>
          </a:xfrm>
          <a:prstGeom prst="line">
            <a:avLst/>
          </a:prstGeom>
        </p:spPr>
        <p:style>
          <a:lnRef idx="2">
            <a:schemeClr val="accent1"/>
          </a:lnRef>
          <a:fillRef idx="0">
            <a:schemeClr val="accent1"/>
          </a:fillRef>
          <a:effectRef idx="1">
            <a:schemeClr val="accent1"/>
          </a:effectRef>
          <a:fontRef idx="minor">
            <a:schemeClr val="tx1"/>
          </a:fontRef>
        </p:style>
      </p:cxnSp>
      <p:cxnSp>
        <p:nvCxnSpPr>
          <p:cNvPr id="30" name="Straight Connector 29">
            <a:extLst>
              <a:ext uri="{FF2B5EF4-FFF2-40B4-BE49-F238E27FC236}">
                <a16:creationId xmlns:a16="http://schemas.microsoft.com/office/drawing/2014/main" id="{4771BF2F-1B48-E055-6BC1-89E9D154631F}"/>
              </a:ext>
            </a:extLst>
          </p:cNvPr>
          <p:cNvCxnSpPr/>
          <p:nvPr/>
        </p:nvCxnSpPr>
        <p:spPr>
          <a:xfrm>
            <a:off x="7008231" y="2687576"/>
            <a:ext cx="0" cy="170551"/>
          </a:xfrm>
          <a:prstGeom prst="line">
            <a:avLst/>
          </a:prstGeom>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FFC42B4F-0406-3237-24EA-CFC5B25D8976}"/>
              </a:ext>
            </a:extLst>
          </p:cNvPr>
          <p:cNvCxnSpPr/>
          <p:nvPr/>
        </p:nvCxnSpPr>
        <p:spPr>
          <a:xfrm>
            <a:off x="7795026" y="2687576"/>
            <a:ext cx="0" cy="170551"/>
          </a:xfrm>
          <a:prstGeom prst="line">
            <a:avLst/>
          </a:prstGeom>
        </p:spPr>
        <p:style>
          <a:lnRef idx="2">
            <a:schemeClr val="accent1"/>
          </a:lnRef>
          <a:fillRef idx="0">
            <a:schemeClr val="accent1"/>
          </a:fillRef>
          <a:effectRef idx="1">
            <a:schemeClr val="accent1"/>
          </a:effectRef>
          <a:fontRef idx="minor">
            <a:schemeClr val="tx1"/>
          </a:fontRef>
        </p:style>
      </p:cxnSp>
      <p:cxnSp>
        <p:nvCxnSpPr>
          <p:cNvPr id="32" name="Straight Connector 31">
            <a:extLst>
              <a:ext uri="{FF2B5EF4-FFF2-40B4-BE49-F238E27FC236}">
                <a16:creationId xmlns:a16="http://schemas.microsoft.com/office/drawing/2014/main" id="{B885469D-243A-B754-E23C-E6799821877F}"/>
              </a:ext>
            </a:extLst>
          </p:cNvPr>
          <p:cNvCxnSpPr/>
          <p:nvPr/>
        </p:nvCxnSpPr>
        <p:spPr>
          <a:xfrm>
            <a:off x="8581820" y="2687576"/>
            <a:ext cx="0" cy="170551"/>
          </a:xfrm>
          <a:prstGeom prst="line">
            <a:avLst/>
          </a:prstGeom>
        </p:spPr>
        <p:style>
          <a:lnRef idx="2">
            <a:schemeClr val="accent1"/>
          </a:lnRef>
          <a:fillRef idx="0">
            <a:schemeClr val="accent1"/>
          </a:fillRef>
          <a:effectRef idx="1">
            <a:schemeClr val="accent1"/>
          </a:effectRef>
          <a:fontRef idx="minor">
            <a:schemeClr val="tx1"/>
          </a:fontRef>
        </p:style>
      </p:cxnSp>
      <p:sp>
        <p:nvSpPr>
          <p:cNvPr id="33" name="Rectangle 32">
            <a:extLst>
              <a:ext uri="{FF2B5EF4-FFF2-40B4-BE49-F238E27FC236}">
                <a16:creationId xmlns:a16="http://schemas.microsoft.com/office/drawing/2014/main" id="{F7F9DA8C-42AC-3E98-C350-1AF3D641D3CF}"/>
              </a:ext>
            </a:extLst>
          </p:cNvPr>
          <p:cNvSpPr/>
          <p:nvPr/>
        </p:nvSpPr>
        <p:spPr>
          <a:xfrm>
            <a:off x="6221434" y="2635845"/>
            <a:ext cx="4704726" cy="383447"/>
          </a:xfrm>
          <a:prstGeom prst="rect">
            <a:avLst/>
          </a:prstGeom>
          <a:solidFill>
            <a:srgbClr val="2D72B1">
              <a:alpha val="40000"/>
            </a:srgbClr>
          </a:solidFill>
          <a:ln w="12700" cap="flat" cmpd="sng" algn="ctr">
            <a:solidFill>
              <a:srgbClr val="5B9BD5">
                <a:shade val="50000"/>
              </a:srgbClr>
            </a:solidFill>
            <a:prstDash val="solid"/>
            <a:miter lim="800000"/>
          </a:ln>
          <a:effectLst/>
        </p:spPr>
        <p:txBody>
          <a:bodyPr rtlCol="0" anchor="ctr"/>
          <a:lstStyle/>
          <a:p>
            <a:pPr marL="0" marR="0" lvl="0" indent="0" algn="ctr" defTabSz="914368" rtl="0" eaLnBrk="1" fontAlgn="auto" latinLnBrk="0" hangingPunct="1">
              <a:lnSpc>
                <a:spcPct val="100000"/>
              </a:lnSpc>
              <a:spcBef>
                <a:spcPts val="0"/>
              </a:spcBef>
              <a:spcAft>
                <a:spcPts val="0"/>
              </a:spcAft>
              <a:buClrTx/>
              <a:buSzTx/>
              <a:buFontTx/>
              <a:buNone/>
              <a:tabLst/>
              <a:defRPr/>
            </a:pPr>
            <a:endParaRPr kumimoji="0" lang="en-US" sz="1352" b="0" i="0" u="none" strike="noStrike" kern="0" cap="none" spc="0" normalizeH="0" baseline="0" noProof="0">
              <a:ln>
                <a:noFill/>
              </a:ln>
              <a:solidFill>
                <a:prstClr val="white"/>
              </a:solidFill>
              <a:effectLst/>
              <a:uLnTx/>
              <a:uFillTx/>
              <a:latin typeface="Calibri" panose="020F0502020204030204"/>
              <a:ea typeface="+mn-ea"/>
              <a:cs typeface="Arial" panose="020B0604020202020204" pitchFamily="34" charset="0"/>
              <a:sym typeface="Helvetica Light"/>
            </a:endParaRPr>
          </a:p>
        </p:txBody>
      </p:sp>
      <p:sp>
        <p:nvSpPr>
          <p:cNvPr id="34" name="Rectangle 33">
            <a:extLst>
              <a:ext uri="{FF2B5EF4-FFF2-40B4-BE49-F238E27FC236}">
                <a16:creationId xmlns:a16="http://schemas.microsoft.com/office/drawing/2014/main" id="{8B404409-729C-C6BB-8454-061E306107F7}"/>
              </a:ext>
            </a:extLst>
          </p:cNvPr>
          <p:cNvSpPr/>
          <p:nvPr/>
        </p:nvSpPr>
        <p:spPr>
          <a:xfrm>
            <a:off x="1417352" y="2646036"/>
            <a:ext cx="4733117" cy="383447"/>
          </a:xfrm>
          <a:prstGeom prst="rect">
            <a:avLst/>
          </a:prstGeom>
          <a:gradFill>
            <a:gsLst>
              <a:gs pos="73000">
                <a:schemeClr val="bg1">
                  <a:alpha val="35599"/>
                </a:schemeClr>
              </a:gs>
              <a:gs pos="10000">
                <a:srgbClr val="996633">
                  <a:alpha val="47961"/>
                </a:srgbClr>
              </a:gs>
            </a:gsLst>
            <a:lin ang="0" scaled="1"/>
          </a:gradFill>
          <a:ln w="12700" cap="flat" cmpd="sng" algn="ctr">
            <a:noFill/>
            <a:prstDash val="solid"/>
            <a:miter lim="800000"/>
          </a:ln>
          <a:effectLst/>
        </p:spPr>
        <p:txBody>
          <a:bodyPr rtlCol="0" anchor="ctr"/>
          <a:lstStyle/>
          <a:p>
            <a:pPr marL="0" marR="0" lvl="0" indent="0" algn="ctr" defTabSz="914368" rtl="0" eaLnBrk="1" fontAlgn="auto" latinLnBrk="0" hangingPunct="1">
              <a:lnSpc>
                <a:spcPct val="100000"/>
              </a:lnSpc>
              <a:spcBef>
                <a:spcPts val="0"/>
              </a:spcBef>
              <a:spcAft>
                <a:spcPts val="0"/>
              </a:spcAft>
              <a:buClrTx/>
              <a:buSzTx/>
              <a:buFontTx/>
              <a:buNone/>
              <a:tabLst/>
              <a:defRPr/>
            </a:pPr>
            <a:endParaRPr kumimoji="0" lang="en-US" sz="1352" b="0" i="0" u="none" strike="noStrike" kern="0" cap="none" spc="0" normalizeH="0" baseline="0" noProof="0">
              <a:ln>
                <a:noFill/>
              </a:ln>
              <a:solidFill>
                <a:prstClr val="white"/>
              </a:solidFill>
              <a:effectLst/>
              <a:uLnTx/>
              <a:uFillTx/>
              <a:latin typeface="Calibri" panose="020F0502020204030204"/>
              <a:ea typeface="+mn-ea"/>
              <a:cs typeface="Arial" panose="020B0604020202020204" pitchFamily="34" charset="0"/>
              <a:sym typeface="Helvetica Light"/>
            </a:endParaRPr>
          </a:p>
        </p:txBody>
      </p:sp>
      <p:grpSp>
        <p:nvGrpSpPr>
          <p:cNvPr id="6" name="Group 5">
            <a:extLst>
              <a:ext uri="{FF2B5EF4-FFF2-40B4-BE49-F238E27FC236}">
                <a16:creationId xmlns:a16="http://schemas.microsoft.com/office/drawing/2014/main" id="{6D34F9FE-E978-713F-D9AF-470FF45B7A47}"/>
              </a:ext>
            </a:extLst>
          </p:cNvPr>
          <p:cNvGrpSpPr/>
          <p:nvPr/>
        </p:nvGrpSpPr>
        <p:grpSpPr>
          <a:xfrm>
            <a:off x="1272120" y="3406144"/>
            <a:ext cx="4261174" cy="1865888"/>
            <a:chOff x="1743754" y="4033281"/>
            <a:chExt cx="4261174" cy="1865888"/>
          </a:xfrm>
        </p:grpSpPr>
        <p:sp>
          <p:nvSpPr>
            <p:cNvPr id="36" name="Rounded Rectangle 35">
              <a:extLst>
                <a:ext uri="{FF2B5EF4-FFF2-40B4-BE49-F238E27FC236}">
                  <a16:creationId xmlns:a16="http://schemas.microsoft.com/office/drawing/2014/main" id="{A2F6CDB6-DEF5-9507-4784-FF26FD35824E}"/>
                </a:ext>
              </a:extLst>
            </p:cNvPr>
            <p:cNvSpPr/>
            <p:nvPr/>
          </p:nvSpPr>
          <p:spPr>
            <a:xfrm>
              <a:off x="1743754" y="4033281"/>
              <a:ext cx="4145417" cy="1865888"/>
            </a:xfrm>
            <a:prstGeom prst="roundRect">
              <a:avLst/>
            </a:prstGeom>
            <a:noFill/>
            <a:ln w="25400" cap="flat" cmpd="sng" algn="ctr">
              <a:solidFill>
                <a:srgbClr val="002060"/>
              </a:solidFill>
              <a:prstDash val="solid"/>
            </a:ln>
            <a:effectLst/>
          </p:spPr>
          <p:txBody>
            <a:bodyPr rtlCol="0" anchor="ctr"/>
            <a:lstStyle/>
            <a:p>
              <a:pPr marL="0" marR="0" lvl="0" indent="0" algn="ctr" defTabSz="914368" rtl="0"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dirty="0">
                <a:ln>
                  <a:noFill/>
                </a:ln>
                <a:solidFill>
                  <a:srgbClr val="FFFFFF"/>
                </a:solidFill>
                <a:effectLst/>
                <a:uLnTx/>
                <a:uFillTx/>
                <a:latin typeface="Arial"/>
                <a:ea typeface="+mn-ea"/>
                <a:cs typeface="Arial" panose="020B0604020202020204" pitchFamily="34" charset="0"/>
                <a:sym typeface="Helvetica Light"/>
              </a:endParaRPr>
            </a:p>
          </p:txBody>
        </p:sp>
        <p:sp>
          <p:nvSpPr>
            <p:cNvPr id="37" name="TextBox 36">
              <a:extLst>
                <a:ext uri="{FF2B5EF4-FFF2-40B4-BE49-F238E27FC236}">
                  <a16:creationId xmlns:a16="http://schemas.microsoft.com/office/drawing/2014/main" id="{60D476C2-50C0-BAE9-E921-EA7EB9D72201}"/>
                </a:ext>
              </a:extLst>
            </p:cNvPr>
            <p:cNvSpPr txBox="1"/>
            <p:nvPr/>
          </p:nvSpPr>
          <p:spPr>
            <a:xfrm>
              <a:off x="1850826" y="4301044"/>
              <a:ext cx="4154102" cy="1467068"/>
            </a:xfrm>
            <a:prstGeom prst="rect">
              <a:avLst/>
            </a:prstGeom>
            <a:noFill/>
          </p:spPr>
          <p:txBody>
            <a:bodyPr wrap="square" rtlCol="0">
              <a:spAutoFit/>
            </a:bodyPr>
            <a:lstStyle/>
            <a:p>
              <a:pPr marL="0" marR="0" lvl="0" indent="0" algn="l" defTabSz="914368" rtl="0" eaLnBrk="1" fontAlgn="base" latinLnBrk="0" hangingPunct="1">
                <a:lnSpc>
                  <a:spcPct val="100000"/>
                </a:lnSpc>
                <a:spcBef>
                  <a:spcPct val="0"/>
                </a:spcBef>
                <a:spcAft>
                  <a:spcPct val="0"/>
                </a:spcAft>
                <a:buClrTx/>
                <a:buSzTx/>
                <a:buFontTx/>
                <a:buNone/>
                <a:tabLst/>
                <a:defRPr/>
              </a:pPr>
              <a:r>
                <a:rPr kumimoji="0" lang="en-US" sz="2100" b="1" i="0" u="sng" strike="noStrike" kern="0" cap="none" spc="0" normalizeH="0" baseline="0" noProof="0" dirty="0">
                  <a:ln>
                    <a:noFill/>
                  </a:ln>
                  <a:solidFill>
                    <a:prstClr val="black">
                      <a:lumMod val="75000"/>
                      <a:lumOff val="25000"/>
                    </a:prstClr>
                  </a:solidFill>
                  <a:effectLst/>
                  <a:uLnTx/>
                  <a:uFillTx/>
                  <a:latin typeface="Arial" panose="020B0604020202020204" pitchFamily="34" charset="0"/>
                  <a:ea typeface="ＭＳ Ｐゴシック" charset="0"/>
                  <a:cs typeface="Arial" panose="020B0604020202020204" pitchFamily="34" charset="0"/>
                  <a:sym typeface="Helvetica Light"/>
                </a:rPr>
                <a:t>Reduce energy consumption</a:t>
              </a:r>
            </a:p>
            <a:p>
              <a:pPr marL="0" marR="0" lvl="0" indent="0" algn="l" defTabSz="914368" rtl="0" eaLnBrk="1" fontAlgn="base" latinLnBrk="0" hangingPunct="1">
                <a:lnSpc>
                  <a:spcPct val="100000"/>
                </a:lnSpc>
                <a:spcBef>
                  <a:spcPct val="0"/>
                </a:spcBef>
                <a:spcAft>
                  <a:spcPct val="0"/>
                </a:spcAft>
                <a:buClrTx/>
                <a:buSzTx/>
                <a:buFontTx/>
                <a:buNone/>
                <a:tabLst/>
                <a:defRPr/>
              </a:pPr>
              <a:endParaRPr kumimoji="0" lang="en-US" sz="800" b="0" i="0" u="none" strike="noStrike" kern="0" cap="none" spc="0" normalizeH="0" baseline="0" noProof="0" dirty="0">
                <a:ln>
                  <a:noFill/>
                </a:ln>
                <a:solidFill>
                  <a:srgbClr val="000000"/>
                </a:solidFill>
                <a:effectLst/>
                <a:uLnTx/>
                <a:uFillTx/>
                <a:latin typeface="Arial" panose="020B0604020202020204" pitchFamily="34" charset="0"/>
                <a:ea typeface="ＭＳ Ｐゴシック" charset="0"/>
                <a:cs typeface="Arial" panose="020B0604020202020204" pitchFamily="34" charset="0"/>
                <a:sym typeface="Helvetica Light"/>
              </a:endParaRPr>
            </a:p>
            <a:p>
              <a:pPr marL="169060" marR="0" lvl="0" indent="-169060" algn="l" defTabSz="914368" rtl="0" eaLnBrk="1" fontAlgn="base" latinLnBrk="0" hangingPunct="1">
                <a:lnSpc>
                  <a:spcPct val="100000"/>
                </a:lnSpc>
                <a:spcBef>
                  <a:spcPct val="0"/>
                </a:spcBef>
                <a:spcAft>
                  <a:spcPts val="451"/>
                </a:spcAft>
                <a:buClrTx/>
                <a:buSzTx/>
                <a:buFont typeface="Arial" pitchFamily="34" charset="0"/>
                <a:buChar char="•"/>
                <a:tabLst/>
                <a:defRPr/>
              </a:pPr>
              <a:r>
                <a:rPr kumimoji="0" lang="en-US" sz="2000" b="0" i="0" u="none" strike="noStrike" kern="0" cap="none" spc="0" normalizeH="0" baseline="0" noProof="0" dirty="0">
                  <a:ln>
                    <a:noFill/>
                  </a:ln>
                  <a:solidFill>
                    <a:prstClr val="black"/>
                  </a:solidFill>
                  <a:effectLst/>
                  <a:uLnTx/>
                  <a:uFillTx/>
                  <a:latin typeface="Arial" panose="020B0604020202020204" pitchFamily="34" charset="0"/>
                  <a:ea typeface="ＭＳ Ｐゴシック" charset="0"/>
                  <a:cs typeface="Arial" panose="020B0604020202020204" pitchFamily="34" charset="0"/>
                  <a:sym typeface="Helvetica Light"/>
                </a:rPr>
                <a:t>Energy costs are immediate</a:t>
              </a:r>
            </a:p>
            <a:p>
              <a:pPr marL="169060" marR="0" lvl="0" indent="-169060" algn="l" defTabSz="914368" rtl="0" eaLnBrk="1" fontAlgn="base" latinLnBrk="0" hangingPunct="1">
                <a:lnSpc>
                  <a:spcPct val="100000"/>
                </a:lnSpc>
                <a:spcBef>
                  <a:spcPct val="0"/>
                </a:spcBef>
                <a:spcAft>
                  <a:spcPts val="451"/>
                </a:spcAft>
                <a:buClrTx/>
                <a:buSzTx/>
                <a:buFont typeface="Arial" pitchFamily="34" charset="0"/>
                <a:buChar char="•"/>
                <a:tabLst/>
                <a:defRPr/>
              </a:pPr>
              <a:r>
                <a:rPr kumimoji="0" lang="en-US" sz="2000" b="0" i="0" u="none" strike="noStrike" kern="0" cap="none" spc="0" normalizeH="0" baseline="0" noProof="0" dirty="0">
                  <a:ln>
                    <a:noFill/>
                  </a:ln>
                  <a:solidFill>
                    <a:prstClr val="black"/>
                  </a:solidFill>
                  <a:effectLst/>
                  <a:uLnTx/>
                  <a:uFillTx/>
                  <a:latin typeface="Arial" panose="020B0604020202020204" pitchFamily="34" charset="0"/>
                  <a:ea typeface="ＭＳ Ｐゴシック" charset="0"/>
                  <a:cs typeface="Arial" panose="020B0604020202020204" pitchFamily="34" charset="0"/>
                  <a:sym typeface="Helvetica Light"/>
                </a:rPr>
                <a:t>Decarbonization is a high priority</a:t>
              </a:r>
            </a:p>
            <a:p>
              <a:pPr marL="214301" marR="0" lvl="0" indent="-214301" algn="l" defTabSz="914368" rtl="0" eaLnBrk="1" fontAlgn="base" latinLnBrk="0" hangingPunct="1">
                <a:lnSpc>
                  <a:spcPct val="100000"/>
                </a:lnSpc>
                <a:spcBef>
                  <a:spcPct val="0"/>
                </a:spcBef>
                <a:spcAft>
                  <a:spcPct val="0"/>
                </a:spcAft>
                <a:buClrTx/>
                <a:buSzTx/>
                <a:buFont typeface="Arial"/>
                <a:buChar char="•"/>
                <a:tabLst/>
                <a:defRPr/>
              </a:pPr>
              <a:endParaRPr kumimoji="0" lang="en-US" sz="1200" b="0" i="0" u="none" strike="noStrike" kern="0" cap="none" spc="0" normalizeH="0" baseline="0" noProof="0" dirty="0">
                <a:ln>
                  <a:noFill/>
                </a:ln>
                <a:solidFill>
                  <a:srgbClr val="000000"/>
                </a:solidFill>
                <a:effectLst/>
                <a:uLnTx/>
                <a:uFillTx/>
                <a:latin typeface="Arial" charset="0"/>
                <a:ea typeface="ＭＳ Ｐゴシック" charset="0"/>
                <a:cs typeface="Arial" panose="020B0604020202020204" pitchFamily="34" charset="0"/>
                <a:sym typeface="Helvetica Light"/>
              </a:endParaRPr>
            </a:p>
          </p:txBody>
        </p:sp>
      </p:grpSp>
      <p:grpSp>
        <p:nvGrpSpPr>
          <p:cNvPr id="39" name="Group 38">
            <a:extLst>
              <a:ext uri="{FF2B5EF4-FFF2-40B4-BE49-F238E27FC236}">
                <a16:creationId xmlns:a16="http://schemas.microsoft.com/office/drawing/2014/main" id="{59DBB6DB-1D91-2217-962B-11B3789204D7}"/>
              </a:ext>
            </a:extLst>
          </p:cNvPr>
          <p:cNvGrpSpPr/>
          <p:nvPr/>
        </p:nvGrpSpPr>
        <p:grpSpPr>
          <a:xfrm>
            <a:off x="6310016" y="3419913"/>
            <a:ext cx="4543607" cy="1838350"/>
            <a:chOff x="4455160" y="1845310"/>
            <a:chExt cx="4381500" cy="1586589"/>
          </a:xfrm>
        </p:grpSpPr>
        <p:sp>
          <p:nvSpPr>
            <p:cNvPr id="40" name="Rounded Rectangle 39">
              <a:extLst>
                <a:ext uri="{FF2B5EF4-FFF2-40B4-BE49-F238E27FC236}">
                  <a16:creationId xmlns:a16="http://schemas.microsoft.com/office/drawing/2014/main" id="{BCF041F2-CB16-861F-0F62-3C662FFBDB06}"/>
                </a:ext>
              </a:extLst>
            </p:cNvPr>
            <p:cNvSpPr/>
            <p:nvPr/>
          </p:nvSpPr>
          <p:spPr>
            <a:xfrm>
              <a:off x="4455160" y="1845310"/>
              <a:ext cx="4381500" cy="1586589"/>
            </a:xfrm>
            <a:prstGeom prst="roundRect">
              <a:avLst/>
            </a:prstGeom>
            <a:noFill/>
            <a:ln w="25400" cap="flat" cmpd="sng" algn="ctr">
              <a:solidFill>
                <a:srgbClr val="002060"/>
              </a:solidFill>
              <a:prstDash val="solid"/>
            </a:ln>
            <a:effectLst/>
          </p:spPr>
          <p:txBody>
            <a:bodyPr rtlCol="0" anchor="ctr"/>
            <a:lstStyle/>
            <a:p>
              <a:pPr marL="0" marR="0" lvl="0" indent="0" algn="ctr" defTabSz="914368" rtl="0"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dirty="0">
                <a:ln>
                  <a:noFill/>
                </a:ln>
                <a:solidFill>
                  <a:srgbClr val="FFFFFF"/>
                </a:solidFill>
                <a:effectLst/>
                <a:uLnTx/>
                <a:uFillTx/>
                <a:latin typeface="Arial"/>
                <a:ea typeface="+mn-ea"/>
                <a:cs typeface="Arial" panose="020B0604020202020204" pitchFamily="34" charset="0"/>
                <a:sym typeface="Helvetica Light"/>
              </a:endParaRPr>
            </a:p>
          </p:txBody>
        </p:sp>
        <p:sp>
          <p:nvSpPr>
            <p:cNvPr id="41" name="TextBox 40">
              <a:extLst>
                <a:ext uri="{FF2B5EF4-FFF2-40B4-BE49-F238E27FC236}">
                  <a16:creationId xmlns:a16="http://schemas.microsoft.com/office/drawing/2014/main" id="{C6E4B388-38EF-EAF5-9073-CB1DE3BCA3AB}"/>
                </a:ext>
              </a:extLst>
            </p:cNvPr>
            <p:cNvSpPr txBox="1"/>
            <p:nvPr/>
          </p:nvSpPr>
          <p:spPr>
            <a:xfrm>
              <a:off x="4696993" y="2000050"/>
              <a:ext cx="4139659" cy="1308212"/>
            </a:xfrm>
            <a:prstGeom prst="rect">
              <a:avLst/>
            </a:prstGeom>
            <a:noFill/>
          </p:spPr>
          <p:txBody>
            <a:bodyPr wrap="square" rtlCol="0">
              <a:spAutoFit/>
            </a:bodyPr>
            <a:lstStyle/>
            <a:p>
              <a:pPr marL="0" marR="0" lvl="0" indent="0" algn="l" defTabSz="914368" rtl="0" eaLnBrk="1" fontAlgn="base" latinLnBrk="0" hangingPunct="1">
                <a:lnSpc>
                  <a:spcPct val="100000"/>
                </a:lnSpc>
                <a:spcBef>
                  <a:spcPct val="0"/>
                </a:spcBef>
                <a:spcAft>
                  <a:spcPts val="451"/>
                </a:spcAft>
                <a:buClrTx/>
                <a:buSzTx/>
                <a:buFontTx/>
                <a:buNone/>
                <a:tabLst/>
                <a:defRPr/>
              </a:pPr>
              <a:r>
                <a:rPr kumimoji="0" lang="en-US" sz="2000" b="1" i="0" u="sng" strike="noStrike" kern="0" cap="none" spc="0" normalizeH="0" baseline="0" noProof="0" dirty="0">
                  <a:ln>
                    <a:noFill/>
                  </a:ln>
                  <a:solidFill>
                    <a:prstClr val="black">
                      <a:lumMod val="75000"/>
                      <a:lumOff val="25000"/>
                    </a:prstClr>
                  </a:solidFill>
                  <a:effectLst/>
                  <a:uLnTx/>
                  <a:uFillTx/>
                  <a:latin typeface="Arial" panose="020B0604020202020204" pitchFamily="34" charset="0"/>
                  <a:ea typeface="ＭＳ Ｐゴシック" charset="0"/>
                  <a:cs typeface="Arial" panose="020B0604020202020204" pitchFamily="34" charset="0"/>
                  <a:sym typeface="Helvetica Light"/>
                </a:rPr>
                <a:t>Manage IAQ for occupant health</a:t>
              </a:r>
            </a:p>
            <a:p>
              <a:pPr marL="169060" marR="0" lvl="0" indent="-169060" algn="l" defTabSz="914368" rtl="0" eaLnBrk="1" fontAlgn="base" latinLnBrk="0" hangingPunct="1">
                <a:lnSpc>
                  <a:spcPct val="100000"/>
                </a:lnSpc>
                <a:spcBef>
                  <a:spcPct val="0"/>
                </a:spcBef>
                <a:spcAft>
                  <a:spcPts val="451"/>
                </a:spcAft>
                <a:buClrTx/>
                <a:buSzTx/>
                <a:buFont typeface="Arial" pitchFamily="34" charset="0"/>
                <a:buChar char="•"/>
                <a:tabLst/>
                <a:defRPr/>
              </a:pPr>
              <a:r>
                <a:rPr kumimoji="0" lang="en-US" sz="2000" b="0" i="0" u="none" strike="noStrike" kern="0" cap="none" spc="0" normalizeH="0" baseline="0" noProof="0" dirty="0">
                  <a:ln>
                    <a:noFill/>
                  </a:ln>
                  <a:solidFill>
                    <a:prstClr val="black"/>
                  </a:solidFill>
                  <a:effectLst/>
                  <a:uLnTx/>
                  <a:uFillTx/>
                  <a:latin typeface="Arial" panose="020B0604020202020204" pitchFamily="34" charset="0"/>
                  <a:ea typeface="ＭＳ Ｐゴシック" charset="0"/>
                  <a:cs typeface="Arial" panose="020B0604020202020204" pitchFamily="34" charset="0"/>
                  <a:sym typeface="Helvetica Light"/>
                </a:rPr>
                <a:t>Decrease infections</a:t>
              </a:r>
            </a:p>
            <a:p>
              <a:pPr marL="169060" marR="0" lvl="0" indent="-169060" algn="l" defTabSz="914368" rtl="0" eaLnBrk="1" fontAlgn="base" latinLnBrk="0" hangingPunct="1">
                <a:lnSpc>
                  <a:spcPct val="100000"/>
                </a:lnSpc>
                <a:spcBef>
                  <a:spcPct val="0"/>
                </a:spcBef>
                <a:spcAft>
                  <a:spcPts val="451"/>
                </a:spcAft>
                <a:buClrTx/>
                <a:buSzTx/>
                <a:buFont typeface="Arial" pitchFamily="34" charset="0"/>
                <a:buChar char="•"/>
                <a:tabLst/>
                <a:defRPr/>
              </a:pPr>
              <a:r>
                <a:rPr kumimoji="0" lang="en-US" sz="2000" b="0" i="0" u="none" strike="noStrike" kern="0" cap="none" spc="0" normalizeH="0" baseline="0" noProof="0" dirty="0">
                  <a:ln>
                    <a:noFill/>
                  </a:ln>
                  <a:solidFill>
                    <a:prstClr val="black"/>
                  </a:solidFill>
                  <a:effectLst/>
                  <a:uLnTx/>
                  <a:uFillTx/>
                  <a:latin typeface="Arial" panose="020B0604020202020204" pitchFamily="34" charset="0"/>
                  <a:ea typeface="ＭＳ Ｐゴシック" charset="0"/>
                  <a:cs typeface="Arial" panose="020B0604020202020204" pitchFamily="34" charset="0"/>
                  <a:sym typeface="Helvetica Light"/>
                </a:rPr>
                <a:t>Reduce staff </a:t>
              </a:r>
              <a:r>
                <a:rPr kumimoji="0" lang="en-US" sz="2000" b="0" i="0" u="none" strike="noStrike" kern="0" cap="none" spc="0" normalizeH="0" baseline="0" noProof="0" dirty="0" err="1">
                  <a:ln>
                    <a:noFill/>
                  </a:ln>
                  <a:solidFill>
                    <a:prstClr val="black"/>
                  </a:solidFill>
                  <a:effectLst/>
                  <a:uLnTx/>
                  <a:uFillTx/>
                  <a:latin typeface="Arial" panose="020B0604020202020204" pitchFamily="34" charset="0"/>
                  <a:ea typeface="ＭＳ Ｐゴシック" charset="0"/>
                  <a:cs typeface="Arial" panose="020B0604020202020204" pitchFamily="34" charset="0"/>
                  <a:sym typeface="Helvetica Light"/>
                </a:rPr>
                <a:t>absenteism</a:t>
              </a:r>
              <a:endParaRPr kumimoji="0" lang="en-US" sz="2000" b="0" i="0" u="none" strike="noStrike" kern="0" cap="none" spc="0" normalizeH="0" baseline="0" noProof="0" dirty="0">
                <a:ln>
                  <a:noFill/>
                </a:ln>
                <a:solidFill>
                  <a:prstClr val="black"/>
                </a:solidFill>
                <a:effectLst/>
                <a:uLnTx/>
                <a:uFillTx/>
                <a:latin typeface="Arial" panose="020B0604020202020204" pitchFamily="34" charset="0"/>
                <a:ea typeface="ＭＳ Ｐゴシック" charset="0"/>
                <a:cs typeface="Arial" panose="020B0604020202020204" pitchFamily="34" charset="0"/>
                <a:sym typeface="Helvetica Light"/>
              </a:endParaRPr>
            </a:p>
            <a:p>
              <a:pPr marL="169060" marR="0" lvl="0" indent="-169060" algn="l" defTabSz="914368" rtl="0" eaLnBrk="1" fontAlgn="base" latinLnBrk="0" hangingPunct="1">
                <a:lnSpc>
                  <a:spcPct val="100000"/>
                </a:lnSpc>
                <a:spcBef>
                  <a:spcPct val="0"/>
                </a:spcBef>
                <a:spcAft>
                  <a:spcPts val="451"/>
                </a:spcAft>
                <a:buClrTx/>
                <a:buSzTx/>
                <a:buFont typeface="Arial" pitchFamily="34" charset="0"/>
                <a:buChar char="•"/>
                <a:tabLst/>
                <a:defRPr/>
              </a:pPr>
              <a:r>
                <a:rPr kumimoji="0" lang="en-US" sz="2000" b="0" i="0" u="none" strike="noStrike" kern="0" cap="none" spc="0" normalizeH="0" baseline="0" noProof="0" dirty="0">
                  <a:ln>
                    <a:noFill/>
                  </a:ln>
                  <a:solidFill>
                    <a:prstClr val="black"/>
                  </a:solidFill>
                  <a:effectLst/>
                  <a:uLnTx/>
                  <a:uFillTx/>
                  <a:latin typeface="Arial" panose="020B0604020202020204" pitchFamily="34" charset="0"/>
                  <a:ea typeface="ＭＳ Ｐゴシック" charset="0"/>
                  <a:cs typeface="Arial" panose="020B0604020202020204" pitchFamily="34" charset="0"/>
                  <a:sym typeface="Helvetica Light"/>
                </a:rPr>
                <a:t>Increase work performance</a:t>
              </a:r>
            </a:p>
          </p:txBody>
        </p:sp>
      </p:grpSp>
    </p:spTree>
    <p:extLst>
      <p:ext uri="{BB962C8B-B14F-4D97-AF65-F5344CB8AC3E}">
        <p14:creationId xmlns:p14="http://schemas.microsoft.com/office/powerpoint/2010/main" val="72443470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Inhaltsplatzhalter 4">
            <a:extLst>
              <a:ext uri="{FF2B5EF4-FFF2-40B4-BE49-F238E27FC236}">
                <a16:creationId xmlns:a16="http://schemas.microsoft.com/office/drawing/2014/main" id="{26D130EB-CBBF-D3A4-F47D-5F1FA68D7726}"/>
              </a:ext>
            </a:extLst>
          </p:cNvPr>
          <p:cNvSpPr txBox="1">
            <a:spLocks/>
          </p:cNvSpPr>
          <p:nvPr/>
        </p:nvSpPr>
        <p:spPr>
          <a:xfrm>
            <a:off x="8544356" y="2305794"/>
            <a:ext cx="1194212" cy="430887"/>
          </a:xfrm>
          <a:prstGeom prst="rect">
            <a:avLst/>
          </a:prstGeom>
        </p:spPr>
        <p:txBody>
          <a:bodyPr wrap="square" lIns="0" tIns="0" rIns="0" bIns="0" anchor="ctr">
            <a:spAutoFit/>
          </a:bodyPr>
          <a:lstStyle>
            <a:lvl1pPr marL="272967" indent="-272967" algn="l" defTabSz="914127" rtl="0" eaLnBrk="1" latinLnBrk="0" hangingPunct="1">
              <a:lnSpc>
                <a:spcPct val="90000"/>
              </a:lnSpc>
              <a:spcBef>
                <a:spcPts val="0"/>
              </a:spcBef>
              <a:spcAft>
                <a:spcPts val="1000"/>
              </a:spcAft>
              <a:buFont typeface="Wingdings" panose="05000000000000000000" pitchFamily="2" charset="2"/>
              <a:buChar char="§"/>
              <a:defRPr sz="2300" kern="1200">
                <a:solidFill>
                  <a:schemeClr val="bg1"/>
                </a:solidFill>
                <a:latin typeface="Calibri Light" panose="020F0302020204030204" pitchFamily="34" charset="0"/>
                <a:ea typeface="+mn-ea"/>
                <a:cs typeface="+mn-cs"/>
              </a:defRPr>
            </a:lvl1pPr>
            <a:lvl2pPr marL="807798" indent="-272967" algn="l" defTabSz="914127" rtl="0" eaLnBrk="1" latinLnBrk="0" hangingPunct="1">
              <a:lnSpc>
                <a:spcPct val="90000"/>
              </a:lnSpc>
              <a:spcBef>
                <a:spcPts val="0"/>
              </a:spcBef>
              <a:spcAft>
                <a:spcPts val="1000"/>
              </a:spcAft>
              <a:buFont typeface="Symbol" panose="05050102010706020507" pitchFamily="18" charset="2"/>
              <a:buChar char="-"/>
              <a:defRPr sz="2000" kern="1200">
                <a:solidFill>
                  <a:schemeClr val="bg1"/>
                </a:solidFill>
                <a:latin typeface="Calibri Light" panose="020F0302020204030204" pitchFamily="34" charset="0"/>
                <a:ea typeface="+mn-ea"/>
                <a:cs typeface="+mn-cs"/>
              </a:defRPr>
            </a:lvl2pPr>
            <a:lvl3pPr marL="1080764" indent="-177748" algn="l" defTabSz="914127" rtl="0" eaLnBrk="1" latinLnBrk="0" hangingPunct="1">
              <a:lnSpc>
                <a:spcPct val="90000"/>
              </a:lnSpc>
              <a:spcBef>
                <a:spcPts val="0"/>
              </a:spcBef>
              <a:spcAft>
                <a:spcPts val="1000"/>
              </a:spcAft>
              <a:buFont typeface="Symbol" panose="05050102010706020507" pitchFamily="18" charset="2"/>
              <a:buChar char="-"/>
              <a:defRPr sz="1900" kern="1200">
                <a:solidFill>
                  <a:schemeClr val="bg1"/>
                </a:solidFill>
                <a:latin typeface="Calibri Light" panose="020F0302020204030204" pitchFamily="34" charset="0"/>
                <a:ea typeface="+mn-ea"/>
                <a:cs typeface="+mn-cs"/>
              </a:defRPr>
            </a:lvl3pPr>
            <a:lvl4pPr marL="1436256" indent="-177748" algn="l" defTabSz="914127" rtl="0" eaLnBrk="1" latinLnBrk="0" hangingPunct="1">
              <a:lnSpc>
                <a:spcPct val="90000"/>
              </a:lnSpc>
              <a:spcBef>
                <a:spcPts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4pPr>
            <a:lvl5pPr marL="1793335" indent="-179335" algn="l" defTabSz="914127" rtl="0" eaLnBrk="1" latinLnBrk="0" hangingPunct="1">
              <a:lnSpc>
                <a:spcPct val="90000"/>
              </a:lnSpc>
              <a:spcBef>
                <a:spcPts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5pPr>
            <a:lvl6pPr marL="2513847"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0910"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7972"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5034"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127" rtl="0" eaLnBrk="1" fontAlgn="auto" latinLnBrk="0" hangingPunct="1">
              <a:lnSpc>
                <a:spcPct val="100000"/>
              </a:lnSpc>
              <a:spcBef>
                <a:spcPts val="0"/>
              </a:spcBef>
              <a:spcAft>
                <a:spcPts val="0"/>
              </a:spcAft>
              <a:buClrTx/>
              <a:buSzTx/>
              <a:buFont typeface="Wingdings" panose="05000000000000000000" pitchFamily="2" charset="2"/>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OUTDOOR AIR quality</a:t>
            </a:r>
          </a:p>
        </p:txBody>
      </p:sp>
      <p:sp>
        <p:nvSpPr>
          <p:cNvPr id="30" name="Rectangle: Rounded Corners 53">
            <a:extLst>
              <a:ext uri="{FF2B5EF4-FFF2-40B4-BE49-F238E27FC236}">
                <a16:creationId xmlns:a16="http://schemas.microsoft.com/office/drawing/2014/main" id="{35EB5E6F-3280-5A97-FA3F-3C3D0EA35267}"/>
              </a:ext>
            </a:extLst>
          </p:cNvPr>
          <p:cNvSpPr/>
          <p:nvPr/>
        </p:nvSpPr>
        <p:spPr>
          <a:xfrm>
            <a:off x="7689734" y="1722888"/>
            <a:ext cx="1243513" cy="452520"/>
          </a:xfrm>
          <a:prstGeom prst="roundRect">
            <a:avLst>
              <a:gd name="adj" fmla="val 50000"/>
            </a:avLst>
          </a:prstGeom>
          <a:solidFill>
            <a:schemeClr val="accent1"/>
          </a:solidFill>
          <a:ln w="19050" cap="flat">
            <a:noFill/>
            <a:prstDash val="solid"/>
            <a:miter/>
          </a:ln>
          <a:effectLst/>
        </p:spPr>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white"/>
                </a:solidFill>
                <a:effectLst/>
                <a:uLnTx/>
                <a:uFillTx/>
                <a:latin typeface="Calibri" panose="020F0502020204030204"/>
                <a:ea typeface="+mn-ea"/>
                <a:cs typeface="+mn-cs"/>
              </a:rPr>
              <a:t>PARTICLES</a:t>
            </a:r>
          </a:p>
        </p:txBody>
      </p:sp>
      <p:sp>
        <p:nvSpPr>
          <p:cNvPr id="31" name="Rectangle: Rounded Corners 54">
            <a:extLst>
              <a:ext uri="{FF2B5EF4-FFF2-40B4-BE49-F238E27FC236}">
                <a16:creationId xmlns:a16="http://schemas.microsoft.com/office/drawing/2014/main" id="{BBC16BF9-5097-AAE2-0D92-0C7B30B8D8E4}"/>
              </a:ext>
            </a:extLst>
          </p:cNvPr>
          <p:cNvSpPr/>
          <p:nvPr/>
        </p:nvSpPr>
        <p:spPr>
          <a:xfrm>
            <a:off x="9072748" y="1722887"/>
            <a:ext cx="1665275" cy="502303"/>
          </a:xfrm>
          <a:prstGeom prst="roundRect">
            <a:avLst>
              <a:gd name="adj" fmla="val 50000"/>
            </a:avLst>
          </a:prstGeom>
          <a:solidFill>
            <a:srgbClr val="0070C0"/>
          </a:solidFill>
          <a:ln w="19050" cap="flat">
            <a:noFill/>
            <a:prstDash val="solid"/>
            <a:miter/>
          </a:ln>
          <a:effectLst/>
        </p:spPr>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white"/>
                </a:solidFill>
                <a:effectLst/>
                <a:uLnTx/>
                <a:uFillTx/>
                <a:latin typeface="Calibri" panose="020F0502020204030204"/>
                <a:ea typeface="+mn-ea"/>
                <a:cs typeface="+mn-cs"/>
              </a:rPr>
              <a:t>TEMPERATURE &amp; RH</a:t>
            </a:r>
          </a:p>
        </p:txBody>
      </p:sp>
      <p:sp>
        <p:nvSpPr>
          <p:cNvPr id="32" name="Rectangle: Rounded Corners 58">
            <a:extLst>
              <a:ext uri="{FF2B5EF4-FFF2-40B4-BE49-F238E27FC236}">
                <a16:creationId xmlns:a16="http://schemas.microsoft.com/office/drawing/2014/main" id="{72A968D8-4C36-C731-EF36-A26E513DDB1C}"/>
              </a:ext>
            </a:extLst>
          </p:cNvPr>
          <p:cNvSpPr/>
          <p:nvPr/>
        </p:nvSpPr>
        <p:spPr>
          <a:xfrm>
            <a:off x="8543322" y="3038705"/>
            <a:ext cx="1243513" cy="452520"/>
          </a:xfrm>
          <a:prstGeom prst="roundRect">
            <a:avLst>
              <a:gd name="adj" fmla="val 50000"/>
            </a:avLst>
          </a:prstGeom>
          <a:solidFill>
            <a:srgbClr val="EEB604"/>
          </a:solidFill>
          <a:ln w="19050" cap="flat">
            <a:noFill/>
            <a:prstDash val="solid"/>
            <a:miter/>
          </a:ln>
          <a:effectLst/>
        </p:spPr>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white"/>
                </a:solidFill>
                <a:effectLst/>
                <a:uLnTx/>
                <a:uFillTx/>
                <a:latin typeface="Calibri" panose="020F0502020204030204"/>
                <a:ea typeface="+mn-ea"/>
                <a:cs typeface="+mn-cs"/>
              </a:rPr>
              <a:t>GASES</a:t>
            </a:r>
          </a:p>
        </p:txBody>
      </p:sp>
      <p:sp>
        <p:nvSpPr>
          <p:cNvPr id="38" name="Arc 37">
            <a:extLst>
              <a:ext uri="{FF2B5EF4-FFF2-40B4-BE49-F238E27FC236}">
                <a16:creationId xmlns:a16="http://schemas.microsoft.com/office/drawing/2014/main" id="{43520A18-410E-E0A2-0122-6C1F48D53506}"/>
              </a:ext>
            </a:extLst>
          </p:cNvPr>
          <p:cNvSpPr/>
          <p:nvPr/>
        </p:nvSpPr>
        <p:spPr>
          <a:xfrm>
            <a:off x="7382784" y="501991"/>
            <a:ext cx="3559255" cy="3559253"/>
          </a:xfrm>
          <a:prstGeom prst="arc">
            <a:avLst>
              <a:gd name="adj1" fmla="val 16301149"/>
              <a:gd name="adj2" fmla="val 21581641"/>
            </a:avLst>
          </a:prstGeom>
          <a:ln w="19050">
            <a:solidFill>
              <a:schemeClr val="bg2">
                <a:lumMod val="50000"/>
              </a:schemeClr>
            </a:solidFill>
            <a:prstDash val="solid"/>
            <a:headEnd type="none" w="lg" len="lg"/>
            <a:tailEnd type="triangle" w="lg" len="lg"/>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9" name="Arc 38">
            <a:extLst>
              <a:ext uri="{FF2B5EF4-FFF2-40B4-BE49-F238E27FC236}">
                <a16:creationId xmlns:a16="http://schemas.microsoft.com/office/drawing/2014/main" id="{2B3AE9A6-4E8C-9831-0C91-1C46A398AB24}"/>
              </a:ext>
            </a:extLst>
          </p:cNvPr>
          <p:cNvSpPr/>
          <p:nvPr/>
        </p:nvSpPr>
        <p:spPr>
          <a:xfrm>
            <a:off x="7384117" y="501991"/>
            <a:ext cx="3559255" cy="3559253"/>
          </a:xfrm>
          <a:prstGeom prst="arc">
            <a:avLst>
              <a:gd name="adj1" fmla="val 141853"/>
              <a:gd name="adj2" fmla="val 5366766"/>
            </a:avLst>
          </a:prstGeom>
          <a:ln w="19050">
            <a:solidFill>
              <a:schemeClr val="bg2">
                <a:lumMod val="50000"/>
              </a:schemeClr>
            </a:solidFill>
            <a:prstDash val="solid"/>
            <a:headEnd type="none" w="lg" len="lg"/>
            <a:tailEnd type="triangle" w="lg" len="lg"/>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0" name="Arc 39">
            <a:extLst>
              <a:ext uri="{FF2B5EF4-FFF2-40B4-BE49-F238E27FC236}">
                <a16:creationId xmlns:a16="http://schemas.microsoft.com/office/drawing/2014/main" id="{BB41CF8B-D71C-F545-17B2-D9A35480633F}"/>
              </a:ext>
            </a:extLst>
          </p:cNvPr>
          <p:cNvSpPr/>
          <p:nvPr/>
        </p:nvSpPr>
        <p:spPr>
          <a:xfrm>
            <a:off x="7385451" y="501991"/>
            <a:ext cx="3559255" cy="3559253"/>
          </a:xfrm>
          <a:prstGeom prst="arc">
            <a:avLst>
              <a:gd name="adj1" fmla="val 5537120"/>
              <a:gd name="adj2" fmla="val 10693115"/>
            </a:avLst>
          </a:prstGeom>
          <a:ln w="19050">
            <a:solidFill>
              <a:schemeClr val="bg2">
                <a:lumMod val="50000"/>
              </a:schemeClr>
            </a:solidFill>
            <a:prstDash val="solid"/>
            <a:headEnd type="none" w="lg" len="lg"/>
            <a:tailEnd type="triangle" w="lg" len="lg"/>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1" name="Arc 40">
            <a:extLst>
              <a:ext uri="{FF2B5EF4-FFF2-40B4-BE49-F238E27FC236}">
                <a16:creationId xmlns:a16="http://schemas.microsoft.com/office/drawing/2014/main" id="{7DE8ECC6-88A3-57FC-9756-7B2B6DC576FB}"/>
              </a:ext>
            </a:extLst>
          </p:cNvPr>
          <p:cNvSpPr/>
          <p:nvPr/>
        </p:nvSpPr>
        <p:spPr>
          <a:xfrm>
            <a:off x="7381450" y="501991"/>
            <a:ext cx="3559255" cy="3559253"/>
          </a:xfrm>
          <a:prstGeom prst="arc">
            <a:avLst>
              <a:gd name="adj1" fmla="val 10821895"/>
              <a:gd name="adj2" fmla="val 16222718"/>
            </a:avLst>
          </a:prstGeom>
          <a:ln w="19050">
            <a:solidFill>
              <a:schemeClr val="bg2">
                <a:lumMod val="50000"/>
              </a:schemeClr>
            </a:solidFill>
            <a:prstDash val="solid"/>
            <a:headEnd type="none" w="lg" len="lg"/>
            <a:tailEnd type="triangle" w="lg" len="lg"/>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nvGrpSpPr>
          <p:cNvPr id="34" name="Group 33">
            <a:extLst>
              <a:ext uri="{FF2B5EF4-FFF2-40B4-BE49-F238E27FC236}">
                <a16:creationId xmlns:a16="http://schemas.microsoft.com/office/drawing/2014/main" id="{146FD27E-1771-A19A-975E-B461A3F97D1F}"/>
              </a:ext>
            </a:extLst>
          </p:cNvPr>
          <p:cNvGrpSpPr/>
          <p:nvPr/>
        </p:nvGrpSpPr>
        <p:grpSpPr>
          <a:xfrm>
            <a:off x="8032620" y="1152613"/>
            <a:ext cx="2260917" cy="2258009"/>
            <a:chOff x="944580" y="1269990"/>
            <a:chExt cx="2299125" cy="2296170"/>
          </a:xfrm>
        </p:grpSpPr>
        <p:sp>
          <p:nvSpPr>
            <p:cNvPr id="35" name="Arc 34">
              <a:extLst>
                <a:ext uri="{FF2B5EF4-FFF2-40B4-BE49-F238E27FC236}">
                  <a16:creationId xmlns:a16="http://schemas.microsoft.com/office/drawing/2014/main" id="{0E1FA6CD-ABCC-D7D2-35B4-70C35F82D01D}"/>
                </a:ext>
              </a:extLst>
            </p:cNvPr>
            <p:cNvSpPr/>
            <p:nvPr/>
          </p:nvSpPr>
          <p:spPr>
            <a:xfrm>
              <a:off x="944580" y="1269990"/>
              <a:ext cx="2296170" cy="2296170"/>
            </a:xfrm>
            <a:prstGeom prst="arc">
              <a:avLst>
                <a:gd name="adj1" fmla="val 13106463"/>
                <a:gd name="adj2" fmla="val 19188338"/>
              </a:avLst>
            </a:prstGeom>
            <a:ln w="19050">
              <a:solidFill>
                <a:schemeClr val="tx1">
                  <a:lumMod val="75000"/>
                  <a:lumOff val="25000"/>
                </a:schemeClr>
              </a:solidFill>
              <a:prstDash val="solid"/>
              <a:headEnd type="none" w="lg" len="lg"/>
              <a:tailEnd type="triangle" w="lg" len="lg"/>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6" name="Arc 35">
              <a:extLst>
                <a:ext uri="{FF2B5EF4-FFF2-40B4-BE49-F238E27FC236}">
                  <a16:creationId xmlns:a16="http://schemas.microsoft.com/office/drawing/2014/main" id="{F88821A4-E28A-6DD6-121F-D82971C0B5DF}"/>
                </a:ext>
              </a:extLst>
            </p:cNvPr>
            <p:cNvSpPr/>
            <p:nvPr/>
          </p:nvSpPr>
          <p:spPr>
            <a:xfrm>
              <a:off x="944580" y="1269990"/>
              <a:ext cx="2296170" cy="2296170"/>
            </a:xfrm>
            <a:prstGeom prst="arc">
              <a:avLst>
                <a:gd name="adj1" fmla="val 254098"/>
                <a:gd name="adj2" fmla="val 2880709"/>
              </a:avLst>
            </a:prstGeom>
            <a:ln w="19050">
              <a:solidFill>
                <a:schemeClr val="tx1">
                  <a:lumMod val="75000"/>
                  <a:lumOff val="25000"/>
                </a:schemeClr>
              </a:solidFill>
              <a:prstDash val="solid"/>
              <a:headEnd type="none" w="lg" len="lg"/>
              <a:tailEnd type="triangle" w="lg" len="lg"/>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7" name="Arc 36">
              <a:extLst>
                <a:ext uri="{FF2B5EF4-FFF2-40B4-BE49-F238E27FC236}">
                  <a16:creationId xmlns:a16="http://schemas.microsoft.com/office/drawing/2014/main" id="{80599FCB-C464-A6FF-B78A-2A2D35CF3C4A}"/>
                </a:ext>
              </a:extLst>
            </p:cNvPr>
            <p:cNvSpPr/>
            <p:nvPr/>
          </p:nvSpPr>
          <p:spPr>
            <a:xfrm>
              <a:off x="947535" y="1269990"/>
              <a:ext cx="2296170" cy="2296170"/>
            </a:xfrm>
            <a:prstGeom prst="arc">
              <a:avLst>
                <a:gd name="adj1" fmla="val 7798586"/>
                <a:gd name="adj2" fmla="val 10676931"/>
              </a:avLst>
            </a:prstGeom>
            <a:ln w="19050">
              <a:solidFill>
                <a:schemeClr val="tx1">
                  <a:lumMod val="75000"/>
                  <a:lumOff val="25000"/>
                </a:schemeClr>
              </a:solidFill>
              <a:prstDash val="solid"/>
              <a:headEnd type="none" w="lg" len="lg"/>
              <a:tailEnd type="triangle" w="lg" len="lg"/>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42" name="Arc 41">
            <a:extLst>
              <a:ext uri="{FF2B5EF4-FFF2-40B4-BE49-F238E27FC236}">
                <a16:creationId xmlns:a16="http://schemas.microsoft.com/office/drawing/2014/main" id="{5FBC8F71-6CF5-302B-7F63-2E0AF7464E6E}"/>
              </a:ext>
            </a:extLst>
          </p:cNvPr>
          <p:cNvSpPr/>
          <p:nvPr/>
        </p:nvSpPr>
        <p:spPr>
          <a:xfrm rot="15245777">
            <a:off x="4135961" y="939208"/>
            <a:ext cx="2514958" cy="5767690"/>
          </a:xfrm>
          <a:prstGeom prst="arc">
            <a:avLst>
              <a:gd name="adj1" fmla="val 6191124"/>
              <a:gd name="adj2" fmla="val 10842431"/>
            </a:avLst>
          </a:prstGeom>
          <a:ln w="82550">
            <a:solidFill>
              <a:srgbClr val="0070C0"/>
            </a:solidFill>
            <a:prstDash val="dash"/>
            <a:headEnd type="none" w="lg" len="lg"/>
            <a:tailEnd type="triangle" w="lg" len="lg"/>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5" name="Title 1">
            <a:extLst>
              <a:ext uri="{FF2B5EF4-FFF2-40B4-BE49-F238E27FC236}">
                <a16:creationId xmlns:a16="http://schemas.microsoft.com/office/drawing/2014/main" id="{BF886005-1FB8-8757-873C-B1557637CC12}"/>
              </a:ext>
            </a:extLst>
          </p:cNvPr>
          <p:cNvSpPr txBox="1">
            <a:spLocks/>
          </p:cNvSpPr>
          <p:nvPr/>
        </p:nvSpPr>
        <p:spPr>
          <a:xfrm>
            <a:off x="187847" y="172479"/>
            <a:ext cx="12088459" cy="636811"/>
          </a:xfrm>
          <a:prstGeom prst="rect">
            <a:avLst/>
          </a:prstGeom>
        </p:spPr>
        <p:txBody>
          <a:bodyPr>
            <a:noAutofit/>
          </a:bodyPr>
          <a:lstStyle>
            <a:lvl1pPr algn="ctr" defTabSz="914400" rtl="0" eaLnBrk="1" latinLnBrk="0" hangingPunct="1">
              <a:lnSpc>
                <a:spcPct val="90000"/>
              </a:lnSpc>
              <a:spcBef>
                <a:spcPct val="0"/>
              </a:spcBef>
              <a:buNone/>
              <a:defRPr sz="3200" b="1"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200" b="0" i="0" u="none" strike="noStrike" kern="1200" cap="none" spc="0" normalizeH="0" baseline="0" noProof="0" dirty="0">
                <a:ln>
                  <a:noFill/>
                </a:ln>
                <a:solidFill>
                  <a:schemeClr val="bg1"/>
                </a:solidFill>
                <a:effectLst/>
                <a:uLnTx/>
                <a:uFillTx/>
                <a:latin typeface="Franklin Gothic Book" panose="020B0503020102020204" pitchFamily="34" charset="0"/>
                <a:cs typeface="Arial" panose="020B0604020202020204" pitchFamily="34" charset="0"/>
              </a:rPr>
              <a:t>Knowing indoor </a:t>
            </a:r>
            <a:r>
              <a:rPr kumimoji="0" lang="en-US" sz="3200" b="0" i="0" u="sng" strike="noStrike" kern="1200" cap="none" spc="0" normalizeH="0" baseline="0" noProof="0" dirty="0">
                <a:ln>
                  <a:noFill/>
                </a:ln>
                <a:solidFill>
                  <a:schemeClr val="bg1"/>
                </a:solidFill>
                <a:effectLst/>
                <a:uLnTx/>
                <a:uFillTx/>
                <a:latin typeface="Franklin Gothic Book" panose="020B0503020102020204" pitchFamily="34" charset="0"/>
                <a:cs typeface="Arial" panose="020B0604020202020204" pitchFamily="34" charset="0"/>
              </a:rPr>
              <a:t>and</a:t>
            </a:r>
            <a:r>
              <a:rPr kumimoji="0" lang="en-US" sz="3200" b="0" i="0" u="none" strike="noStrike" kern="1200" cap="none" spc="0" normalizeH="0" baseline="0" noProof="0" dirty="0">
                <a:ln>
                  <a:noFill/>
                </a:ln>
                <a:solidFill>
                  <a:schemeClr val="bg1"/>
                </a:solidFill>
                <a:effectLst/>
                <a:uLnTx/>
                <a:uFillTx/>
                <a:latin typeface="Franklin Gothic Book" panose="020B0503020102020204" pitchFamily="34" charset="0"/>
                <a:cs typeface="Arial" panose="020B0604020202020204" pitchFamily="34" charset="0"/>
              </a:rPr>
              <a:t> outdoor air quality reveals efficient solutions </a:t>
            </a:r>
            <a:endParaRPr kumimoji="0" lang="en-US" sz="3200" b="0" i="0" u="none" strike="noStrike" kern="1200" cap="none" spc="0" normalizeH="0" baseline="0" noProof="0" dirty="0">
              <a:ln>
                <a:noFill/>
              </a:ln>
              <a:solidFill>
                <a:schemeClr val="bg1"/>
              </a:solidFill>
              <a:effectLst/>
              <a:uLnTx/>
              <a:uFillTx/>
              <a:latin typeface="Franklin Gothic Book" panose="020B0503020102020204" pitchFamily="34" charset="0"/>
            </a:endParaRPr>
          </a:p>
        </p:txBody>
      </p:sp>
      <p:sp>
        <p:nvSpPr>
          <p:cNvPr id="56" name="Rectangle 5">
            <a:extLst>
              <a:ext uri="{FF2B5EF4-FFF2-40B4-BE49-F238E27FC236}">
                <a16:creationId xmlns:a16="http://schemas.microsoft.com/office/drawing/2014/main" id="{2A19E7E9-BF4A-7672-4F01-5F264AB56021}"/>
              </a:ext>
            </a:extLst>
          </p:cNvPr>
          <p:cNvSpPr>
            <a:spLocks noChangeArrowheads="1"/>
          </p:cNvSpPr>
          <p:nvPr/>
        </p:nvSpPr>
        <p:spPr bwMode="auto">
          <a:xfrm>
            <a:off x="7922438" y="4626479"/>
            <a:ext cx="3950014" cy="1513312"/>
          </a:xfrm>
          <a:prstGeom prst="rect">
            <a:avLst/>
          </a:prstGeom>
          <a:solidFill>
            <a:srgbClr val="028352"/>
          </a:solidFill>
          <a:ln>
            <a:noFill/>
          </a:ln>
        </p:spPr>
        <p:txBody>
          <a:bodyPr vert="horz" wrap="square" lIns="91440" tIns="45720" rIns="91440" bIns="45720" numCol="1" anchor="ctr"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Franklin Gothic Book" panose="020B0503020102020204" pitchFamily="34" charset="0"/>
                <a:ea typeface="+mn-ea"/>
                <a:cs typeface="+mn-cs"/>
              </a:rPr>
              <a:t>Outdoor air quality determines the most effective ventilation, filtration and air cleaning schedule</a:t>
            </a:r>
          </a:p>
        </p:txBody>
      </p:sp>
      <p:sp>
        <p:nvSpPr>
          <p:cNvPr id="58" name="Freeform 6">
            <a:extLst>
              <a:ext uri="{FF2B5EF4-FFF2-40B4-BE49-F238E27FC236}">
                <a16:creationId xmlns:a16="http://schemas.microsoft.com/office/drawing/2014/main" id="{494BC642-60C9-1AD2-3D22-511F2351C24D}"/>
              </a:ext>
            </a:extLst>
          </p:cNvPr>
          <p:cNvSpPr>
            <a:spLocks/>
          </p:cNvSpPr>
          <p:nvPr/>
        </p:nvSpPr>
        <p:spPr bwMode="auto">
          <a:xfrm flipV="1">
            <a:off x="7435922" y="4361259"/>
            <a:ext cx="491240" cy="1749034"/>
          </a:xfrm>
          <a:custGeom>
            <a:avLst/>
            <a:gdLst>
              <a:gd name="T0" fmla="*/ 0 w 382"/>
              <a:gd name="T1" fmla="*/ 404 h 404"/>
              <a:gd name="T2" fmla="*/ 382 w 382"/>
              <a:gd name="T3" fmla="*/ 0 h 404"/>
              <a:gd name="T4" fmla="*/ 382 w 382"/>
              <a:gd name="T5" fmla="*/ 295 h 404"/>
              <a:gd name="T6" fmla="*/ 0 w 382"/>
              <a:gd name="T7" fmla="*/ 404 h 404"/>
              <a:gd name="connsiteX0" fmla="*/ 0 w 10000"/>
              <a:gd name="connsiteY0" fmla="*/ 10000 h 10000"/>
              <a:gd name="connsiteX1" fmla="*/ 10000 w 10000"/>
              <a:gd name="connsiteY1" fmla="*/ 0 h 10000"/>
              <a:gd name="connsiteX2" fmla="*/ 10000 w 10000"/>
              <a:gd name="connsiteY2" fmla="*/ 7302 h 10000"/>
              <a:gd name="connsiteX3" fmla="*/ 0 w 10000"/>
              <a:gd name="connsiteY3" fmla="*/ 10000 h 10000"/>
              <a:gd name="connsiteX0" fmla="*/ 0 w 9485"/>
              <a:gd name="connsiteY0" fmla="*/ 8700 h 8700"/>
              <a:gd name="connsiteX1" fmla="*/ 9485 w 9485"/>
              <a:gd name="connsiteY1" fmla="*/ 0 h 8700"/>
              <a:gd name="connsiteX2" fmla="*/ 9485 w 9485"/>
              <a:gd name="connsiteY2" fmla="*/ 7302 h 8700"/>
              <a:gd name="connsiteX3" fmla="*/ 0 w 9485"/>
              <a:gd name="connsiteY3" fmla="*/ 8700 h 8700"/>
              <a:gd name="connsiteX0" fmla="*/ 0 w 10000"/>
              <a:gd name="connsiteY0" fmla="*/ 10000 h 10000"/>
              <a:gd name="connsiteX1" fmla="*/ 10000 w 10000"/>
              <a:gd name="connsiteY1" fmla="*/ 0 h 10000"/>
              <a:gd name="connsiteX2" fmla="*/ 10000 w 10000"/>
              <a:gd name="connsiteY2" fmla="*/ 8393 h 10000"/>
              <a:gd name="connsiteX3" fmla="*/ 0 w 10000"/>
              <a:gd name="connsiteY3" fmla="*/ 10000 h 10000"/>
            </a:gdLst>
            <a:ahLst/>
            <a:cxnLst>
              <a:cxn ang="0">
                <a:pos x="connsiteX0" y="connsiteY0"/>
              </a:cxn>
              <a:cxn ang="0">
                <a:pos x="connsiteX1" y="connsiteY1"/>
              </a:cxn>
              <a:cxn ang="0">
                <a:pos x="connsiteX2" y="connsiteY2"/>
              </a:cxn>
              <a:cxn ang="0">
                <a:pos x="connsiteX3" y="connsiteY3"/>
              </a:cxn>
            </a:cxnLst>
            <a:rect l="l" t="t" r="r" b="b"/>
            <a:pathLst>
              <a:path w="10000" h="10000">
                <a:moveTo>
                  <a:pt x="0" y="10000"/>
                </a:moveTo>
                <a:lnTo>
                  <a:pt x="10000" y="0"/>
                </a:lnTo>
                <a:lnTo>
                  <a:pt x="10000" y="8393"/>
                </a:lnTo>
                <a:lnTo>
                  <a:pt x="0" y="10000"/>
                </a:lnTo>
                <a:close/>
              </a:path>
            </a:pathLst>
          </a:custGeom>
          <a:solidFill>
            <a:srgbClr val="028352"/>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4" name="Group 3">
            <a:extLst>
              <a:ext uri="{FF2B5EF4-FFF2-40B4-BE49-F238E27FC236}">
                <a16:creationId xmlns:a16="http://schemas.microsoft.com/office/drawing/2014/main" id="{5C0F1166-6737-2EE7-A998-1D47292E6942}"/>
              </a:ext>
            </a:extLst>
          </p:cNvPr>
          <p:cNvGrpSpPr/>
          <p:nvPr/>
        </p:nvGrpSpPr>
        <p:grpSpPr>
          <a:xfrm>
            <a:off x="784736" y="1336518"/>
            <a:ext cx="5165905" cy="5165905"/>
            <a:chOff x="1692005" y="1551122"/>
            <a:chExt cx="5165905" cy="5165905"/>
          </a:xfrm>
        </p:grpSpPr>
        <p:grpSp>
          <p:nvGrpSpPr>
            <p:cNvPr id="6" name="Group 5">
              <a:extLst>
                <a:ext uri="{FF2B5EF4-FFF2-40B4-BE49-F238E27FC236}">
                  <a16:creationId xmlns:a16="http://schemas.microsoft.com/office/drawing/2014/main" id="{0051729D-016A-F6B8-0DA1-673C31A504A6}"/>
                </a:ext>
              </a:extLst>
            </p:cNvPr>
            <p:cNvGrpSpPr/>
            <p:nvPr/>
          </p:nvGrpSpPr>
          <p:grpSpPr>
            <a:xfrm>
              <a:off x="1692005" y="1551122"/>
              <a:ext cx="5165905" cy="5165905"/>
              <a:chOff x="2806307" y="1058400"/>
              <a:chExt cx="3530158" cy="3530158"/>
            </a:xfrm>
          </p:grpSpPr>
          <p:sp>
            <p:nvSpPr>
              <p:cNvPr id="25" name="Arc 24">
                <a:extLst>
                  <a:ext uri="{FF2B5EF4-FFF2-40B4-BE49-F238E27FC236}">
                    <a16:creationId xmlns:a16="http://schemas.microsoft.com/office/drawing/2014/main" id="{B1533335-65D8-446B-B9EE-12222968A599}"/>
                  </a:ext>
                </a:extLst>
              </p:cNvPr>
              <p:cNvSpPr/>
              <p:nvPr/>
            </p:nvSpPr>
            <p:spPr>
              <a:xfrm>
                <a:off x="2806307" y="1058400"/>
                <a:ext cx="3530158" cy="3530158"/>
              </a:xfrm>
              <a:prstGeom prst="arc">
                <a:avLst>
                  <a:gd name="adj1" fmla="val 10884638"/>
                  <a:gd name="adj2" fmla="val 16157023"/>
                </a:avLst>
              </a:prstGeom>
              <a:ln w="19050">
                <a:solidFill>
                  <a:schemeClr val="tx1">
                    <a:lumMod val="75000"/>
                    <a:lumOff val="25000"/>
                  </a:schemeClr>
                </a:solidFill>
                <a:prstDash val="solid"/>
                <a:headEnd type="none" w="lg" len="lg"/>
                <a:tailEnd type="triangle" w="lg" len="lg"/>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6" name="Arc 25">
                <a:extLst>
                  <a:ext uri="{FF2B5EF4-FFF2-40B4-BE49-F238E27FC236}">
                    <a16:creationId xmlns:a16="http://schemas.microsoft.com/office/drawing/2014/main" id="{A9F2537C-C2A6-2C46-542C-8C36D1A208A8}"/>
                  </a:ext>
                </a:extLst>
              </p:cNvPr>
              <p:cNvSpPr/>
              <p:nvPr/>
            </p:nvSpPr>
            <p:spPr>
              <a:xfrm>
                <a:off x="2806307" y="1058400"/>
                <a:ext cx="3530158" cy="3530158"/>
              </a:xfrm>
              <a:prstGeom prst="arc">
                <a:avLst>
                  <a:gd name="adj1" fmla="val 16301149"/>
                  <a:gd name="adj2" fmla="val 21581641"/>
                </a:avLst>
              </a:prstGeom>
              <a:ln w="19050">
                <a:solidFill>
                  <a:schemeClr val="tx1">
                    <a:lumMod val="75000"/>
                    <a:lumOff val="25000"/>
                  </a:schemeClr>
                </a:solidFill>
                <a:prstDash val="solid"/>
                <a:headEnd type="none" w="lg" len="lg"/>
                <a:tailEnd type="triangle" w="lg" len="lg"/>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7" name="Arc 26">
                <a:extLst>
                  <a:ext uri="{FF2B5EF4-FFF2-40B4-BE49-F238E27FC236}">
                    <a16:creationId xmlns:a16="http://schemas.microsoft.com/office/drawing/2014/main" id="{C539810A-1868-7E7B-905D-136080ADED1E}"/>
                  </a:ext>
                </a:extLst>
              </p:cNvPr>
              <p:cNvSpPr/>
              <p:nvPr/>
            </p:nvSpPr>
            <p:spPr>
              <a:xfrm>
                <a:off x="2806307" y="1058400"/>
                <a:ext cx="3530158" cy="3530158"/>
              </a:xfrm>
              <a:prstGeom prst="arc">
                <a:avLst>
                  <a:gd name="adj1" fmla="val 141853"/>
                  <a:gd name="adj2" fmla="val 5366766"/>
                </a:avLst>
              </a:prstGeom>
              <a:ln w="19050">
                <a:solidFill>
                  <a:schemeClr val="tx1">
                    <a:lumMod val="75000"/>
                    <a:lumOff val="25000"/>
                  </a:schemeClr>
                </a:solidFill>
                <a:prstDash val="solid"/>
                <a:headEnd type="none" w="lg" len="lg"/>
                <a:tailEnd type="triangle" w="lg" len="lg"/>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8" name="Arc 27">
                <a:extLst>
                  <a:ext uri="{FF2B5EF4-FFF2-40B4-BE49-F238E27FC236}">
                    <a16:creationId xmlns:a16="http://schemas.microsoft.com/office/drawing/2014/main" id="{28A5BEF3-2042-485A-A6D7-1762E1640D30}"/>
                  </a:ext>
                </a:extLst>
              </p:cNvPr>
              <p:cNvSpPr/>
              <p:nvPr/>
            </p:nvSpPr>
            <p:spPr>
              <a:xfrm>
                <a:off x="2806307" y="1058400"/>
                <a:ext cx="3530158" cy="3530158"/>
              </a:xfrm>
              <a:prstGeom prst="arc">
                <a:avLst>
                  <a:gd name="adj1" fmla="val 5537120"/>
                  <a:gd name="adj2" fmla="val 10693115"/>
                </a:avLst>
              </a:prstGeom>
              <a:ln w="19050">
                <a:solidFill>
                  <a:schemeClr val="tx1">
                    <a:lumMod val="75000"/>
                    <a:lumOff val="25000"/>
                  </a:schemeClr>
                </a:solidFill>
                <a:prstDash val="solid"/>
                <a:headEnd type="none" w="lg" len="lg"/>
                <a:tailEnd type="triangle" w="lg" len="lg"/>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
          <p:nvSpPr>
            <p:cNvPr id="8" name="Rectangle: Rounded Corners 20">
              <a:extLst>
                <a:ext uri="{FF2B5EF4-FFF2-40B4-BE49-F238E27FC236}">
                  <a16:creationId xmlns:a16="http://schemas.microsoft.com/office/drawing/2014/main" id="{2A385613-CEB5-B672-4DC0-2ED4F175F65E}"/>
                </a:ext>
              </a:extLst>
            </p:cNvPr>
            <p:cNvSpPr/>
            <p:nvPr/>
          </p:nvSpPr>
          <p:spPr>
            <a:xfrm>
              <a:off x="5255794" y="3774767"/>
              <a:ext cx="1530083" cy="705791"/>
            </a:xfrm>
            <a:prstGeom prst="roundRect">
              <a:avLst>
                <a:gd name="adj" fmla="val 50000"/>
              </a:avLst>
            </a:prstGeom>
            <a:solidFill>
              <a:schemeClr val="accent2"/>
            </a:solidFill>
            <a:ln w="19050" cap="flat">
              <a:noFill/>
              <a:prstDash val="solid"/>
              <a:miter/>
            </a:ln>
            <a:effectLst/>
          </p:spPr>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white"/>
                  </a:solidFill>
                  <a:effectLst/>
                  <a:uLnTx/>
                  <a:uFillTx/>
                  <a:latin typeface="Calibri" panose="020F0502020204030204"/>
                  <a:ea typeface="+mn-ea"/>
                  <a:cs typeface="+mn-cs"/>
                </a:rPr>
                <a:t>ANALYSE PHYSIOLOGIC  IMPACTS</a:t>
              </a:r>
              <a:r>
                <a:rPr kumimoji="0" lang="en-US" sz="1000" b="1" i="0" u="none" strike="noStrike" kern="1200" cap="none" spc="0" normalizeH="0" baseline="0" noProof="0" dirty="0">
                  <a:ln>
                    <a:noFill/>
                  </a:ln>
                  <a:solidFill>
                    <a:prstClr val="white"/>
                  </a:solidFill>
                  <a:effectLst/>
                  <a:uLnTx/>
                  <a:uFillTx/>
                  <a:latin typeface="Calibri" panose="020F0502020204030204"/>
                  <a:ea typeface="+mn-ea"/>
                  <a:cs typeface="+mn-cs"/>
                </a:rPr>
                <a:t>  </a:t>
              </a:r>
            </a:p>
          </p:txBody>
        </p:sp>
        <p:sp>
          <p:nvSpPr>
            <p:cNvPr id="9" name="Rectangle: Rounded Corners 23">
              <a:extLst>
                <a:ext uri="{FF2B5EF4-FFF2-40B4-BE49-F238E27FC236}">
                  <a16:creationId xmlns:a16="http://schemas.microsoft.com/office/drawing/2014/main" id="{C7B5AD90-A204-818F-650D-C7BBA804C674}"/>
                </a:ext>
              </a:extLst>
            </p:cNvPr>
            <p:cNvSpPr/>
            <p:nvPr/>
          </p:nvSpPr>
          <p:spPr>
            <a:xfrm>
              <a:off x="1941743" y="3774768"/>
              <a:ext cx="1657648" cy="705792"/>
            </a:xfrm>
            <a:prstGeom prst="roundRect">
              <a:avLst>
                <a:gd name="adj" fmla="val 50000"/>
              </a:avLst>
            </a:prstGeom>
            <a:solidFill>
              <a:schemeClr val="accent5"/>
            </a:solidFill>
            <a:ln w="19050" cap="flat">
              <a:noFill/>
              <a:prstDash val="solid"/>
              <a:miter/>
            </a:ln>
            <a:effectLst/>
          </p:spPr>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white"/>
                  </a:solidFill>
                  <a:effectLst/>
                  <a:uLnTx/>
                  <a:uFillTx/>
                  <a:latin typeface="Calibri" panose="020F0502020204030204"/>
                  <a:ea typeface="+mn-ea"/>
                  <a:cs typeface="+mn-cs"/>
                </a:rPr>
                <a:t>IMPLEMENT BMS or MANUAL REMEDIATION </a:t>
              </a:r>
            </a:p>
          </p:txBody>
        </p:sp>
        <p:sp>
          <p:nvSpPr>
            <p:cNvPr id="10" name="Rectangle: Rounded Corners 21">
              <a:extLst>
                <a:ext uri="{FF2B5EF4-FFF2-40B4-BE49-F238E27FC236}">
                  <a16:creationId xmlns:a16="http://schemas.microsoft.com/office/drawing/2014/main" id="{AB780D09-02FA-A3CF-D319-D0E8A30D42F5}"/>
                </a:ext>
              </a:extLst>
            </p:cNvPr>
            <p:cNvSpPr/>
            <p:nvPr/>
          </p:nvSpPr>
          <p:spPr>
            <a:xfrm>
              <a:off x="3545252" y="1937492"/>
              <a:ext cx="1530083" cy="799268"/>
            </a:xfrm>
            <a:prstGeom prst="roundRect">
              <a:avLst>
                <a:gd name="adj" fmla="val 50000"/>
              </a:avLst>
            </a:prstGeom>
            <a:solidFill>
              <a:schemeClr val="accent3"/>
            </a:solidFill>
            <a:ln w="19050" cap="flat">
              <a:noFill/>
              <a:prstDash val="solid"/>
              <a:miter/>
            </a:ln>
            <a:effectLst/>
          </p:spPr>
          <p:txBody>
            <a:bodyPr wrap="square" rtlCol="0" anchor="ctr">
              <a:noAutofit/>
            </a:bodyPr>
            <a:lstStyle/>
            <a:p>
              <a:pPr lvl="0" algn="ctr">
                <a:defRPr/>
              </a:pPr>
              <a:r>
                <a:rPr lang="en-US" sz="1200" b="1" dirty="0">
                  <a:solidFill>
                    <a:prstClr val="white"/>
                  </a:solidFill>
                  <a:latin typeface="Calibri" panose="020F0502020204030204"/>
                </a:rPr>
                <a:t>REAL-TIME SENSORS MEASURE </a:t>
              </a:r>
              <a:r>
                <a:rPr kumimoji="0" lang="en-US" sz="1200" b="1" i="0" u="none" strike="noStrike" kern="1200" cap="none" spc="0" normalizeH="0" baseline="0" noProof="0" dirty="0">
                  <a:ln>
                    <a:noFill/>
                  </a:ln>
                  <a:solidFill>
                    <a:prstClr val="white"/>
                  </a:solidFill>
                  <a:effectLst/>
                  <a:uLnTx/>
                  <a:uFillTx/>
                  <a:latin typeface="Calibri" panose="020F0502020204030204"/>
                  <a:ea typeface="+mn-ea"/>
                  <a:cs typeface="+mn-cs"/>
                </a:rPr>
                <a:t>IAQ CONSTITUENTS</a:t>
              </a:r>
            </a:p>
          </p:txBody>
        </p:sp>
        <p:sp>
          <p:nvSpPr>
            <p:cNvPr id="12" name="Rectangle: Rounded Corners 26">
              <a:extLst>
                <a:ext uri="{FF2B5EF4-FFF2-40B4-BE49-F238E27FC236}">
                  <a16:creationId xmlns:a16="http://schemas.microsoft.com/office/drawing/2014/main" id="{E0167496-22D0-00AC-01C7-7420BE2CB8AC}"/>
                </a:ext>
              </a:extLst>
            </p:cNvPr>
            <p:cNvSpPr/>
            <p:nvPr/>
          </p:nvSpPr>
          <p:spPr>
            <a:xfrm>
              <a:off x="3552453" y="5373382"/>
              <a:ext cx="1530083" cy="641783"/>
            </a:xfrm>
            <a:prstGeom prst="roundRect">
              <a:avLst>
                <a:gd name="adj" fmla="val 50000"/>
              </a:avLst>
            </a:prstGeom>
            <a:solidFill>
              <a:schemeClr val="accent6"/>
            </a:solidFill>
            <a:ln w="19050" cap="flat">
              <a:noFill/>
              <a:prstDash val="solid"/>
              <a:miter/>
            </a:ln>
            <a:effectLst/>
          </p:spPr>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white"/>
                  </a:solidFill>
                  <a:effectLst/>
                  <a:uLnTx/>
                  <a:uFillTx/>
                  <a:latin typeface="Calibri" panose="020F0502020204030204"/>
                  <a:ea typeface="+mn-ea"/>
                  <a:cs typeface="+mn-cs"/>
                </a:rPr>
                <a:t>IDENTIFY REMEDIATION STEPS</a:t>
              </a:r>
            </a:p>
          </p:txBody>
        </p:sp>
        <p:sp>
          <p:nvSpPr>
            <p:cNvPr id="3" name="Inhaltsplatzhalter 4">
              <a:extLst>
                <a:ext uri="{FF2B5EF4-FFF2-40B4-BE49-F238E27FC236}">
                  <a16:creationId xmlns:a16="http://schemas.microsoft.com/office/drawing/2014/main" id="{FD14214F-9776-740D-5D48-40452B2C5B93}"/>
                </a:ext>
              </a:extLst>
            </p:cNvPr>
            <p:cNvSpPr txBox="1">
              <a:spLocks/>
            </p:cNvSpPr>
            <p:nvPr/>
          </p:nvSpPr>
          <p:spPr>
            <a:xfrm>
              <a:off x="3617760" y="3870060"/>
              <a:ext cx="1409803" cy="492443"/>
            </a:xfrm>
            <a:prstGeom prst="rect">
              <a:avLst/>
            </a:prstGeom>
          </p:spPr>
          <p:txBody>
            <a:bodyPr wrap="square" lIns="0" tIns="0" rIns="0" bIns="0" anchor="ctr">
              <a:spAutoFit/>
            </a:bodyPr>
            <a:lstStyle>
              <a:lvl1pPr marL="272967" indent="-272967" algn="l" defTabSz="914127" rtl="0" eaLnBrk="1" latinLnBrk="0" hangingPunct="1">
                <a:lnSpc>
                  <a:spcPct val="90000"/>
                </a:lnSpc>
                <a:spcBef>
                  <a:spcPts val="0"/>
                </a:spcBef>
                <a:spcAft>
                  <a:spcPts val="1000"/>
                </a:spcAft>
                <a:buFont typeface="Wingdings" panose="05000000000000000000" pitchFamily="2" charset="2"/>
                <a:buChar char="§"/>
                <a:defRPr sz="2300" kern="1200">
                  <a:solidFill>
                    <a:schemeClr val="bg1"/>
                  </a:solidFill>
                  <a:latin typeface="Calibri Light" panose="020F0302020204030204" pitchFamily="34" charset="0"/>
                  <a:ea typeface="+mn-ea"/>
                  <a:cs typeface="+mn-cs"/>
                </a:defRPr>
              </a:lvl1pPr>
              <a:lvl2pPr marL="807798" indent="-272967" algn="l" defTabSz="914127" rtl="0" eaLnBrk="1" latinLnBrk="0" hangingPunct="1">
                <a:lnSpc>
                  <a:spcPct val="90000"/>
                </a:lnSpc>
                <a:spcBef>
                  <a:spcPts val="0"/>
                </a:spcBef>
                <a:spcAft>
                  <a:spcPts val="1000"/>
                </a:spcAft>
                <a:buFont typeface="Symbol" panose="05050102010706020507" pitchFamily="18" charset="2"/>
                <a:buChar char="-"/>
                <a:defRPr sz="2000" kern="1200">
                  <a:solidFill>
                    <a:schemeClr val="bg1"/>
                  </a:solidFill>
                  <a:latin typeface="Calibri Light" panose="020F0302020204030204" pitchFamily="34" charset="0"/>
                  <a:ea typeface="+mn-ea"/>
                  <a:cs typeface="+mn-cs"/>
                </a:defRPr>
              </a:lvl2pPr>
              <a:lvl3pPr marL="1080764" indent="-177748" algn="l" defTabSz="914127" rtl="0" eaLnBrk="1" latinLnBrk="0" hangingPunct="1">
                <a:lnSpc>
                  <a:spcPct val="90000"/>
                </a:lnSpc>
                <a:spcBef>
                  <a:spcPts val="0"/>
                </a:spcBef>
                <a:spcAft>
                  <a:spcPts val="1000"/>
                </a:spcAft>
                <a:buFont typeface="Symbol" panose="05050102010706020507" pitchFamily="18" charset="2"/>
                <a:buChar char="-"/>
                <a:defRPr sz="1900" kern="1200">
                  <a:solidFill>
                    <a:schemeClr val="bg1"/>
                  </a:solidFill>
                  <a:latin typeface="Calibri Light" panose="020F0302020204030204" pitchFamily="34" charset="0"/>
                  <a:ea typeface="+mn-ea"/>
                  <a:cs typeface="+mn-cs"/>
                </a:defRPr>
              </a:lvl3pPr>
              <a:lvl4pPr marL="1436256" indent="-177748" algn="l" defTabSz="914127" rtl="0" eaLnBrk="1" latinLnBrk="0" hangingPunct="1">
                <a:lnSpc>
                  <a:spcPct val="90000"/>
                </a:lnSpc>
                <a:spcBef>
                  <a:spcPts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4pPr>
              <a:lvl5pPr marL="1793335" indent="-179335" algn="l" defTabSz="914127" rtl="0" eaLnBrk="1" latinLnBrk="0" hangingPunct="1">
                <a:lnSpc>
                  <a:spcPct val="90000"/>
                </a:lnSpc>
                <a:spcBef>
                  <a:spcPts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5pPr>
              <a:lvl6pPr marL="2513847"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0910"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7972"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5034"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127" rtl="0" eaLnBrk="1" fontAlgn="auto" latinLnBrk="0" hangingPunct="1">
                <a:lnSpc>
                  <a:spcPct val="100000"/>
                </a:lnSpc>
                <a:spcBef>
                  <a:spcPts val="0"/>
                </a:spcBef>
                <a:spcAft>
                  <a:spcPts val="0"/>
                </a:spcAft>
                <a:buClrTx/>
                <a:buSzTx/>
                <a:buFont typeface="Wingdings" panose="05000000000000000000" pitchFamily="2" charset="2"/>
                <a:buNone/>
                <a:tabLst/>
                <a:defRPr/>
              </a:pPr>
              <a:r>
                <a:rPr kumimoji="0" lang="en-US" sz="1600" b="1"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rPr>
                <a:t>IAQ </a:t>
              </a:r>
            </a:p>
            <a:p>
              <a:pPr marL="0" marR="0" lvl="0" indent="0" algn="ctr" defTabSz="914127" rtl="0" eaLnBrk="1" fontAlgn="auto" latinLnBrk="0" hangingPunct="1">
                <a:lnSpc>
                  <a:spcPct val="100000"/>
                </a:lnSpc>
                <a:spcBef>
                  <a:spcPts val="0"/>
                </a:spcBef>
                <a:spcAft>
                  <a:spcPts val="0"/>
                </a:spcAft>
                <a:buClrTx/>
                <a:buSzTx/>
                <a:buFont typeface="Wingdings" panose="05000000000000000000" pitchFamily="2" charset="2"/>
                <a:buNone/>
                <a:tabLst/>
                <a:defRPr/>
              </a:pPr>
              <a:r>
                <a:rPr kumimoji="0" lang="en-US" sz="1600" b="1"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rPr>
                <a:t>REMEDIATION </a:t>
              </a:r>
            </a:p>
          </p:txBody>
        </p:sp>
        <p:sp>
          <p:nvSpPr>
            <p:cNvPr id="2" name="Arc 1">
              <a:extLst>
                <a:ext uri="{FF2B5EF4-FFF2-40B4-BE49-F238E27FC236}">
                  <a16:creationId xmlns:a16="http://schemas.microsoft.com/office/drawing/2014/main" id="{B10CCA28-3176-54D0-0D5F-7A0D42ED5A34}"/>
                </a:ext>
              </a:extLst>
            </p:cNvPr>
            <p:cNvSpPr/>
            <p:nvPr/>
          </p:nvSpPr>
          <p:spPr>
            <a:xfrm rot="20297584">
              <a:off x="3477991" y="3006888"/>
              <a:ext cx="2591039" cy="2633529"/>
            </a:xfrm>
            <a:prstGeom prst="arc">
              <a:avLst>
                <a:gd name="adj1" fmla="val 1980398"/>
                <a:gd name="adj2" fmla="val 5582013"/>
              </a:avLst>
            </a:prstGeom>
            <a:ln w="19050">
              <a:solidFill>
                <a:schemeClr val="tx1">
                  <a:lumMod val="75000"/>
                  <a:lumOff val="25000"/>
                </a:schemeClr>
              </a:solidFill>
              <a:prstDash val="solid"/>
              <a:headEnd type="none" w="lg" len="lg"/>
              <a:tailEnd type="triangle" w="lg" len="med"/>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Arc 4">
              <a:extLst>
                <a:ext uri="{FF2B5EF4-FFF2-40B4-BE49-F238E27FC236}">
                  <a16:creationId xmlns:a16="http://schemas.microsoft.com/office/drawing/2014/main" id="{A9F8479D-610C-F82E-3C1E-62F524A975C5}"/>
                </a:ext>
              </a:extLst>
            </p:cNvPr>
            <p:cNvSpPr/>
            <p:nvPr/>
          </p:nvSpPr>
          <p:spPr>
            <a:xfrm rot="4439539">
              <a:off x="2658819" y="3305569"/>
              <a:ext cx="2444470" cy="2633529"/>
            </a:xfrm>
            <a:prstGeom prst="arc">
              <a:avLst>
                <a:gd name="adj1" fmla="val 2721874"/>
                <a:gd name="adj2" fmla="val 6181958"/>
              </a:avLst>
            </a:prstGeom>
            <a:ln w="19050">
              <a:solidFill>
                <a:schemeClr val="tx1">
                  <a:lumMod val="75000"/>
                  <a:lumOff val="25000"/>
                </a:schemeClr>
              </a:solidFill>
              <a:prstDash val="solid"/>
              <a:headEnd type="none" w="lg" len="lg"/>
              <a:tailEnd type="triangle" w="lg" len="med"/>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1" name="Arc 20">
              <a:extLst>
                <a:ext uri="{FF2B5EF4-FFF2-40B4-BE49-F238E27FC236}">
                  <a16:creationId xmlns:a16="http://schemas.microsoft.com/office/drawing/2014/main" id="{367F83DB-C0BA-36BB-B436-63241E8DA083}"/>
                </a:ext>
              </a:extLst>
            </p:cNvPr>
            <p:cNvSpPr/>
            <p:nvPr/>
          </p:nvSpPr>
          <p:spPr>
            <a:xfrm rot="8403275">
              <a:off x="2469661" y="2158005"/>
              <a:ext cx="3826286" cy="2677195"/>
            </a:xfrm>
            <a:prstGeom prst="arc">
              <a:avLst>
                <a:gd name="adj1" fmla="val 2160510"/>
                <a:gd name="adj2" fmla="val 5008726"/>
              </a:avLst>
            </a:prstGeom>
            <a:ln w="19050">
              <a:solidFill>
                <a:schemeClr val="tx1">
                  <a:lumMod val="75000"/>
                  <a:lumOff val="25000"/>
                </a:schemeClr>
              </a:solidFill>
              <a:prstDash val="sysDot"/>
              <a:headEnd type="none" w="lg" len="lg"/>
              <a:tailEnd type="triangle" w="lg" len="med"/>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14" name="Arc 13">
            <a:extLst>
              <a:ext uri="{FF2B5EF4-FFF2-40B4-BE49-F238E27FC236}">
                <a16:creationId xmlns:a16="http://schemas.microsoft.com/office/drawing/2014/main" id="{DB683F10-E3F0-E132-88E3-4DBE240F1657}"/>
              </a:ext>
            </a:extLst>
          </p:cNvPr>
          <p:cNvSpPr/>
          <p:nvPr/>
        </p:nvSpPr>
        <p:spPr>
          <a:xfrm rot="15795723">
            <a:off x="2582332" y="2096304"/>
            <a:ext cx="2314950" cy="2753403"/>
          </a:xfrm>
          <a:prstGeom prst="arc">
            <a:avLst>
              <a:gd name="adj1" fmla="val 1980398"/>
              <a:gd name="adj2" fmla="val 5618469"/>
            </a:avLst>
          </a:prstGeom>
          <a:ln w="19050">
            <a:solidFill>
              <a:schemeClr val="tx1">
                <a:lumMod val="75000"/>
                <a:lumOff val="25000"/>
              </a:schemeClr>
            </a:solidFill>
            <a:prstDash val="solid"/>
            <a:headEnd type="none" w="lg" len="lg"/>
            <a:tailEnd type="triangle" w="lg" len="med"/>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498948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6" name="Rectangle 415">
            <a:extLst>
              <a:ext uri="{FF2B5EF4-FFF2-40B4-BE49-F238E27FC236}">
                <a16:creationId xmlns:a16="http://schemas.microsoft.com/office/drawing/2014/main" id="{DB5CA3BE-2083-E5C6-9FD8-0711877FF948}"/>
              </a:ext>
            </a:extLst>
          </p:cNvPr>
          <p:cNvSpPr/>
          <p:nvPr/>
        </p:nvSpPr>
        <p:spPr>
          <a:xfrm>
            <a:off x="9789552" y="4469452"/>
            <a:ext cx="2059897" cy="1361909"/>
          </a:xfrm>
          <a:prstGeom prst="rect">
            <a:avLst/>
          </a:prstGeom>
          <a:solidFill>
            <a:srgbClr val="FFFFFF"/>
          </a:solidFill>
          <a:ln w="28575" cap="flat">
            <a:solidFill>
              <a:schemeClr val="tx2"/>
            </a:solid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pPr defTabSz="914395" hangingPunct="0">
              <a:defRPr/>
            </a:pPr>
            <a:r>
              <a:rPr lang="en-US" sz="1050" b="1" u="sng">
                <a:solidFill>
                  <a:srgbClr val="7F7F7F"/>
                </a:solidFill>
                <a:latin typeface="Lato" panose="020F0502020204030203" pitchFamily="34" charset="0"/>
                <a:ea typeface="Lato" panose="020F0502020204030203" pitchFamily="34" charset="0"/>
                <a:cs typeface="Lato" panose="020F0502020204030203" pitchFamily="34" charset="0"/>
                <a:sym typeface="Calibri"/>
              </a:rPr>
              <a:t>Key:</a:t>
            </a:r>
          </a:p>
          <a:p>
            <a:pPr defTabSz="914395" hangingPunct="0">
              <a:defRPr/>
            </a:pPr>
            <a:endParaRPr lang="en-US">
              <a:solidFill>
                <a:srgbClr val="7F7F7F"/>
              </a:solidFill>
              <a:latin typeface="Calibri" panose="020F0502020204030204"/>
              <a:sym typeface="Calibri"/>
            </a:endParaRPr>
          </a:p>
          <a:p>
            <a:pPr defTabSz="914395" hangingPunct="0">
              <a:defRPr/>
            </a:pPr>
            <a:endParaRPr lang="en-US">
              <a:solidFill>
                <a:srgbClr val="7F7F7F"/>
              </a:solidFill>
              <a:latin typeface="Calibri" panose="020F0502020204030204"/>
              <a:sym typeface="Calibri"/>
            </a:endParaRPr>
          </a:p>
          <a:p>
            <a:pPr defTabSz="914395" hangingPunct="0">
              <a:defRPr/>
            </a:pPr>
            <a:endParaRPr lang="en-US">
              <a:solidFill>
                <a:srgbClr val="7F7F7F"/>
              </a:solidFill>
              <a:latin typeface="Calibri" panose="020F0502020204030204"/>
              <a:sym typeface="Calibri"/>
            </a:endParaRPr>
          </a:p>
          <a:p>
            <a:pPr defTabSz="914395" hangingPunct="0">
              <a:defRPr/>
            </a:pPr>
            <a:endParaRPr lang="en-US">
              <a:solidFill>
                <a:srgbClr val="7F7F7F"/>
              </a:solidFill>
              <a:latin typeface="Calibri" panose="020F0502020204030204"/>
              <a:sym typeface="Calibri"/>
            </a:endParaRPr>
          </a:p>
        </p:txBody>
      </p:sp>
      <p:sp>
        <p:nvSpPr>
          <p:cNvPr id="114" name="Subtitle 2"/>
          <p:cNvSpPr/>
          <p:nvPr/>
        </p:nvSpPr>
        <p:spPr>
          <a:xfrm>
            <a:off x="2409278" y="2255980"/>
            <a:ext cx="7706362" cy="400108"/>
          </a:xfrm>
          <a:custGeom>
            <a:avLst/>
            <a:gdLst/>
            <a:ahLst/>
            <a:cxnLst>
              <a:cxn ang="0">
                <a:pos x="wd2" y="hd2"/>
              </a:cxn>
              <a:cxn ang="5400000">
                <a:pos x="wd2" y="hd2"/>
              </a:cxn>
              <a:cxn ang="10800000">
                <a:pos x="wd2" y="hd2"/>
              </a:cxn>
              <a:cxn ang="16200000">
                <a:pos x="wd2" y="hd2"/>
              </a:cxn>
            </a:cxnLst>
            <a:rect l="0" t="0" r="r" b="b"/>
            <a:pathLst>
              <a:path w="21600" extrusionOk="0">
                <a:moveTo>
                  <a:pt x="0" y="0"/>
                </a:moveTo>
                <a:lnTo>
                  <a:pt x="21600" y="0"/>
                </a:lnTo>
                <a:lnTo>
                  <a:pt x="21600" y="0"/>
                </a:lnTo>
                <a:lnTo>
                  <a:pt x="0" y="0"/>
                </a:lnTo>
                <a:close/>
              </a:path>
            </a:pathLst>
          </a:cu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tIns="45719" rIns="45719" bIns="45719" numCol="1" anchor="t">
            <a:spAutoFit/>
          </a:bodyPr>
          <a:lstStyle>
            <a:lvl1pPr>
              <a:spcBef>
                <a:spcPts val="1000"/>
              </a:spcBef>
              <a:defRPr sz="2000">
                <a:solidFill>
                  <a:srgbClr val="404040"/>
                </a:solidFill>
                <a:latin typeface="+mj-lt"/>
                <a:ea typeface="+mj-ea"/>
                <a:cs typeface="+mj-cs"/>
                <a:sym typeface="Helvetica"/>
              </a:defRPr>
            </a:lvl1pPr>
          </a:lstStyle>
          <a:p>
            <a:pPr defTabSz="914395" hangingPunct="0">
              <a:defRPr/>
            </a:pPr>
            <a:endParaRPr kern="0">
              <a:solidFill>
                <a:srgbClr val="7F7F7F"/>
              </a:solidFill>
              <a:latin typeface="Helvetica"/>
              <a:cs typeface="Helvetica"/>
            </a:endParaRPr>
          </a:p>
        </p:txBody>
      </p:sp>
      <p:pic>
        <p:nvPicPr>
          <p:cNvPr id="23" name="Picture 4">
            <a:extLst>
              <a:ext uri="{FF2B5EF4-FFF2-40B4-BE49-F238E27FC236}">
                <a16:creationId xmlns:a16="http://schemas.microsoft.com/office/drawing/2014/main" id="{83B11A8F-C6CE-B028-9235-971F15404EA3}"/>
              </a:ext>
            </a:extLst>
          </p:cNvPr>
          <p:cNvPicPr>
            <a:picLocks noChangeAspect="1" noChangeArrowheads="1"/>
          </p:cNvPicPr>
          <p:nvPr/>
        </p:nvPicPr>
        <p:blipFill rotWithShape="1">
          <a:blip r:embed="rId3" cstate="print">
            <a:extLst>
              <a:ext uri="{28A0092B-C50C-407E-A947-70E740481C1C}">
                <a14:useLocalDpi xmlns:a14="http://schemas.microsoft.com/office/drawing/2010/main"/>
              </a:ext>
            </a:extLst>
          </a:blip>
          <a:srcRect/>
          <a:stretch/>
        </p:blipFill>
        <p:spPr bwMode="auto">
          <a:xfrm>
            <a:off x="4036593" y="2698105"/>
            <a:ext cx="1769193" cy="1422560"/>
          </a:xfrm>
          <a:prstGeom prst="rect">
            <a:avLst/>
          </a:prstGeom>
          <a:noFill/>
          <a:extLst>
            <a:ext uri="{909E8E84-426E-40DD-AFC4-6F175D3DCCD1}">
              <a14:hiddenFill xmlns:a14="http://schemas.microsoft.com/office/drawing/2010/main">
                <a:solidFill>
                  <a:srgbClr val="FFFFFF"/>
                </a:solidFill>
              </a14:hiddenFill>
            </a:ext>
          </a:extLst>
        </p:spPr>
      </p:pic>
      <p:sp>
        <p:nvSpPr>
          <p:cNvPr id="27" name="TextBox 26">
            <a:extLst>
              <a:ext uri="{FF2B5EF4-FFF2-40B4-BE49-F238E27FC236}">
                <a16:creationId xmlns:a16="http://schemas.microsoft.com/office/drawing/2014/main" id="{89381366-CE93-D725-C376-C80309E7C2E0}"/>
              </a:ext>
            </a:extLst>
          </p:cNvPr>
          <p:cNvSpPr txBox="1"/>
          <p:nvPr/>
        </p:nvSpPr>
        <p:spPr>
          <a:xfrm>
            <a:off x="2036619" y="5130289"/>
            <a:ext cx="1515646" cy="507831"/>
          </a:xfrm>
          <a:prstGeom prst="rect">
            <a:avLst/>
          </a:prstGeom>
          <a:noFill/>
        </p:spPr>
        <p:txBody>
          <a:bodyPr wrap="square" rtlCol="0">
            <a:spAutoFit/>
          </a:bodyPr>
          <a:lstStyle/>
          <a:p>
            <a:pPr algn="ctr" defTabSz="914395">
              <a:defRPr/>
            </a:pPr>
            <a:r>
              <a:rPr lang="en-US" sz="900" b="1">
                <a:solidFill>
                  <a:srgbClr val="7F7F7F"/>
                </a:solidFill>
                <a:latin typeface="Lato" panose="020F0502020204030203" pitchFamily="34" charset="0"/>
                <a:ea typeface="Lato" panose="020F0502020204030203" pitchFamily="34" charset="0"/>
                <a:cs typeface="Lato" panose="020F0502020204030203" pitchFamily="34" charset="0"/>
              </a:rPr>
              <a:t>24v AC</a:t>
            </a:r>
          </a:p>
          <a:p>
            <a:pPr algn="ctr" defTabSz="914395">
              <a:defRPr/>
            </a:pPr>
            <a:endParaRPr lang="en-US" sz="900" b="1">
              <a:solidFill>
                <a:srgbClr val="7F7F7F"/>
              </a:solidFill>
              <a:latin typeface="Lato" panose="020F0502020204030203" pitchFamily="34" charset="0"/>
              <a:ea typeface="Lato" panose="020F0502020204030203" pitchFamily="34" charset="0"/>
              <a:cs typeface="Lato" panose="020F0502020204030203" pitchFamily="34" charset="0"/>
            </a:endParaRPr>
          </a:p>
          <a:p>
            <a:pPr algn="ctr" defTabSz="914395">
              <a:defRPr/>
            </a:pPr>
            <a:r>
              <a:rPr lang="en-US" sz="900" b="1">
                <a:solidFill>
                  <a:srgbClr val="7F7F7F"/>
                </a:solidFill>
                <a:latin typeface="Lato" panose="020F0502020204030203" pitchFamily="34" charset="0"/>
                <a:ea typeface="Lato" panose="020F0502020204030203" pitchFamily="34" charset="0"/>
                <a:cs typeface="Lato" panose="020F0502020204030203" pitchFamily="34" charset="0"/>
              </a:rPr>
              <a:t>Direct Wire</a:t>
            </a:r>
          </a:p>
        </p:txBody>
      </p:sp>
      <p:cxnSp>
        <p:nvCxnSpPr>
          <p:cNvPr id="47" name="Elbow Connector 3">
            <a:extLst>
              <a:ext uri="{FF2B5EF4-FFF2-40B4-BE49-F238E27FC236}">
                <a16:creationId xmlns:a16="http://schemas.microsoft.com/office/drawing/2014/main" id="{8BFB3B03-1B02-38B1-1E1F-F2681651AFEF}"/>
              </a:ext>
            </a:extLst>
          </p:cNvPr>
          <p:cNvCxnSpPr>
            <a:cxnSpLocks/>
            <a:stCxn id="23" idx="0"/>
            <a:endCxn id="6" idx="1"/>
          </p:cNvCxnSpPr>
          <p:nvPr/>
        </p:nvCxnSpPr>
        <p:spPr>
          <a:xfrm rot="16200000" flipV="1">
            <a:off x="3685742" y="1462656"/>
            <a:ext cx="1566358" cy="904539"/>
          </a:xfrm>
          <a:prstGeom prst="bentConnector2">
            <a:avLst/>
          </a:prstGeom>
          <a:ln w="28575">
            <a:prstDash val="dash"/>
          </a:ln>
        </p:spPr>
        <p:style>
          <a:lnRef idx="1">
            <a:schemeClr val="accent1"/>
          </a:lnRef>
          <a:fillRef idx="0">
            <a:schemeClr val="accent1"/>
          </a:fillRef>
          <a:effectRef idx="0">
            <a:schemeClr val="accent1"/>
          </a:effectRef>
          <a:fontRef idx="minor">
            <a:schemeClr val="tx1"/>
          </a:fontRef>
        </p:style>
      </p:cxnSp>
      <p:pic>
        <p:nvPicPr>
          <p:cNvPr id="50" name="Picture 2" descr="Cloud Save Data Svg Png Icon Free Download (#561776) - OnlineWebFonts.COM">
            <a:extLst>
              <a:ext uri="{FF2B5EF4-FFF2-40B4-BE49-F238E27FC236}">
                <a16:creationId xmlns:a16="http://schemas.microsoft.com/office/drawing/2014/main" id="{AF276A79-ADF7-0167-1F0E-97B36B409809}"/>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497968" y="850848"/>
            <a:ext cx="1521348" cy="998723"/>
          </a:xfrm>
          <a:prstGeom prst="rect">
            <a:avLst/>
          </a:prstGeom>
          <a:noFill/>
          <a:extLst>
            <a:ext uri="{909E8E84-426E-40DD-AFC4-6F175D3DCCD1}">
              <a14:hiddenFill xmlns:a14="http://schemas.microsoft.com/office/drawing/2010/main">
                <a:solidFill>
                  <a:srgbClr val="FFFFFF"/>
                </a:solidFill>
              </a14:hiddenFill>
            </a:ext>
          </a:extLst>
        </p:spPr>
      </p:pic>
      <p:grpSp>
        <p:nvGrpSpPr>
          <p:cNvPr id="56" name="Group 55">
            <a:extLst>
              <a:ext uri="{FF2B5EF4-FFF2-40B4-BE49-F238E27FC236}">
                <a16:creationId xmlns:a16="http://schemas.microsoft.com/office/drawing/2014/main" id="{E1AAA74E-D192-9431-66C0-5E067890B306}"/>
              </a:ext>
            </a:extLst>
          </p:cNvPr>
          <p:cNvGrpSpPr/>
          <p:nvPr/>
        </p:nvGrpSpPr>
        <p:grpSpPr>
          <a:xfrm>
            <a:off x="7413323" y="3034484"/>
            <a:ext cx="1769192" cy="723480"/>
            <a:chOff x="4896418" y="5083378"/>
            <a:chExt cx="1769192" cy="723480"/>
          </a:xfrm>
        </p:grpSpPr>
        <p:pic>
          <p:nvPicPr>
            <p:cNvPr id="57" name="Picture 6" descr="Switch Pro 48">
              <a:extLst>
                <a:ext uri="{FF2B5EF4-FFF2-40B4-BE49-F238E27FC236}">
                  <a16:creationId xmlns:a16="http://schemas.microsoft.com/office/drawing/2014/main" id="{AD8D056C-5978-5212-4F2B-DE517D50A790}"/>
                </a:ext>
              </a:extLst>
            </p:cNvPr>
            <p:cNvPicPr>
              <a:picLocks noChangeAspect="1" noChangeArrowheads="1"/>
            </p:cNvPicPr>
            <p:nvPr/>
          </p:nvPicPr>
          <p:blipFill rotWithShape="1">
            <a:blip r:embed="rId5" cstate="print">
              <a:extLst>
                <a:ext uri="{28A0092B-C50C-407E-A947-70E740481C1C}">
                  <a14:useLocalDpi xmlns:a14="http://schemas.microsoft.com/office/drawing/2010/main"/>
                </a:ext>
              </a:extLst>
            </a:blip>
            <a:srcRect/>
            <a:stretch/>
          </p:blipFill>
          <p:spPr bwMode="auto">
            <a:xfrm>
              <a:off x="4896418" y="5083378"/>
              <a:ext cx="1769192" cy="723480"/>
            </a:xfrm>
            <a:prstGeom prst="rect">
              <a:avLst/>
            </a:prstGeom>
            <a:noFill/>
            <a:extLst>
              <a:ext uri="{909E8E84-426E-40DD-AFC4-6F175D3DCCD1}">
                <a14:hiddenFill xmlns:a14="http://schemas.microsoft.com/office/drawing/2010/main">
                  <a:solidFill>
                    <a:srgbClr val="FFFFFF"/>
                  </a:solidFill>
                </a14:hiddenFill>
              </a:ext>
            </a:extLst>
          </p:spPr>
        </p:pic>
        <p:sp>
          <p:nvSpPr>
            <p:cNvPr id="59" name="Oval 58">
              <a:extLst>
                <a:ext uri="{FF2B5EF4-FFF2-40B4-BE49-F238E27FC236}">
                  <a16:creationId xmlns:a16="http://schemas.microsoft.com/office/drawing/2014/main" id="{AED9D27B-85B0-1C9A-201C-6040C635D2AE}"/>
                </a:ext>
              </a:extLst>
            </p:cNvPr>
            <p:cNvSpPr/>
            <p:nvPr/>
          </p:nvSpPr>
          <p:spPr>
            <a:xfrm flipH="1">
              <a:off x="5356456" y="5488295"/>
              <a:ext cx="45719" cy="45719"/>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95">
                <a:defRPr/>
              </a:pPr>
              <a:endParaRPr lang="en-US">
                <a:solidFill>
                  <a:srgbClr val="7F7F7F"/>
                </a:solidFill>
                <a:latin typeface="Calibri" panose="020F0502020204030204"/>
              </a:endParaRPr>
            </a:p>
          </p:txBody>
        </p:sp>
      </p:grpSp>
      <p:pic>
        <p:nvPicPr>
          <p:cNvPr id="62" name="Picture 61">
            <a:extLst>
              <a:ext uri="{FF2B5EF4-FFF2-40B4-BE49-F238E27FC236}">
                <a16:creationId xmlns:a16="http://schemas.microsoft.com/office/drawing/2014/main" id="{39932B8A-52B4-5D71-1339-CC0EA0F11098}"/>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496130" y="486275"/>
            <a:ext cx="1619385" cy="128459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3" name="TextBox 62">
            <a:extLst>
              <a:ext uri="{FF2B5EF4-FFF2-40B4-BE49-F238E27FC236}">
                <a16:creationId xmlns:a16="http://schemas.microsoft.com/office/drawing/2014/main" id="{ABE3644C-298A-2E66-1E38-26C249CC2E73}"/>
              </a:ext>
            </a:extLst>
          </p:cNvPr>
          <p:cNvSpPr txBox="1"/>
          <p:nvPr/>
        </p:nvSpPr>
        <p:spPr>
          <a:xfrm>
            <a:off x="10534418" y="1938373"/>
            <a:ext cx="1032635" cy="261610"/>
          </a:xfrm>
          <a:prstGeom prst="rect">
            <a:avLst/>
          </a:prstGeom>
          <a:noFill/>
        </p:spPr>
        <p:txBody>
          <a:bodyPr wrap="square" rtlCol="0">
            <a:spAutoFit/>
          </a:bodyPr>
          <a:lstStyle/>
          <a:p>
            <a:pPr algn="ctr" defTabSz="914395">
              <a:defRPr/>
            </a:pPr>
            <a:r>
              <a:rPr lang="en-US" sz="1100" b="1" dirty="0">
                <a:solidFill>
                  <a:srgbClr val="7F7F7F"/>
                </a:solidFill>
                <a:latin typeface="Lato" panose="020F0502020204030203" pitchFamily="34" charset="0"/>
                <a:ea typeface="Lato" panose="020F0502020204030203" pitchFamily="34" charset="0"/>
                <a:cs typeface="Lato" panose="020F0502020204030203" pitchFamily="34" charset="0"/>
              </a:rPr>
              <a:t>BMS</a:t>
            </a:r>
          </a:p>
        </p:txBody>
      </p:sp>
      <p:grpSp>
        <p:nvGrpSpPr>
          <p:cNvPr id="77" name="Group 76">
            <a:extLst>
              <a:ext uri="{FF2B5EF4-FFF2-40B4-BE49-F238E27FC236}">
                <a16:creationId xmlns:a16="http://schemas.microsoft.com/office/drawing/2014/main" id="{49FBCF0D-47A1-A713-EEAE-845ECDA5892C}"/>
              </a:ext>
            </a:extLst>
          </p:cNvPr>
          <p:cNvGrpSpPr/>
          <p:nvPr/>
        </p:nvGrpSpPr>
        <p:grpSpPr>
          <a:xfrm>
            <a:off x="7651342" y="4780056"/>
            <a:ext cx="1344880" cy="1549358"/>
            <a:chOff x="2988756" y="4655449"/>
            <a:chExt cx="1345580" cy="1550163"/>
          </a:xfrm>
        </p:grpSpPr>
        <p:pic>
          <p:nvPicPr>
            <p:cNvPr id="78" name="Picture 2" descr="Migrate to Siemens latest PXC Controllers - Flyer">
              <a:extLst>
                <a:ext uri="{FF2B5EF4-FFF2-40B4-BE49-F238E27FC236}">
                  <a16:creationId xmlns:a16="http://schemas.microsoft.com/office/drawing/2014/main" id="{09C10D6C-0622-49A8-7D90-96F0C4BB2697}"/>
                </a:ext>
              </a:extLst>
            </p:cNvPr>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rot="5400000">
              <a:off x="3033579" y="4939192"/>
              <a:ext cx="1250117" cy="682631"/>
            </a:xfrm>
            <a:prstGeom prst="rect">
              <a:avLst/>
            </a:prstGeom>
            <a:noFill/>
            <a:extLst>
              <a:ext uri="{909E8E84-426E-40DD-AFC4-6F175D3DCCD1}">
                <a14:hiddenFill xmlns:a14="http://schemas.microsoft.com/office/drawing/2010/main">
                  <a:solidFill>
                    <a:srgbClr val="FFFFFF"/>
                  </a:solidFill>
                </a14:hiddenFill>
              </a:ext>
            </a:extLst>
          </p:spPr>
        </p:pic>
        <p:sp>
          <p:nvSpPr>
            <p:cNvPr id="79" name="TextBox 78">
              <a:extLst>
                <a:ext uri="{FF2B5EF4-FFF2-40B4-BE49-F238E27FC236}">
                  <a16:creationId xmlns:a16="http://schemas.microsoft.com/office/drawing/2014/main" id="{B0FA872A-8444-EDA9-9789-1ACC6B8FC1AB}"/>
                </a:ext>
              </a:extLst>
            </p:cNvPr>
            <p:cNvSpPr txBox="1"/>
            <p:nvPr/>
          </p:nvSpPr>
          <p:spPr>
            <a:xfrm>
              <a:off x="2988756" y="5774501"/>
              <a:ext cx="1345580" cy="431111"/>
            </a:xfrm>
            <a:prstGeom prst="rect">
              <a:avLst/>
            </a:prstGeom>
            <a:noFill/>
          </p:spPr>
          <p:txBody>
            <a:bodyPr wrap="square" rtlCol="0">
              <a:spAutoFit/>
            </a:bodyPr>
            <a:lstStyle/>
            <a:p>
              <a:pPr algn="ctr" defTabSz="914395">
                <a:defRPr/>
              </a:pPr>
              <a:r>
                <a:rPr lang="en-US" sz="1100" b="1">
                  <a:solidFill>
                    <a:srgbClr val="7F7F7F"/>
                  </a:solidFill>
                  <a:latin typeface="Lato" panose="020F0502020204030203" pitchFamily="34" charset="0"/>
                  <a:ea typeface="Lato" panose="020F0502020204030203" pitchFamily="34" charset="0"/>
                  <a:cs typeface="Lato" panose="020F0502020204030203" pitchFamily="34" charset="0"/>
                </a:rPr>
                <a:t>Building / Plant Controllers</a:t>
              </a:r>
            </a:p>
          </p:txBody>
        </p:sp>
      </p:grpSp>
      <p:pic>
        <p:nvPicPr>
          <p:cNvPr id="84" name="Picture 83">
            <a:extLst>
              <a:ext uri="{FF2B5EF4-FFF2-40B4-BE49-F238E27FC236}">
                <a16:creationId xmlns:a16="http://schemas.microsoft.com/office/drawing/2014/main" id="{E2CBB449-D894-880B-339C-E612D4274C42}"/>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1292220" y="3924717"/>
            <a:ext cx="620525" cy="994580"/>
          </a:xfrm>
          <a:prstGeom prst="rect">
            <a:avLst/>
          </a:prstGeom>
        </p:spPr>
      </p:pic>
      <p:cxnSp>
        <p:nvCxnSpPr>
          <p:cNvPr id="172" name="Straight Connector 171">
            <a:extLst>
              <a:ext uri="{FF2B5EF4-FFF2-40B4-BE49-F238E27FC236}">
                <a16:creationId xmlns:a16="http://schemas.microsoft.com/office/drawing/2014/main" id="{83C6C866-791F-95EF-50AA-D2C676A2CDDB}"/>
              </a:ext>
            </a:extLst>
          </p:cNvPr>
          <p:cNvCxnSpPr>
            <a:cxnSpLocks/>
            <a:stCxn id="23" idx="3"/>
          </p:cNvCxnSpPr>
          <p:nvPr/>
        </p:nvCxnSpPr>
        <p:spPr>
          <a:xfrm>
            <a:off x="5805786" y="3409384"/>
            <a:ext cx="1518226" cy="2098"/>
          </a:xfrm>
          <a:prstGeom prst="line">
            <a:avLst/>
          </a:prstGeom>
          <a:noFill/>
          <a:ln w="28575" cap="flat">
            <a:solidFill>
              <a:srgbClr val="FFC000"/>
            </a:solidFill>
            <a:prstDash val="solid"/>
            <a:miter lim="800000"/>
          </a:ln>
          <a:effectLst/>
          <a:sp3d/>
        </p:spPr>
        <p:style>
          <a:lnRef idx="0">
            <a:scrgbClr r="0" g="0" b="0"/>
          </a:lnRef>
          <a:fillRef idx="0">
            <a:scrgbClr r="0" g="0" b="0"/>
          </a:fillRef>
          <a:effectRef idx="0">
            <a:scrgbClr r="0" g="0" b="0"/>
          </a:effectRef>
          <a:fontRef idx="none"/>
        </p:style>
      </p:cxnSp>
      <p:sp>
        <p:nvSpPr>
          <p:cNvPr id="176" name="TextBox 175">
            <a:extLst>
              <a:ext uri="{FF2B5EF4-FFF2-40B4-BE49-F238E27FC236}">
                <a16:creationId xmlns:a16="http://schemas.microsoft.com/office/drawing/2014/main" id="{EB5851C8-8AE3-E833-389A-C936EC5D089D}"/>
              </a:ext>
            </a:extLst>
          </p:cNvPr>
          <p:cNvSpPr txBox="1"/>
          <p:nvPr/>
        </p:nvSpPr>
        <p:spPr>
          <a:xfrm>
            <a:off x="5912610" y="2987561"/>
            <a:ext cx="1293153" cy="415498"/>
          </a:xfrm>
          <a:prstGeom prst="rect">
            <a:avLst/>
          </a:prstGeom>
          <a:noFill/>
        </p:spPr>
        <p:txBody>
          <a:bodyPr wrap="square" rtlCol="0">
            <a:spAutoFit/>
          </a:bodyPr>
          <a:lstStyle/>
          <a:p>
            <a:pPr algn="ctr" defTabSz="914395">
              <a:defRPr/>
            </a:pPr>
            <a:r>
              <a:rPr lang="en-US" sz="1050" b="1">
                <a:solidFill>
                  <a:srgbClr val="7F7F7F"/>
                </a:solidFill>
                <a:latin typeface="Lato" panose="020F0502020204030203" pitchFamily="34" charset="0"/>
                <a:ea typeface="Lato" panose="020F0502020204030203" pitchFamily="34" charset="0"/>
                <a:cs typeface="Lato" panose="020F0502020204030203" pitchFamily="34" charset="0"/>
              </a:rPr>
              <a:t>BACnet/IP</a:t>
            </a:r>
          </a:p>
          <a:p>
            <a:pPr algn="ctr" defTabSz="914395">
              <a:defRPr/>
            </a:pPr>
            <a:r>
              <a:rPr lang="en-US" sz="1050" b="1">
                <a:solidFill>
                  <a:srgbClr val="7F7F7F"/>
                </a:solidFill>
                <a:latin typeface="Lato" panose="020F0502020204030203" pitchFamily="34" charset="0"/>
                <a:ea typeface="Lato" panose="020F0502020204030203" pitchFamily="34" charset="0"/>
                <a:cs typeface="Lato" panose="020F0502020204030203" pitchFamily="34" charset="0"/>
              </a:rPr>
              <a:t>Ethernet Cat5/6</a:t>
            </a:r>
          </a:p>
        </p:txBody>
      </p:sp>
      <p:pic>
        <p:nvPicPr>
          <p:cNvPr id="180" name="Picture 179" descr="Icon&#10;&#10;Description automatically generated">
            <a:extLst>
              <a:ext uri="{FF2B5EF4-FFF2-40B4-BE49-F238E27FC236}">
                <a16:creationId xmlns:a16="http://schemas.microsoft.com/office/drawing/2014/main" id="{27DD5660-20D8-24C6-25ED-EF0ED19DC494}"/>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8115054" y="1515818"/>
            <a:ext cx="384317" cy="302862"/>
          </a:xfrm>
          <a:prstGeom prst="rect">
            <a:avLst/>
          </a:prstGeom>
        </p:spPr>
      </p:pic>
      <p:sp>
        <p:nvSpPr>
          <p:cNvPr id="184" name="TextBox 183">
            <a:extLst>
              <a:ext uri="{FF2B5EF4-FFF2-40B4-BE49-F238E27FC236}">
                <a16:creationId xmlns:a16="http://schemas.microsoft.com/office/drawing/2014/main" id="{26CFD811-BC86-DFF6-8AE6-B9B6CD64D655}"/>
              </a:ext>
            </a:extLst>
          </p:cNvPr>
          <p:cNvSpPr txBox="1"/>
          <p:nvPr/>
        </p:nvSpPr>
        <p:spPr>
          <a:xfrm>
            <a:off x="7538852" y="1849571"/>
            <a:ext cx="1536068" cy="253916"/>
          </a:xfrm>
          <a:prstGeom prst="rect">
            <a:avLst/>
          </a:prstGeom>
          <a:noFill/>
        </p:spPr>
        <p:txBody>
          <a:bodyPr wrap="square" rtlCol="0">
            <a:spAutoFit/>
          </a:bodyPr>
          <a:lstStyle/>
          <a:p>
            <a:pPr algn="ctr" defTabSz="914395">
              <a:defRPr/>
            </a:pPr>
            <a:r>
              <a:rPr lang="en-US" sz="1050" b="1">
                <a:solidFill>
                  <a:srgbClr val="7F7F7F"/>
                </a:solidFill>
                <a:latin typeface="Lato" panose="020F0502020204030203" pitchFamily="34" charset="0"/>
                <a:ea typeface="Lato" panose="020F0502020204030203" pitchFamily="34" charset="0"/>
                <a:cs typeface="Lato" panose="020F0502020204030203" pitchFamily="34" charset="0"/>
              </a:rPr>
              <a:t>Wireless Access Point</a:t>
            </a:r>
          </a:p>
        </p:txBody>
      </p:sp>
      <p:cxnSp>
        <p:nvCxnSpPr>
          <p:cNvPr id="185" name="Elbow Connector 3">
            <a:extLst>
              <a:ext uri="{FF2B5EF4-FFF2-40B4-BE49-F238E27FC236}">
                <a16:creationId xmlns:a16="http://schemas.microsoft.com/office/drawing/2014/main" id="{5BCE2BDF-7166-6BD5-3A19-78A35B0BCDBE}"/>
              </a:ext>
            </a:extLst>
          </p:cNvPr>
          <p:cNvCxnSpPr>
            <a:cxnSpLocks/>
            <a:endCxn id="62" idx="1"/>
          </p:cNvCxnSpPr>
          <p:nvPr/>
        </p:nvCxnSpPr>
        <p:spPr>
          <a:xfrm flipV="1">
            <a:off x="5338687" y="1128573"/>
            <a:ext cx="5157442" cy="1620785"/>
          </a:xfrm>
          <a:prstGeom prst="bentConnector3">
            <a:avLst>
              <a:gd name="adj1" fmla="val -203"/>
            </a:avLst>
          </a:prstGeom>
          <a:ln w="28575">
            <a:prstDash val="dash"/>
          </a:ln>
        </p:spPr>
        <p:style>
          <a:lnRef idx="1">
            <a:schemeClr val="accent1"/>
          </a:lnRef>
          <a:fillRef idx="0">
            <a:schemeClr val="accent1"/>
          </a:fillRef>
          <a:effectRef idx="0">
            <a:schemeClr val="accent1"/>
          </a:effectRef>
          <a:fontRef idx="minor">
            <a:schemeClr val="tx1"/>
          </a:fontRef>
        </p:style>
      </p:cxnSp>
      <p:cxnSp>
        <p:nvCxnSpPr>
          <p:cNvPr id="205" name="Elbow Connector 3">
            <a:extLst>
              <a:ext uri="{FF2B5EF4-FFF2-40B4-BE49-F238E27FC236}">
                <a16:creationId xmlns:a16="http://schemas.microsoft.com/office/drawing/2014/main" id="{543F5BF0-0C6E-0111-C2E9-DC006CF6AD29}"/>
              </a:ext>
            </a:extLst>
          </p:cNvPr>
          <p:cNvCxnSpPr>
            <a:cxnSpLocks/>
            <a:stCxn id="23" idx="2"/>
            <a:endCxn id="78" idx="2"/>
          </p:cNvCxnSpPr>
          <p:nvPr/>
        </p:nvCxnSpPr>
        <p:spPr>
          <a:xfrm rot="16200000" flipH="1">
            <a:off x="5808402" y="3233453"/>
            <a:ext cx="1284125" cy="3058547"/>
          </a:xfrm>
          <a:prstGeom prst="bentConnector2">
            <a:avLst/>
          </a:prstGeom>
          <a:ln w="28575">
            <a:solidFill>
              <a:srgbClr val="00B050"/>
            </a:solidFill>
            <a:prstDash val="dash"/>
          </a:ln>
        </p:spPr>
        <p:style>
          <a:lnRef idx="1">
            <a:schemeClr val="accent1"/>
          </a:lnRef>
          <a:fillRef idx="0">
            <a:schemeClr val="accent1"/>
          </a:fillRef>
          <a:effectRef idx="0">
            <a:schemeClr val="accent1"/>
          </a:effectRef>
          <a:fontRef idx="minor">
            <a:schemeClr val="tx1"/>
          </a:fontRef>
        </p:style>
      </p:cxnSp>
      <p:sp>
        <p:nvSpPr>
          <p:cNvPr id="208" name="TextBox 207">
            <a:extLst>
              <a:ext uri="{FF2B5EF4-FFF2-40B4-BE49-F238E27FC236}">
                <a16:creationId xmlns:a16="http://schemas.microsoft.com/office/drawing/2014/main" id="{06B2050F-6152-D06A-A006-9FD143401934}"/>
              </a:ext>
            </a:extLst>
          </p:cNvPr>
          <p:cNvSpPr txBox="1"/>
          <p:nvPr/>
        </p:nvSpPr>
        <p:spPr>
          <a:xfrm>
            <a:off x="5997023" y="4989291"/>
            <a:ext cx="1124324" cy="415498"/>
          </a:xfrm>
          <a:prstGeom prst="rect">
            <a:avLst/>
          </a:prstGeom>
          <a:noFill/>
        </p:spPr>
        <p:txBody>
          <a:bodyPr wrap="square" rtlCol="0">
            <a:spAutoFit/>
          </a:bodyPr>
          <a:lstStyle/>
          <a:p>
            <a:pPr algn="ctr" defTabSz="914395">
              <a:defRPr/>
            </a:pPr>
            <a:r>
              <a:rPr lang="en-US" sz="1050" b="1">
                <a:solidFill>
                  <a:srgbClr val="7F7F7F"/>
                </a:solidFill>
                <a:latin typeface="Lato" panose="020F0502020204030203" pitchFamily="34" charset="0"/>
                <a:ea typeface="Lato" panose="020F0502020204030203" pitchFamily="34" charset="0"/>
                <a:cs typeface="Lato" panose="020F0502020204030203" pitchFamily="34" charset="0"/>
              </a:rPr>
              <a:t>BACnet MSTP</a:t>
            </a:r>
          </a:p>
          <a:p>
            <a:pPr algn="ctr" defTabSz="914395">
              <a:defRPr/>
            </a:pPr>
            <a:r>
              <a:rPr lang="en-US" sz="1050" b="1">
                <a:solidFill>
                  <a:srgbClr val="7F7F7F"/>
                </a:solidFill>
                <a:latin typeface="Lato" panose="020F0502020204030203" pitchFamily="34" charset="0"/>
                <a:ea typeface="Lato" panose="020F0502020204030203" pitchFamily="34" charset="0"/>
                <a:cs typeface="Lato" panose="020F0502020204030203" pitchFamily="34" charset="0"/>
              </a:rPr>
              <a:t>MODBUS</a:t>
            </a:r>
          </a:p>
        </p:txBody>
      </p:sp>
      <p:sp>
        <p:nvSpPr>
          <p:cNvPr id="240" name="TextBox 239">
            <a:extLst>
              <a:ext uri="{FF2B5EF4-FFF2-40B4-BE49-F238E27FC236}">
                <a16:creationId xmlns:a16="http://schemas.microsoft.com/office/drawing/2014/main" id="{B967D276-04B4-3507-2345-574F0F1E1884}"/>
              </a:ext>
            </a:extLst>
          </p:cNvPr>
          <p:cNvSpPr txBox="1"/>
          <p:nvPr/>
        </p:nvSpPr>
        <p:spPr>
          <a:xfrm>
            <a:off x="3623089" y="6034458"/>
            <a:ext cx="1896588" cy="577081"/>
          </a:xfrm>
          <a:prstGeom prst="rect">
            <a:avLst/>
          </a:prstGeom>
          <a:noFill/>
        </p:spPr>
        <p:txBody>
          <a:bodyPr wrap="square" rtlCol="0">
            <a:spAutoFit/>
          </a:bodyPr>
          <a:lstStyle/>
          <a:p>
            <a:pPr algn="ctr" defTabSz="914395">
              <a:defRPr/>
            </a:pPr>
            <a:r>
              <a:rPr lang="en-US" sz="1050" b="1">
                <a:solidFill>
                  <a:srgbClr val="7F7F7F"/>
                </a:solidFill>
                <a:latin typeface="Lato" panose="020F0502020204030203" pitchFamily="34" charset="0"/>
                <a:ea typeface="Lato" panose="020F0502020204030203" pitchFamily="34" charset="0"/>
                <a:cs typeface="Lato" panose="020F0502020204030203" pitchFamily="34" charset="0"/>
              </a:rPr>
              <a:t>Power-over-Ethernet</a:t>
            </a:r>
          </a:p>
          <a:p>
            <a:pPr algn="ctr" defTabSz="914395">
              <a:defRPr/>
            </a:pPr>
            <a:endParaRPr lang="en-US" sz="1050" b="1">
              <a:solidFill>
                <a:srgbClr val="7F7F7F"/>
              </a:solidFill>
              <a:latin typeface="Lato" panose="020F0502020204030203" pitchFamily="34" charset="0"/>
              <a:ea typeface="Lato" panose="020F0502020204030203" pitchFamily="34" charset="0"/>
              <a:cs typeface="Lato" panose="020F0502020204030203" pitchFamily="34" charset="0"/>
            </a:endParaRPr>
          </a:p>
          <a:p>
            <a:pPr algn="ctr" defTabSz="914395">
              <a:defRPr/>
            </a:pPr>
            <a:r>
              <a:rPr lang="en-US" sz="1050" b="1">
                <a:solidFill>
                  <a:srgbClr val="7F7F7F"/>
                </a:solidFill>
                <a:latin typeface="Lato" panose="020F0502020204030203" pitchFamily="34" charset="0"/>
                <a:ea typeface="Lato" panose="020F0502020204030203" pitchFamily="34" charset="0"/>
                <a:cs typeface="Lato" panose="020F0502020204030203" pitchFamily="34" charset="0"/>
              </a:rPr>
              <a:t>(PoE)</a:t>
            </a:r>
          </a:p>
        </p:txBody>
      </p:sp>
      <p:cxnSp>
        <p:nvCxnSpPr>
          <p:cNvPr id="245" name="Elbow Connector 3">
            <a:extLst>
              <a:ext uri="{FF2B5EF4-FFF2-40B4-BE49-F238E27FC236}">
                <a16:creationId xmlns:a16="http://schemas.microsoft.com/office/drawing/2014/main" id="{FDB4DAAC-3815-DD20-9BD4-E43E941A5AF6}"/>
              </a:ext>
            </a:extLst>
          </p:cNvPr>
          <p:cNvCxnSpPr>
            <a:cxnSpLocks/>
          </p:cNvCxnSpPr>
          <p:nvPr/>
        </p:nvCxnSpPr>
        <p:spPr>
          <a:xfrm flipV="1">
            <a:off x="9270045" y="1877584"/>
            <a:ext cx="1769711" cy="1538958"/>
          </a:xfrm>
          <a:prstGeom prst="bentConnector3">
            <a:avLst>
              <a:gd name="adj1" fmla="val 100582"/>
            </a:avLst>
          </a:prstGeom>
          <a:ln w="28575">
            <a:solidFill>
              <a:srgbClr val="FFC000"/>
            </a:solidFill>
            <a:prstDash val="solid"/>
          </a:ln>
        </p:spPr>
        <p:style>
          <a:lnRef idx="1">
            <a:schemeClr val="accent1"/>
          </a:lnRef>
          <a:fillRef idx="0">
            <a:schemeClr val="accent1"/>
          </a:fillRef>
          <a:effectRef idx="0">
            <a:schemeClr val="accent1"/>
          </a:effectRef>
          <a:fontRef idx="minor">
            <a:schemeClr val="tx1"/>
          </a:fontRef>
        </p:style>
      </p:cxnSp>
      <p:sp>
        <p:nvSpPr>
          <p:cNvPr id="254" name="TextBox 253">
            <a:extLst>
              <a:ext uri="{FF2B5EF4-FFF2-40B4-BE49-F238E27FC236}">
                <a16:creationId xmlns:a16="http://schemas.microsoft.com/office/drawing/2014/main" id="{BAC9CFFC-2AE4-72F4-EF58-6EE36A191955}"/>
              </a:ext>
            </a:extLst>
          </p:cNvPr>
          <p:cNvSpPr txBox="1"/>
          <p:nvPr/>
        </p:nvSpPr>
        <p:spPr>
          <a:xfrm rot="379866">
            <a:off x="7665243" y="3220647"/>
            <a:ext cx="1323400" cy="215444"/>
          </a:xfrm>
          <a:prstGeom prst="rect">
            <a:avLst/>
          </a:prstGeom>
          <a:noFill/>
        </p:spPr>
        <p:txBody>
          <a:bodyPr wrap="square" rtlCol="0">
            <a:spAutoFit/>
          </a:bodyPr>
          <a:lstStyle/>
          <a:p>
            <a:pPr algn="ctr" defTabSz="914395">
              <a:defRPr/>
            </a:pPr>
            <a:r>
              <a:rPr lang="en-US" sz="800" b="1">
                <a:solidFill>
                  <a:srgbClr val="7F7F7F"/>
                </a:solidFill>
                <a:latin typeface="Lato" panose="020F0502020204030203" pitchFamily="34" charset="0"/>
                <a:ea typeface="Lato" panose="020F0502020204030203" pitchFamily="34" charset="0"/>
                <a:cs typeface="Lato" panose="020F0502020204030203" pitchFamily="34" charset="0"/>
              </a:rPr>
              <a:t>Network Switch</a:t>
            </a:r>
          </a:p>
        </p:txBody>
      </p:sp>
      <p:cxnSp>
        <p:nvCxnSpPr>
          <p:cNvPr id="265" name="Elbow Connector 3">
            <a:extLst>
              <a:ext uri="{FF2B5EF4-FFF2-40B4-BE49-F238E27FC236}">
                <a16:creationId xmlns:a16="http://schemas.microsoft.com/office/drawing/2014/main" id="{B8526AC2-73FE-20EB-4669-B25E8D5DBDD7}"/>
              </a:ext>
            </a:extLst>
          </p:cNvPr>
          <p:cNvCxnSpPr>
            <a:cxnSpLocks/>
            <a:endCxn id="23" idx="1"/>
          </p:cNvCxnSpPr>
          <p:nvPr/>
        </p:nvCxnSpPr>
        <p:spPr>
          <a:xfrm rot="5400000" flipH="1" flipV="1">
            <a:off x="2349044" y="4622379"/>
            <a:ext cx="2900545" cy="474556"/>
          </a:xfrm>
          <a:prstGeom prst="bentConnector2">
            <a:avLst/>
          </a:prstGeom>
          <a:ln w="28575">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75" name="Elbow Connector 3">
            <a:extLst>
              <a:ext uri="{FF2B5EF4-FFF2-40B4-BE49-F238E27FC236}">
                <a16:creationId xmlns:a16="http://schemas.microsoft.com/office/drawing/2014/main" id="{0F14C939-2C2E-45DA-48C0-39BDC6463F1B}"/>
              </a:ext>
            </a:extLst>
          </p:cNvPr>
          <p:cNvCxnSpPr>
            <a:cxnSpLocks/>
            <a:stCxn id="330" idx="3"/>
          </p:cNvCxnSpPr>
          <p:nvPr/>
        </p:nvCxnSpPr>
        <p:spPr>
          <a:xfrm>
            <a:off x="2109405" y="2542104"/>
            <a:ext cx="1900402" cy="711053"/>
          </a:xfrm>
          <a:prstGeom prst="bentConnector3">
            <a:avLst>
              <a:gd name="adj1" fmla="val 76564"/>
            </a:avLst>
          </a:prstGeom>
          <a:ln w="28575">
            <a:solidFill>
              <a:srgbClr val="FFC000"/>
            </a:solidFill>
            <a:prstDash val="solid"/>
          </a:ln>
        </p:spPr>
        <p:style>
          <a:lnRef idx="1">
            <a:schemeClr val="accent1"/>
          </a:lnRef>
          <a:fillRef idx="0">
            <a:schemeClr val="accent1"/>
          </a:fillRef>
          <a:effectRef idx="0">
            <a:schemeClr val="accent1"/>
          </a:effectRef>
          <a:fontRef idx="minor">
            <a:schemeClr val="tx1"/>
          </a:fontRef>
        </p:style>
      </p:cxnSp>
      <p:sp>
        <p:nvSpPr>
          <p:cNvPr id="291" name="TextBox 290">
            <a:extLst>
              <a:ext uri="{FF2B5EF4-FFF2-40B4-BE49-F238E27FC236}">
                <a16:creationId xmlns:a16="http://schemas.microsoft.com/office/drawing/2014/main" id="{91D93D8C-10C7-CF84-E1A1-A69FA74407C7}"/>
              </a:ext>
            </a:extLst>
          </p:cNvPr>
          <p:cNvSpPr txBox="1"/>
          <p:nvPr/>
        </p:nvSpPr>
        <p:spPr>
          <a:xfrm>
            <a:off x="705205" y="3024512"/>
            <a:ext cx="1777370" cy="415498"/>
          </a:xfrm>
          <a:prstGeom prst="rect">
            <a:avLst/>
          </a:prstGeom>
          <a:noFill/>
        </p:spPr>
        <p:txBody>
          <a:bodyPr wrap="square" rtlCol="0">
            <a:spAutoFit/>
          </a:bodyPr>
          <a:lstStyle/>
          <a:p>
            <a:pPr algn="ctr" defTabSz="914395">
              <a:defRPr/>
            </a:pPr>
            <a:r>
              <a:rPr lang="en-US" sz="1050" b="1">
                <a:solidFill>
                  <a:srgbClr val="7F7F7F"/>
                </a:solidFill>
                <a:latin typeface="Lato" panose="020F0502020204030203" pitchFamily="34" charset="0"/>
                <a:ea typeface="Lato" panose="020F0502020204030203" pitchFamily="34" charset="0"/>
                <a:cs typeface="Lato" panose="020F0502020204030203" pitchFamily="34" charset="0"/>
              </a:rPr>
              <a:t>Local Server Deployment (optional)</a:t>
            </a:r>
          </a:p>
        </p:txBody>
      </p:sp>
      <p:sp>
        <p:nvSpPr>
          <p:cNvPr id="301" name="TextBox 300">
            <a:extLst>
              <a:ext uri="{FF2B5EF4-FFF2-40B4-BE49-F238E27FC236}">
                <a16:creationId xmlns:a16="http://schemas.microsoft.com/office/drawing/2014/main" id="{E282DFEA-AA5B-5BC0-2593-7B6289FA79DC}"/>
              </a:ext>
            </a:extLst>
          </p:cNvPr>
          <p:cNvSpPr txBox="1"/>
          <p:nvPr/>
        </p:nvSpPr>
        <p:spPr>
          <a:xfrm>
            <a:off x="5394885" y="844483"/>
            <a:ext cx="2205254" cy="577081"/>
          </a:xfrm>
          <a:prstGeom prst="rect">
            <a:avLst/>
          </a:prstGeom>
          <a:noFill/>
        </p:spPr>
        <p:txBody>
          <a:bodyPr wrap="square" rtlCol="0">
            <a:spAutoFit/>
          </a:bodyPr>
          <a:lstStyle/>
          <a:p>
            <a:pPr algn="ctr" defTabSz="914395">
              <a:defRPr/>
            </a:pPr>
            <a:r>
              <a:rPr lang="en-US" sz="1050" b="1" dirty="0">
                <a:solidFill>
                  <a:srgbClr val="7F7F7F"/>
                </a:solidFill>
                <a:latin typeface="Lato" panose="020F0502020204030203" pitchFamily="34" charset="0"/>
                <a:ea typeface="Lato" panose="020F0502020204030203" pitchFamily="34" charset="0"/>
                <a:cs typeface="Lato" panose="020F0502020204030203" pitchFamily="34" charset="0"/>
              </a:rPr>
              <a:t>BACnet/IP</a:t>
            </a:r>
          </a:p>
          <a:p>
            <a:pPr algn="ctr" defTabSz="914395">
              <a:defRPr/>
            </a:pPr>
            <a:endParaRPr lang="en-US" sz="1050" b="1" dirty="0">
              <a:solidFill>
                <a:srgbClr val="7F7F7F"/>
              </a:solidFill>
              <a:latin typeface="Lato" panose="020F0502020204030203" pitchFamily="34" charset="0"/>
              <a:ea typeface="Lato" panose="020F0502020204030203" pitchFamily="34" charset="0"/>
              <a:cs typeface="Lato" panose="020F0502020204030203" pitchFamily="34" charset="0"/>
            </a:endParaRPr>
          </a:p>
          <a:p>
            <a:pPr algn="ctr" defTabSz="914395">
              <a:defRPr/>
            </a:pPr>
            <a:r>
              <a:rPr lang="en-US" sz="1050" b="1" dirty="0" err="1">
                <a:solidFill>
                  <a:srgbClr val="7F7F7F"/>
                </a:solidFill>
                <a:latin typeface="Lato" panose="020F0502020204030203" pitchFamily="34" charset="0"/>
                <a:ea typeface="Lato" panose="020F0502020204030203" pitchFamily="34" charset="0"/>
                <a:cs typeface="Lato" panose="020F0502020204030203" pitchFamily="34" charset="0"/>
              </a:rPr>
              <a:t>Wifi</a:t>
            </a:r>
            <a:endParaRPr lang="en-US" sz="1050" b="1" dirty="0">
              <a:solidFill>
                <a:srgbClr val="7F7F7F"/>
              </a:solidFill>
              <a:latin typeface="Lato" panose="020F0502020204030203" pitchFamily="34" charset="0"/>
              <a:ea typeface="Lato" panose="020F0502020204030203" pitchFamily="34" charset="0"/>
              <a:cs typeface="Lato" panose="020F0502020204030203" pitchFamily="34" charset="0"/>
            </a:endParaRPr>
          </a:p>
        </p:txBody>
      </p:sp>
      <p:cxnSp>
        <p:nvCxnSpPr>
          <p:cNvPr id="306" name="Straight Connector 305">
            <a:extLst>
              <a:ext uri="{FF2B5EF4-FFF2-40B4-BE49-F238E27FC236}">
                <a16:creationId xmlns:a16="http://schemas.microsoft.com/office/drawing/2014/main" id="{BEA53778-34F3-8506-2ED1-F56B374854EB}"/>
              </a:ext>
            </a:extLst>
          </p:cNvPr>
          <p:cNvCxnSpPr>
            <a:cxnSpLocks/>
          </p:cNvCxnSpPr>
          <p:nvPr/>
        </p:nvCxnSpPr>
        <p:spPr>
          <a:xfrm>
            <a:off x="8297919" y="2115095"/>
            <a:ext cx="289" cy="944960"/>
          </a:xfrm>
          <a:prstGeom prst="line">
            <a:avLst/>
          </a:prstGeom>
          <a:noFill/>
          <a:ln w="28575" cap="flat">
            <a:solidFill>
              <a:srgbClr val="FFC000"/>
            </a:solidFill>
            <a:prstDash val="solid"/>
            <a:miter lim="800000"/>
          </a:ln>
          <a:effectLst/>
          <a:sp3d/>
        </p:spPr>
        <p:style>
          <a:lnRef idx="0">
            <a:scrgbClr r="0" g="0" b="0"/>
          </a:lnRef>
          <a:fillRef idx="0">
            <a:scrgbClr r="0" g="0" b="0"/>
          </a:fillRef>
          <a:effectRef idx="0">
            <a:scrgbClr r="0" g="0" b="0"/>
          </a:effectRef>
          <a:fontRef idx="none"/>
        </p:style>
      </p:cxnSp>
      <p:sp>
        <p:nvSpPr>
          <p:cNvPr id="307" name="TextBox 306">
            <a:extLst>
              <a:ext uri="{FF2B5EF4-FFF2-40B4-BE49-F238E27FC236}">
                <a16:creationId xmlns:a16="http://schemas.microsoft.com/office/drawing/2014/main" id="{6195409C-5A0A-723C-ABFF-0A3BC103307E}"/>
              </a:ext>
            </a:extLst>
          </p:cNvPr>
          <p:cNvSpPr txBox="1"/>
          <p:nvPr/>
        </p:nvSpPr>
        <p:spPr>
          <a:xfrm rot="5400000">
            <a:off x="7809164" y="2491862"/>
            <a:ext cx="1289091" cy="253916"/>
          </a:xfrm>
          <a:prstGeom prst="rect">
            <a:avLst/>
          </a:prstGeom>
          <a:noFill/>
        </p:spPr>
        <p:txBody>
          <a:bodyPr wrap="square" rtlCol="0">
            <a:spAutoFit/>
          </a:bodyPr>
          <a:lstStyle/>
          <a:p>
            <a:pPr algn="ctr" defTabSz="914395">
              <a:defRPr/>
            </a:pPr>
            <a:r>
              <a:rPr lang="en-US" sz="1050" b="1">
                <a:solidFill>
                  <a:srgbClr val="7F7F7F"/>
                </a:solidFill>
                <a:latin typeface="Lato" panose="020F0502020204030203" pitchFamily="34" charset="0"/>
                <a:ea typeface="Lato" panose="020F0502020204030203" pitchFamily="34" charset="0"/>
                <a:cs typeface="Lato" panose="020F0502020204030203" pitchFamily="34" charset="0"/>
              </a:rPr>
              <a:t>Ethernet Cat5/6</a:t>
            </a:r>
          </a:p>
        </p:txBody>
      </p:sp>
      <p:cxnSp>
        <p:nvCxnSpPr>
          <p:cNvPr id="311" name="Straight Connector 310">
            <a:extLst>
              <a:ext uri="{FF2B5EF4-FFF2-40B4-BE49-F238E27FC236}">
                <a16:creationId xmlns:a16="http://schemas.microsoft.com/office/drawing/2014/main" id="{9287893F-6441-4E21-BD28-B16D66F06770}"/>
              </a:ext>
            </a:extLst>
          </p:cNvPr>
          <p:cNvCxnSpPr>
            <a:cxnSpLocks/>
          </p:cNvCxnSpPr>
          <p:nvPr/>
        </p:nvCxnSpPr>
        <p:spPr>
          <a:xfrm>
            <a:off x="8297918" y="1117925"/>
            <a:ext cx="0" cy="313852"/>
          </a:xfrm>
          <a:prstGeom prst="line">
            <a:avLst/>
          </a:prstGeom>
          <a:noFill/>
          <a:ln w="28575" cap="flat">
            <a:solidFill>
              <a:srgbClr val="5698D3"/>
            </a:solidFill>
            <a:prstDash val="dash"/>
            <a:miter lim="800000"/>
          </a:ln>
          <a:effectLst/>
          <a:sp3d/>
        </p:spPr>
        <p:style>
          <a:lnRef idx="0">
            <a:scrgbClr r="0" g="0" b="0"/>
          </a:lnRef>
          <a:fillRef idx="0">
            <a:scrgbClr r="0" g="0" b="0"/>
          </a:fillRef>
          <a:effectRef idx="0">
            <a:scrgbClr r="0" g="0" b="0"/>
          </a:effectRef>
          <a:fontRef idx="none"/>
        </p:style>
      </p:cxnSp>
      <p:sp>
        <p:nvSpPr>
          <p:cNvPr id="316" name="TextBox 315">
            <a:extLst>
              <a:ext uri="{FF2B5EF4-FFF2-40B4-BE49-F238E27FC236}">
                <a16:creationId xmlns:a16="http://schemas.microsoft.com/office/drawing/2014/main" id="{4E3B541E-9984-FFE7-0D32-913AB9718B1D}"/>
              </a:ext>
            </a:extLst>
          </p:cNvPr>
          <p:cNvSpPr txBox="1"/>
          <p:nvPr/>
        </p:nvSpPr>
        <p:spPr>
          <a:xfrm>
            <a:off x="9563282" y="3449364"/>
            <a:ext cx="1183235" cy="253916"/>
          </a:xfrm>
          <a:prstGeom prst="rect">
            <a:avLst/>
          </a:prstGeom>
          <a:noFill/>
        </p:spPr>
        <p:txBody>
          <a:bodyPr wrap="square" rtlCol="0">
            <a:spAutoFit/>
          </a:bodyPr>
          <a:lstStyle/>
          <a:p>
            <a:pPr algn="ctr" defTabSz="914395">
              <a:defRPr/>
            </a:pPr>
            <a:r>
              <a:rPr lang="en-US" sz="1050" b="1">
                <a:solidFill>
                  <a:srgbClr val="7F7F7F"/>
                </a:solidFill>
                <a:latin typeface="Lato" panose="020F0502020204030203" pitchFamily="34" charset="0"/>
                <a:ea typeface="Lato" panose="020F0502020204030203" pitchFamily="34" charset="0"/>
                <a:cs typeface="Lato" panose="020F0502020204030203" pitchFamily="34" charset="0"/>
              </a:rPr>
              <a:t>Ethernet Cat5/6</a:t>
            </a:r>
          </a:p>
        </p:txBody>
      </p:sp>
      <p:pic>
        <p:nvPicPr>
          <p:cNvPr id="320" name="Picture 319" descr="Background pattern&#10;&#10;Description automatically generated">
            <a:extLst>
              <a:ext uri="{FF2B5EF4-FFF2-40B4-BE49-F238E27FC236}">
                <a16:creationId xmlns:a16="http://schemas.microsoft.com/office/drawing/2014/main" id="{9DEB61BF-B260-BDB9-2B7B-07D2885BBBB1}"/>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rot="10800000">
            <a:off x="1178422" y="5594866"/>
            <a:ext cx="845674" cy="187689"/>
          </a:xfrm>
          <a:prstGeom prst="rect">
            <a:avLst/>
          </a:prstGeom>
        </p:spPr>
      </p:pic>
      <p:cxnSp>
        <p:nvCxnSpPr>
          <p:cNvPr id="321" name="Elbow Connector 3">
            <a:extLst>
              <a:ext uri="{FF2B5EF4-FFF2-40B4-BE49-F238E27FC236}">
                <a16:creationId xmlns:a16="http://schemas.microsoft.com/office/drawing/2014/main" id="{B0BAB452-7F3D-E727-0B20-AC0D0D2231DB}"/>
              </a:ext>
            </a:extLst>
          </p:cNvPr>
          <p:cNvCxnSpPr>
            <a:cxnSpLocks/>
          </p:cNvCxnSpPr>
          <p:nvPr/>
        </p:nvCxnSpPr>
        <p:spPr>
          <a:xfrm rot="10800000">
            <a:off x="2098167" y="2406201"/>
            <a:ext cx="1882298" cy="702739"/>
          </a:xfrm>
          <a:prstGeom prst="bentConnector3">
            <a:avLst>
              <a:gd name="adj1" fmla="val 16096"/>
            </a:avLst>
          </a:prstGeom>
          <a:ln w="28575">
            <a:prstDash val="dash"/>
          </a:ln>
        </p:spPr>
        <p:style>
          <a:lnRef idx="1">
            <a:schemeClr val="accent1"/>
          </a:lnRef>
          <a:fillRef idx="0">
            <a:schemeClr val="accent1"/>
          </a:fillRef>
          <a:effectRef idx="0">
            <a:schemeClr val="accent1"/>
          </a:effectRef>
          <a:fontRef idx="minor">
            <a:schemeClr val="tx1"/>
          </a:fontRef>
        </p:style>
      </p:cxnSp>
      <p:pic>
        <p:nvPicPr>
          <p:cNvPr id="330" name="Graphic 329" descr="Server with solid fill">
            <a:extLst>
              <a:ext uri="{FF2B5EF4-FFF2-40B4-BE49-F238E27FC236}">
                <a16:creationId xmlns:a16="http://schemas.microsoft.com/office/drawing/2014/main" id="{3990C301-A2C5-53D2-7301-0F342EB83858}"/>
              </a:ext>
            </a:extLst>
          </p:cNvPr>
          <p:cNvPicPr>
            <a:picLocks noChangeAspect="1"/>
          </p:cNvPicPr>
          <p:nvPr/>
        </p:nvPicPr>
        <p:blipFill>
          <a:blip>
            <a:extLst>
              <a:ext uri="{96DAC541-7B7A-43D3-8B79-37D633B846F1}">
                <asvg:svgBlip xmlns:asvg="http://schemas.microsoft.com/office/drawing/2016/SVG/main" r:embed="rId11"/>
              </a:ext>
            </a:extLst>
          </a:blip>
          <a:stretch>
            <a:fillRect/>
          </a:stretch>
        </p:blipFill>
        <p:spPr>
          <a:xfrm>
            <a:off x="1110788" y="2042795"/>
            <a:ext cx="998617" cy="998617"/>
          </a:xfrm>
          <a:prstGeom prst="rect">
            <a:avLst/>
          </a:prstGeom>
        </p:spPr>
      </p:pic>
      <p:sp>
        <p:nvSpPr>
          <p:cNvPr id="331" name="TextBox 330">
            <a:extLst>
              <a:ext uri="{FF2B5EF4-FFF2-40B4-BE49-F238E27FC236}">
                <a16:creationId xmlns:a16="http://schemas.microsoft.com/office/drawing/2014/main" id="{38CFFF42-2D9E-FA0A-A6A8-4818DD7A0873}"/>
              </a:ext>
            </a:extLst>
          </p:cNvPr>
          <p:cNvSpPr txBox="1"/>
          <p:nvPr/>
        </p:nvSpPr>
        <p:spPr>
          <a:xfrm>
            <a:off x="2255247" y="2573866"/>
            <a:ext cx="1183235" cy="253916"/>
          </a:xfrm>
          <a:prstGeom prst="rect">
            <a:avLst/>
          </a:prstGeom>
          <a:noFill/>
        </p:spPr>
        <p:txBody>
          <a:bodyPr wrap="square" rtlCol="0">
            <a:spAutoFit/>
          </a:bodyPr>
          <a:lstStyle/>
          <a:p>
            <a:pPr algn="ctr" defTabSz="914395">
              <a:defRPr/>
            </a:pPr>
            <a:r>
              <a:rPr lang="en-US" sz="1050" b="1">
                <a:solidFill>
                  <a:srgbClr val="7F7F7F"/>
                </a:solidFill>
                <a:latin typeface="Lato" panose="020F0502020204030203" pitchFamily="34" charset="0"/>
                <a:ea typeface="Lato" panose="020F0502020204030203" pitchFamily="34" charset="0"/>
                <a:cs typeface="Lato" panose="020F0502020204030203" pitchFamily="34" charset="0"/>
              </a:rPr>
              <a:t>Ethernet Cat5/6</a:t>
            </a:r>
          </a:p>
        </p:txBody>
      </p:sp>
      <p:sp>
        <p:nvSpPr>
          <p:cNvPr id="332" name="TextBox 331">
            <a:extLst>
              <a:ext uri="{FF2B5EF4-FFF2-40B4-BE49-F238E27FC236}">
                <a16:creationId xmlns:a16="http://schemas.microsoft.com/office/drawing/2014/main" id="{7C1A2E80-4E21-7889-F87C-201AAF0CDDD7}"/>
              </a:ext>
            </a:extLst>
          </p:cNvPr>
          <p:cNvSpPr txBox="1"/>
          <p:nvPr/>
        </p:nvSpPr>
        <p:spPr>
          <a:xfrm>
            <a:off x="2248863" y="2126876"/>
            <a:ext cx="1183235" cy="253916"/>
          </a:xfrm>
          <a:prstGeom prst="rect">
            <a:avLst/>
          </a:prstGeom>
          <a:noFill/>
        </p:spPr>
        <p:txBody>
          <a:bodyPr wrap="square" rtlCol="0">
            <a:spAutoFit/>
          </a:bodyPr>
          <a:lstStyle/>
          <a:p>
            <a:pPr algn="ctr" defTabSz="914395">
              <a:defRPr/>
            </a:pPr>
            <a:r>
              <a:rPr lang="en-US" sz="1050" b="1" err="1">
                <a:solidFill>
                  <a:srgbClr val="7F7F7F"/>
                </a:solidFill>
                <a:latin typeface="Lato" panose="020F0502020204030203" pitchFamily="34" charset="0"/>
                <a:ea typeface="Lato" panose="020F0502020204030203" pitchFamily="34" charset="0"/>
                <a:cs typeface="Lato" panose="020F0502020204030203" pitchFamily="34" charset="0"/>
              </a:rPr>
              <a:t>Wifi</a:t>
            </a:r>
            <a:endParaRPr lang="en-US" sz="1050" b="1">
              <a:solidFill>
                <a:srgbClr val="7F7F7F"/>
              </a:solidFill>
              <a:latin typeface="Lato" panose="020F0502020204030203" pitchFamily="34" charset="0"/>
              <a:ea typeface="Lato" panose="020F0502020204030203" pitchFamily="34" charset="0"/>
              <a:cs typeface="Lato" panose="020F0502020204030203" pitchFamily="34" charset="0"/>
            </a:endParaRPr>
          </a:p>
        </p:txBody>
      </p:sp>
      <p:cxnSp>
        <p:nvCxnSpPr>
          <p:cNvPr id="343" name="Straight Connector 342">
            <a:extLst>
              <a:ext uri="{FF2B5EF4-FFF2-40B4-BE49-F238E27FC236}">
                <a16:creationId xmlns:a16="http://schemas.microsoft.com/office/drawing/2014/main" id="{7C444B06-265A-8C3D-0784-8971E3D9800A}"/>
              </a:ext>
            </a:extLst>
          </p:cNvPr>
          <p:cNvCxnSpPr>
            <a:cxnSpLocks/>
          </p:cNvCxnSpPr>
          <p:nvPr/>
        </p:nvCxnSpPr>
        <p:spPr>
          <a:xfrm flipV="1">
            <a:off x="2826649" y="4419392"/>
            <a:ext cx="725616" cy="9540"/>
          </a:xfrm>
          <a:prstGeom prst="line">
            <a:avLst/>
          </a:prstGeom>
          <a:noFill/>
          <a:ln w="28575" cap="flat">
            <a:solidFill>
              <a:schemeClr val="tx1"/>
            </a:solidFill>
            <a:prstDash val="solid"/>
            <a:miter lim="800000"/>
          </a:ln>
          <a:effectLst/>
          <a:sp3d/>
        </p:spPr>
        <p:style>
          <a:lnRef idx="0">
            <a:scrgbClr r="0" g="0" b="0"/>
          </a:lnRef>
          <a:fillRef idx="0">
            <a:scrgbClr r="0" g="0" b="0"/>
          </a:fillRef>
          <a:effectRef idx="0">
            <a:scrgbClr r="0" g="0" b="0"/>
          </a:effectRef>
          <a:fontRef idx="none"/>
        </p:style>
      </p:cxnSp>
      <p:grpSp>
        <p:nvGrpSpPr>
          <p:cNvPr id="345" name="Group 344">
            <a:extLst>
              <a:ext uri="{FF2B5EF4-FFF2-40B4-BE49-F238E27FC236}">
                <a16:creationId xmlns:a16="http://schemas.microsoft.com/office/drawing/2014/main" id="{C0AE2299-44F8-8B22-95CB-BA8F294EAA19}"/>
              </a:ext>
            </a:extLst>
          </p:cNvPr>
          <p:cNvGrpSpPr/>
          <p:nvPr/>
        </p:nvGrpSpPr>
        <p:grpSpPr>
          <a:xfrm>
            <a:off x="1978443" y="4264811"/>
            <a:ext cx="873676" cy="318600"/>
            <a:chOff x="3121222" y="5455438"/>
            <a:chExt cx="424555" cy="202581"/>
          </a:xfrm>
        </p:grpSpPr>
        <p:sp>
          <p:nvSpPr>
            <p:cNvPr id="346" name="Rectangle: Rounded Corners 345">
              <a:extLst>
                <a:ext uri="{FF2B5EF4-FFF2-40B4-BE49-F238E27FC236}">
                  <a16:creationId xmlns:a16="http://schemas.microsoft.com/office/drawing/2014/main" id="{011C6CE3-4878-E8B2-1FFC-A5C2F1B68541}"/>
                </a:ext>
              </a:extLst>
            </p:cNvPr>
            <p:cNvSpPr/>
            <p:nvPr/>
          </p:nvSpPr>
          <p:spPr>
            <a:xfrm>
              <a:off x="3121222" y="5455438"/>
              <a:ext cx="362924" cy="202581"/>
            </a:xfrm>
            <a:prstGeom prst="round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95">
                <a:defRPr/>
              </a:pPr>
              <a:r>
                <a:rPr lang="en-US" sz="900">
                  <a:solidFill>
                    <a:prstClr val="white"/>
                  </a:solidFill>
                  <a:latin typeface="Lato" panose="020F0502020204030203" pitchFamily="34" charset="0"/>
                  <a:ea typeface="Lato" panose="020F0502020204030203" pitchFamily="34" charset="0"/>
                  <a:cs typeface="Lato" panose="020F0502020204030203" pitchFamily="34" charset="0"/>
                </a:rPr>
                <a:t>110-220v AC</a:t>
              </a:r>
            </a:p>
          </p:txBody>
        </p:sp>
        <p:sp>
          <p:nvSpPr>
            <p:cNvPr id="347" name="Oval 346">
              <a:extLst>
                <a:ext uri="{FF2B5EF4-FFF2-40B4-BE49-F238E27FC236}">
                  <a16:creationId xmlns:a16="http://schemas.microsoft.com/office/drawing/2014/main" id="{69A36438-ADE0-F045-EE29-85B5E2F977A2}"/>
                </a:ext>
              </a:extLst>
            </p:cNvPr>
            <p:cNvSpPr/>
            <p:nvPr/>
          </p:nvSpPr>
          <p:spPr>
            <a:xfrm>
              <a:off x="3463227" y="5515453"/>
              <a:ext cx="82550" cy="8255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95">
                <a:defRPr/>
              </a:pPr>
              <a:endParaRPr lang="en-US" sz="2000">
                <a:solidFill>
                  <a:srgbClr val="7F7F7F"/>
                </a:solidFill>
                <a:latin typeface="Calibri" panose="020F0502020204030204"/>
              </a:endParaRPr>
            </a:p>
          </p:txBody>
        </p:sp>
      </p:grpSp>
      <p:sp>
        <p:nvSpPr>
          <p:cNvPr id="365" name="TextBox 364">
            <a:extLst>
              <a:ext uri="{FF2B5EF4-FFF2-40B4-BE49-F238E27FC236}">
                <a16:creationId xmlns:a16="http://schemas.microsoft.com/office/drawing/2014/main" id="{F28FEE98-9473-F12A-80CB-B062022C3849}"/>
              </a:ext>
            </a:extLst>
          </p:cNvPr>
          <p:cNvSpPr txBox="1"/>
          <p:nvPr/>
        </p:nvSpPr>
        <p:spPr>
          <a:xfrm>
            <a:off x="2647395" y="4193172"/>
            <a:ext cx="1124324" cy="246221"/>
          </a:xfrm>
          <a:prstGeom prst="rect">
            <a:avLst/>
          </a:prstGeom>
          <a:noFill/>
        </p:spPr>
        <p:txBody>
          <a:bodyPr wrap="square" rtlCol="0">
            <a:spAutoFit/>
          </a:bodyPr>
          <a:lstStyle/>
          <a:p>
            <a:pPr algn="ctr" defTabSz="914395">
              <a:defRPr/>
            </a:pPr>
            <a:r>
              <a:rPr lang="en-US" sz="1000" b="1">
                <a:solidFill>
                  <a:srgbClr val="7F7F7F"/>
                </a:solidFill>
                <a:latin typeface="Lato" panose="020F0502020204030203" pitchFamily="34" charset="0"/>
                <a:ea typeface="Lato" panose="020F0502020204030203" pitchFamily="34" charset="0"/>
                <a:cs typeface="Lato" panose="020F0502020204030203" pitchFamily="34" charset="0"/>
              </a:rPr>
              <a:t>USB-C</a:t>
            </a:r>
          </a:p>
        </p:txBody>
      </p:sp>
      <p:cxnSp>
        <p:nvCxnSpPr>
          <p:cNvPr id="380" name="Straight Connector 379">
            <a:extLst>
              <a:ext uri="{FF2B5EF4-FFF2-40B4-BE49-F238E27FC236}">
                <a16:creationId xmlns:a16="http://schemas.microsoft.com/office/drawing/2014/main" id="{186CFD69-143A-3BF7-957A-5F5A7FD6E0F9}"/>
              </a:ext>
            </a:extLst>
          </p:cNvPr>
          <p:cNvCxnSpPr>
            <a:cxnSpLocks/>
          </p:cNvCxnSpPr>
          <p:nvPr/>
        </p:nvCxnSpPr>
        <p:spPr>
          <a:xfrm>
            <a:off x="8297919" y="3684717"/>
            <a:ext cx="289" cy="944960"/>
          </a:xfrm>
          <a:prstGeom prst="line">
            <a:avLst/>
          </a:prstGeom>
          <a:noFill/>
          <a:ln w="28575" cap="flat">
            <a:solidFill>
              <a:srgbClr val="FFC000"/>
            </a:solidFill>
            <a:prstDash val="solid"/>
            <a:miter lim="800000"/>
          </a:ln>
          <a:effectLst/>
          <a:sp3d/>
        </p:spPr>
        <p:style>
          <a:lnRef idx="0">
            <a:scrgbClr r="0" g="0" b="0"/>
          </a:lnRef>
          <a:fillRef idx="0">
            <a:scrgbClr r="0" g="0" b="0"/>
          </a:fillRef>
          <a:effectRef idx="0">
            <a:scrgbClr r="0" g="0" b="0"/>
          </a:effectRef>
          <a:fontRef idx="none"/>
        </p:style>
      </p:cxnSp>
      <p:sp>
        <p:nvSpPr>
          <p:cNvPr id="381" name="TextBox 380">
            <a:extLst>
              <a:ext uri="{FF2B5EF4-FFF2-40B4-BE49-F238E27FC236}">
                <a16:creationId xmlns:a16="http://schemas.microsoft.com/office/drawing/2014/main" id="{BAA9A106-4353-7918-906F-A455DC12CEB1}"/>
              </a:ext>
            </a:extLst>
          </p:cNvPr>
          <p:cNvSpPr txBox="1"/>
          <p:nvPr/>
        </p:nvSpPr>
        <p:spPr>
          <a:xfrm rot="5400000">
            <a:off x="7809164" y="4061483"/>
            <a:ext cx="1289091" cy="253916"/>
          </a:xfrm>
          <a:prstGeom prst="rect">
            <a:avLst/>
          </a:prstGeom>
          <a:noFill/>
        </p:spPr>
        <p:txBody>
          <a:bodyPr wrap="square" rtlCol="0">
            <a:spAutoFit/>
          </a:bodyPr>
          <a:lstStyle/>
          <a:p>
            <a:pPr algn="ctr" defTabSz="914395">
              <a:defRPr/>
            </a:pPr>
            <a:r>
              <a:rPr lang="en-US" sz="1050" b="1">
                <a:solidFill>
                  <a:srgbClr val="7F7F7F"/>
                </a:solidFill>
                <a:latin typeface="Lato" panose="020F0502020204030203" pitchFamily="34" charset="0"/>
                <a:ea typeface="Lato" panose="020F0502020204030203" pitchFamily="34" charset="0"/>
                <a:cs typeface="Lato" panose="020F0502020204030203" pitchFamily="34" charset="0"/>
              </a:rPr>
              <a:t>Ethernet Cat5/6</a:t>
            </a:r>
          </a:p>
        </p:txBody>
      </p:sp>
      <p:sp>
        <p:nvSpPr>
          <p:cNvPr id="382" name="TextBox 381">
            <a:extLst>
              <a:ext uri="{FF2B5EF4-FFF2-40B4-BE49-F238E27FC236}">
                <a16:creationId xmlns:a16="http://schemas.microsoft.com/office/drawing/2014/main" id="{5F996734-D631-4C58-F7EB-5D6BA10E6851}"/>
              </a:ext>
            </a:extLst>
          </p:cNvPr>
          <p:cNvSpPr txBox="1"/>
          <p:nvPr/>
        </p:nvSpPr>
        <p:spPr>
          <a:xfrm>
            <a:off x="2036619" y="5693063"/>
            <a:ext cx="1515646" cy="507831"/>
          </a:xfrm>
          <a:prstGeom prst="rect">
            <a:avLst/>
          </a:prstGeom>
          <a:noFill/>
        </p:spPr>
        <p:txBody>
          <a:bodyPr wrap="square" rtlCol="0">
            <a:spAutoFit/>
          </a:bodyPr>
          <a:lstStyle/>
          <a:p>
            <a:pPr algn="ctr" defTabSz="914395">
              <a:defRPr/>
            </a:pPr>
            <a:r>
              <a:rPr lang="en-US" sz="900" b="1">
                <a:solidFill>
                  <a:srgbClr val="7F7F7F"/>
                </a:solidFill>
                <a:latin typeface="Lato" panose="020F0502020204030203" pitchFamily="34" charset="0"/>
                <a:ea typeface="Lato" panose="020F0502020204030203" pitchFamily="34" charset="0"/>
                <a:cs typeface="Lato" panose="020F0502020204030203" pitchFamily="34" charset="0"/>
              </a:rPr>
              <a:t>5-30v DC</a:t>
            </a:r>
          </a:p>
          <a:p>
            <a:pPr algn="ctr" defTabSz="914395">
              <a:defRPr/>
            </a:pPr>
            <a:endParaRPr lang="en-US" sz="900" b="1">
              <a:solidFill>
                <a:srgbClr val="7F7F7F"/>
              </a:solidFill>
              <a:latin typeface="Lato" panose="020F0502020204030203" pitchFamily="34" charset="0"/>
              <a:ea typeface="Lato" panose="020F0502020204030203" pitchFamily="34" charset="0"/>
              <a:cs typeface="Lato" panose="020F0502020204030203" pitchFamily="34" charset="0"/>
            </a:endParaRPr>
          </a:p>
          <a:p>
            <a:pPr algn="ctr" defTabSz="914395">
              <a:defRPr/>
            </a:pPr>
            <a:r>
              <a:rPr lang="en-US" sz="900" b="1">
                <a:solidFill>
                  <a:srgbClr val="7F7F7F"/>
                </a:solidFill>
                <a:latin typeface="Lato" panose="020F0502020204030203" pitchFamily="34" charset="0"/>
                <a:ea typeface="Lato" panose="020F0502020204030203" pitchFamily="34" charset="0"/>
                <a:cs typeface="Lato" panose="020F0502020204030203" pitchFamily="34" charset="0"/>
              </a:rPr>
              <a:t>Direct Wire</a:t>
            </a:r>
          </a:p>
        </p:txBody>
      </p:sp>
      <p:cxnSp>
        <p:nvCxnSpPr>
          <p:cNvPr id="398" name="Straight Connector 397">
            <a:extLst>
              <a:ext uri="{FF2B5EF4-FFF2-40B4-BE49-F238E27FC236}">
                <a16:creationId xmlns:a16="http://schemas.microsoft.com/office/drawing/2014/main" id="{B64666B7-C1D0-1EB0-7971-1585903942CC}"/>
              </a:ext>
            </a:extLst>
          </p:cNvPr>
          <p:cNvCxnSpPr>
            <a:cxnSpLocks/>
          </p:cNvCxnSpPr>
          <p:nvPr/>
        </p:nvCxnSpPr>
        <p:spPr>
          <a:xfrm>
            <a:off x="2036619" y="5940947"/>
            <a:ext cx="1525418" cy="0"/>
          </a:xfrm>
          <a:prstGeom prst="line">
            <a:avLst/>
          </a:prstGeom>
          <a:noFill/>
          <a:ln w="28575" cap="flat">
            <a:solidFill>
              <a:schemeClr val="tx1"/>
            </a:solidFill>
            <a:prstDash val="solid"/>
            <a:miter lim="800000"/>
          </a:ln>
          <a:effectLst/>
          <a:sp3d/>
        </p:spPr>
        <p:style>
          <a:lnRef idx="0">
            <a:scrgbClr r="0" g="0" b="0"/>
          </a:lnRef>
          <a:fillRef idx="0">
            <a:scrgbClr r="0" g="0" b="0"/>
          </a:fillRef>
          <a:effectRef idx="0">
            <a:scrgbClr r="0" g="0" b="0"/>
          </a:effectRef>
          <a:fontRef idx="none"/>
        </p:style>
      </p:cxnSp>
      <p:cxnSp>
        <p:nvCxnSpPr>
          <p:cNvPr id="400" name="Straight Connector 399">
            <a:extLst>
              <a:ext uri="{FF2B5EF4-FFF2-40B4-BE49-F238E27FC236}">
                <a16:creationId xmlns:a16="http://schemas.microsoft.com/office/drawing/2014/main" id="{61E2C548-073F-50D9-76F2-84E4FDF2661F}"/>
              </a:ext>
            </a:extLst>
          </p:cNvPr>
          <p:cNvCxnSpPr>
            <a:cxnSpLocks/>
          </p:cNvCxnSpPr>
          <p:nvPr/>
        </p:nvCxnSpPr>
        <p:spPr>
          <a:xfrm>
            <a:off x="2036619" y="5379409"/>
            <a:ext cx="1525418" cy="0"/>
          </a:xfrm>
          <a:prstGeom prst="line">
            <a:avLst/>
          </a:prstGeom>
          <a:noFill/>
          <a:ln w="28575" cap="flat">
            <a:solidFill>
              <a:schemeClr val="tx1"/>
            </a:solidFill>
            <a:prstDash val="solid"/>
            <a:miter lim="800000"/>
          </a:ln>
          <a:effectLst/>
          <a:sp3d/>
        </p:spPr>
        <p:style>
          <a:lnRef idx="0">
            <a:scrgbClr r="0" g="0" b="0"/>
          </a:lnRef>
          <a:fillRef idx="0">
            <a:scrgbClr r="0" g="0" b="0"/>
          </a:fillRef>
          <a:effectRef idx="0">
            <a:scrgbClr r="0" g="0" b="0"/>
          </a:effectRef>
          <a:fontRef idx="none"/>
        </p:style>
      </p:cxnSp>
      <p:cxnSp>
        <p:nvCxnSpPr>
          <p:cNvPr id="405" name="Straight Connector 404">
            <a:extLst>
              <a:ext uri="{FF2B5EF4-FFF2-40B4-BE49-F238E27FC236}">
                <a16:creationId xmlns:a16="http://schemas.microsoft.com/office/drawing/2014/main" id="{169BF623-F171-3AE7-79D5-53BDFF23E8B0}"/>
              </a:ext>
            </a:extLst>
          </p:cNvPr>
          <p:cNvCxnSpPr>
            <a:cxnSpLocks/>
          </p:cNvCxnSpPr>
          <p:nvPr/>
        </p:nvCxnSpPr>
        <p:spPr>
          <a:xfrm>
            <a:off x="3549337" y="6306755"/>
            <a:ext cx="2021058" cy="9497"/>
          </a:xfrm>
          <a:prstGeom prst="line">
            <a:avLst/>
          </a:prstGeom>
          <a:noFill/>
          <a:ln w="28575" cap="flat">
            <a:solidFill>
              <a:schemeClr val="tx1"/>
            </a:solidFill>
            <a:prstDash val="solid"/>
            <a:miter lim="800000"/>
          </a:ln>
          <a:effectLst/>
          <a:sp3d/>
        </p:spPr>
        <p:style>
          <a:lnRef idx="0">
            <a:scrgbClr r="0" g="0" b="0"/>
          </a:lnRef>
          <a:fillRef idx="0">
            <a:scrgbClr r="0" g="0" b="0"/>
          </a:fillRef>
          <a:effectRef idx="0">
            <a:scrgbClr r="0" g="0" b="0"/>
          </a:effectRef>
          <a:fontRef idx="none"/>
        </p:style>
      </p:cxnSp>
      <p:cxnSp>
        <p:nvCxnSpPr>
          <p:cNvPr id="417" name="Straight Connector 416">
            <a:extLst>
              <a:ext uri="{FF2B5EF4-FFF2-40B4-BE49-F238E27FC236}">
                <a16:creationId xmlns:a16="http://schemas.microsoft.com/office/drawing/2014/main" id="{77BB5EC4-20BE-8270-9477-13C3F4637A78}"/>
              </a:ext>
            </a:extLst>
          </p:cNvPr>
          <p:cNvCxnSpPr>
            <a:cxnSpLocks/>
            <a:endCxn id="424" idx="1"/>
          </p:cNvCxnSpPr>
          <p:nvPr/>
        </p:nvCxnSpPr>
        <p:spPr>
          <a:xfrm flipV="1">
            <a:off x="10045372" y="4891493"/>
            <a:ext cx="1109649" cy="2"/>
          </a:xfrm>
          <a:prstGeom prst="line">
            <a:avLst/>
          </a:prstGeom>
          <a:noFill/>
          <a:ln w="28575" cap="flat">
            <a:solidFill>
              <a:srgbClr val="FFC000"/>
            </a:solidFill>
            <a:prstDash val="solid"/>
            <a:miter lim="800000"/>
          </a:ln>
          <a:effectLst/>
          <a:sp3d/>
        </p:spPr>
        <p:style>
          <a:lnRef idx="0">
            <a:scrgbClr r="0" g="0" b="0"/>
          </a:lnRef>
          <a:fillRef idx="0">
            <a:scrgbClr r="0" g="0" b="0"/>
          </a:fillRef>
          <a:effectRef idx="0">
            <a:scrgbClr r="0" g="0" b="0"/>
          </a:effectRef>
          <a:fontRef idx="none"/>
        </p:style>
      </p:cxnSp>
      <p:cxnSp>
        <p:nvCxnSpPr>
          <p:cNvPr id="421" name="Straight Connector 420">
            <a:extLst>
              <a:ext uri="{FF2B5EF4-FFF2-40B4-BE49-F238E27FC236}">
                <a16:creationId xmlns:a16="http://schemas.microsoft.com/office/drawing/2014/main" id="{01684019-E2A1-3AE6-CF18-B37268C41A6F}"/>
              </a:ext>
            </a:extLst>
          </p:cNvPr>
          <p:cNvCxnSpPr>
            <a:cxnSpLocks/>
            <a:endCxn id="427" idx="1"/>
          </p:cNvCxnSpPr>
          <p:nvPr/>
        </p:nvCxnSpPr>
        <p:spPr>
          <a:xfrm>
            <a:off x="10045022" y="5690110"/>
            <a:ext cx="1109998" cy="6133"/>
          </a:xfrm>
          <a:prstGeom prst="line">
            <a:avLst/>
          </a:prstGeom>
          <a:noFill/>
          <a:ln w="28575" cap="flat">
            <a:solidFill>
              <a:schemeClr val="tx1"/>
            </a:solidFill>
            <a:prstDash val="solid"/>
            <a:miter lim="800000"/>
          </a:ln>
          <a:effectLst/>
          <a:sp3d/>
        </p:spPr>
        <p:style>
          <a:lnRef idx="0">
            <a:scrgbClr r="0" g="0" b="0"/>
          </a:lnRef>
          <a:fillRef idx="0">
            <a:scrgbClr r="0" g="0" b="0"/>
          </a:fillRef>
          <a:effectRef idx="0">
            <a:scrgbClr r="0" g="0" b="0"/>
          </a:effectRef>
          <a:fontRef idx="none"/>
        </p:style>
      </p:cxnSp>
      <p:cxnSp>
        <p:nvCxnSpPr>
          <p:cNvPr id="422" name="Straight Connector 421">
            <a:extLst>
              <a:ext uri="{FF2B5EF4-FFF2-40B4-BE49-F238E27FC236}">
                <a16:creationId xmlns:a16="http://schemas.microsoft.com/office/drawing/2014/main" id="{F35DA45F-5589-C883-316F-135E7B16E25F}"/>
              </a:ext>
            </a:extLst>
          </p:cNvPr>
          <p:cNvCxnSpPr>
            <a:cxnSpLocks/>
            <a:endCxn id="425" idx="1"/>
          </p:cNvCxnSpPr>
          <p:nvPr/>
        </p:nvCxnSpPr>
        <p:spPr>
          <a:xfrm>
            <a:off x="10045022" y="5147745"/>
            <a:ext cx="1109998" cy="0"/>
          </a:xfrm>
          <a:prstGeom prst="line">
            <a:avLst/>
          </a:prstGeom>
          <a:noFill/>
          <a:ln w="28575" cap="flat">
            <a:solidFill>
              <a:srgbClr val="5698D3"/>
            </a:solidFill>
            <a:prstDash val="dash"/>
            <a:miter lim="800000"/>
          </a:ln>
          <a:effectLst/>
          <a:sp3d/>
        </p:spPr>
        <p:style>
          <a:lnRef idx="0">
            <a:scrgbClr r="0" g="0" b="0"/>
          </a:lnRef>
          <a:fillRef idx="0">
            <a:scrgbClr r="0" g="0" b="0"/>
          </a:fillRef>
          <a:effectRef idx="0">
            <a:scrgbClr r="0" g="0" b="0"/>
          </a:effectRef>
          <a:fontRef idx="none"/>
        </p:style>
      </p:cxnSp>
      <p:cxnSp>
        <p:nvCxnSpPr>
          <p:cNvPr id="423" name="Straight Connector 422">
            <a:extLst>
              <a:ext uri="{FF2B5EF4-FFF2-40B4-BE49-F238E27FC236}">
                <a16:creationId xmlns:a16="http://schemas.microsoft.com/office/drawing/2014/main" id="{9A7CCBFC-4DD2-0C3B-209E-373C06638137}"/>
              </a:ext>
            </a:extLst>
          </p:cNvPr>
          <p:cNvCxnSpPr>
            <a:cxnSpLocks/>
            <a:endCxn id="426" idx="1"/>
          </p:cNvCxnSpPr>
          <p:nvPr/>
        </p:nvCxnSpPr>
        <p:spPr>
          <a:xfrm>
            <a:off x="10045022" y="5428951"/>
            <a:ext cx="1109998" cy="0"/>
          </a:xfrm>
          <a:prstGeom prst="line">
            <a:avLst/>
          </a:prstGeom>
          <a:noFill/>
          <a:ln w="28575" cap="flat">
            <a:solidFill>
              <a:srgbClr val="00B050"/>
            </a:solidFill>
            <a:prstDash val="dash"/>
            <a:miter lim="800000"/>
          </a:ln>
          <a:effectLst/>
          <a:sp3d/>
        </p:spPr>
        <p:style>
          <a:lnRef idx="0">
            <a:scrgbClr r="0" g="0" b="0"/>
          </a:lnRef>
          <a:fillRef idx="0">
            <a:scrgbClr r="0" g="0" b="0"/>
          </a:fillRef>
          <a:effectRef idx="0">
            <a:scrgbClr r="0" g="0" b="0"/>
          </a:effectRef>
          <a:fontRef idx="none"/>
        </p:style>
      </p:cxnSp>
      <p:sp>
        <p:nvSpPr>
          <p:cNvPr id="424" name="TextBox 423">
            <a:extLst>
              <a:ext uri="{FF2B5EF4-FFF2-40B4-BE49-F238E27FC236}">
                <a16:creationId xmlns:a16="http://schemas.microsoft.com/office/drawing/2014/main" id="{BBE1BDFE-6561-AA84-D712-8EB77561CCF3}"/>
              </a:ext>
            </a:extLst>
          </p:cNvPr>
          <p:cNvSpPr txBox="1"/>
          <p:nvPr/>
        </p:nvSpPr>
        <p:spPr>
          <a:xfrm>
            <a:off x="11155021" y="4776077"/>
            <a:ext cx="694427" cy="230832"/>
          </a:xfrm>
          <a:prstGeom prst="rect">
            <a:avLst/>
          </a:prstGeom>
          <a:noFill/>
        </p:spPr>
        <p:txBody>
          <a:bodyPr wrap="square" rtlCol="0">
            <a:spAutoFit/>
          </a:bodyPr>
          <a:lstStyle/>
          <a:p>
            <a:pPr algn="ctr" defTabSz="914395">
              <a:defRPr/>
            </a:pPr>
            <a:r>
              <a:rPr lang="en-US" sz="900" b="1">
                <a:solidFill>
                  <a:srgbClr val="7F7F7F"/>
                </a:solidFill>
                <a:latin typeface="Lato" panose="020F0502020204030203" pitchFamily="34" charset="0"/>
                <a:ea typeface="Lato" panose="020F0502020204030203" pitchFamily="34" charset="0"/>
                <a:cs typeface="Lato" panose="020F0502020204030203" pitchFamily="34" charset="0"/>
              </a:rPr>
              <a:t>Ethernet</a:t>
            </a:r>
          </a:p>
        </p:txBody>
      </p:sp>
      <p:sp>
        <p:nvSpPr>
          <p:cNvPr id="425" name="TextBox 424">
            <a:extLst>
              <a:ext uri="{FF2B5EF4-FFF2-40B4-BE49-F238E27FC236}">
                <a16:creationId xmlns:a16="http://schemas.microsoft.com/office/drawing/2014/main" id="{10F0DB27-55BA-83EC-1889-7F891CE32156}"/>
              </a:ext>
            </a:extLst>
          </p:cNvPr>
          <p:cNvSpPr txBox="1"/>
          <p:nvPr/>
        </p:nvSpPr>
        <p:spPr>
          <a:xfrm>
            <a:off x="11155020" y="5032329"/>
            <a:ext cx="694428" cy="230832"/>
          </a:xfrm>
          <a:prstGeom prst="rect">
            <a:avLst/>
          </a:prstGeom>
          <a:noFill/>
        </p:spPr>
        <p:txBody>
          <a:bodyPr wrap="square" rtlCol="0">
            <a:spAutoFit/>
          </a:bodyPr>
          <a:lstStyle/>
          <a:p>
            <a:pPr algn="ctr" defTabSz="914395">
              <a:defRPr/>
            </a:pPr>
            <a:r>
              <a:rPr lang="en-US" sz="900" b="1" err="1">
                <a:solidFill>
                  <a:srgbClr val="7F7F7F"/>
                </a:solidFill>
                <a:latin typeface="Lato" panose="020F0502020204030203" pitchFamily="34" charset="0"/>
                <a:ea typeface="Lato" panose="020F0502020204030203" pitchFamily="34" charset="0"/>
                <a:cs typeface="Lato" panose="020F0502020204030203" pitchFamily="34" charset="0"/>
              </a:rPr>
              <a:t>Wifi</a:t>
            </a:r>
            <a:endParaRPr lang="en-US" sz="900" b="1">
              <a:solidFill>
                <a:srgbClr val="7F7F7F"/>
              </a:solidFill>
              <a:latin typeface="Lato" panose="020F0502020204030203" pitchFamily="34" charset="0"/>
              <a:ea typeface="Lato" panose="020F0502020204030203" pitchFamily="34" charset="0"/>
              <a:cs typeface="Lato" panose="020F0502020204030203" pitchFamily="34" charset="0"/>
            </a:endParaRPr>
          </a:p>
        </p:txBody>
      </p:sp>
      <p:sp>
        <p:nvSpPr>
          <p:cNvPr id="426" name="TextBox 425">
            <a:extLst>
              <a:ext uri="{FF2B5EF4-FFF2-40B4-BE49-F238E27FC236}">
                <a16:creationId xmlns:a16="http://schemas.microsoft.com/office/drawing/2014/main" id="{F482327D-220B-B9D7-00C3-26CB8C5D9186}"/>
              </a:ext>
            </a:extLst>
          </p:cNvPr>
          <p:cNvSpPr txBox="1"/>
          <p:nvPr/>
        </p:nvSpPr>
        <p:spPr>
          <a:xfrm>
            <a:off x="11155020" y="5313535"/>
            <a:ext cx="694428" cy="230832"/>
          </a:xfrm>
          <a:prstGeom prst="rect">
            <a:avLst/>
          </a:prstGeom>
          <a:noFill/>
        </p:spPr>
        <p:txBody>
          <a:bodyPr wrap="square" rtlCol="0">
            <a:spAutoFit/>
          </a:bodyPr>
          <a:lstStyle/>
          <a:p>
            <a:pPr algn="ctr" defTabSz="914395">
              <a:defRPr/>
            </a:pPr>
            <a:r>
              <a:rPr lang="en-US" sz="900" b="1">
                <a:solidFill>
                  <a:srgbClr val="7F7F7F"/>
                </a:solidFill>
                <a:latin typeface="Lato" panose="020F0502020204030203" pitchFamily="34" charset="0"/>
                <a:ea typeface="Lato" panose="020F0502020204030203" pitchFamily="34" charset="0"/>
                <a:cs typeface="Lato" panose="020F0502020204030203" pitchFamily="34" charset="0"/>
              </a:rPr>
              <a:t>Modbus</a:t>
            </a:r>
          </a:p>
        </p:txBody>
      </p:sp>
      <p:sp>
        <p:nvSpPr>
          <p:cNvPr id="427" name="TextBox 426">
            <a:extLst>
              <a:ext uri="{FF2B5EF4-FFF2-40B4-BE49-F238E27FC236}">
                <a16:creationId xmlns:a16="http://schemas.microsoft.com/office/drawing/2014/main" id="{033EBBDA-863F-7B42-D386-CD5EADA746E3}"/>
              </a:ext>
            </a:extLst>
          </p:cNvPr>
          <p:cNvSpPr txBox="1"/>
          <p:nvPr/>
        </p:nvSpPr>
        <p:spPr>
          <a:xfrm>
            <a:off x="11155020" y="5580827"/>
            <a:ext cx="694428" cy="230832"/>
          </a:xfrm>
          <a:prstGeom prst="rect">
            <a:avLst/>
          </a:prstGeom>
          <a:noFill/>
        </p:spPr>
        <p:txBody>
          <a:bodyPr wrap="square" rtlCol="0">
            <a:spAutoFit/>
          </a:bodyPr>
          <a:lstStyle/>
          <a:p>
            <a:pPr algn="ctr" defTabSz="914395">
              <a:defRPr/>
            </a:pPr>
            <a:r>
              <a:rPr lang="en-US" sz="900" b="1">
                <a:solidFill>
                  <a:srgbClr val="7F7F7F"/>
                </a:solidFill>
                <a:latin typeface="Lato" panose="020F0502020204030203" pitchFamily="34" charset="0"/>
                <a:ea typeface="Lato" panose="020F0502020204030203" pitchFamily="34" charset="0"/>
                <a:cs typeface="Lato" panose="020F0502020204030203" pitchFamily="34" charset="0"/>
              </a:rPr>
              <a:t>Power</a:t>
            </a:r>
          </a:p>
        </p:txBody>
      </p:sp>
      <p:pic>
        <p:nvPicPr>
          <p:cNvPr id="477" name="Picture 476">
            <a:extLst>
              <a:ext uri="{FF2B5EF4-FFF2-40B4-BE49-F238E27FC236}">
                <a16:creationId xmlns:a16="http://schemas.microsoft.com/office/drawing/2014/main" id="{C7309890-C1A5-2DFE-D1DB-54A8A301CF4F}"/>
              </a:ext>
            </a:extLst>
          </p:cNvPr>
          <p:cNvPicPr>
            <a:picLocks noChangeAspect="1"/>
          </p:cNvPicPr>
          <p:nvPr/>
        </p:nvPicPr>
        <p:blipFill>
          <a:blip r:embed="rId12" cstate="screen">
            <a:biLevel thresh="75000"/>
            <a:extLst>
              <a:ext uri="{28A0092B-C50C-407E-A947-70E740481C1C}">
                <a14:useLocalDpi xmlns:a14="http://schemas.microsoft.com/office/drawing/2010/main"/>
              </a:ext>
            </a:extLst>
          </a:blip>
          <a:stretch>
            <a:fillRect/>
          </a:stretch>
        </p:blipFill>
        <p:spPr>
          <a:xfrm>
            <a:off x="5579689" y="6021700"/>
            <a:ext cx="602595" cy="602595"/>
          </a:xfrm>
          <a:prstGeom prst="rect">
            <a:avLst/>
          </a:prstGeom>
        </p:spPr>
      </p:pic>
      <p:sp>
        <p:nvSpPr>
          <p:cNvPr id="3" name="Slide Number Placeholder 2">
            <a:extLst>
              <a:ext uri="{FF2B5EF4-FFF2-40B4-BE49-F238E27FC236}">
                <a16:creationId xmlns:a16="http://schemas.microsoft.com/office/drawing/2014/main" id="{07F7386F-C03E-8122-A451-001D68E3B0A8}"/>
              </a:ext>
            </a:extLst>
          </p:cNvPr>
          <p:cNvSpPr>
            <a:spLocks noGrp="1"/>
          </p:cNvSpPr>
          <p:nvPr>
            <p:ph type="sldNum" sz="quarter" idx="2"/>
          </p:nvPr>
        </p:nvSpPr>
        <p:spPr>
          <a:xfrm>
            <a:off x="-9525" y="7033949"/>
            <a:ext cx="2971800" cy="395552"/>
          </a:xfrm>
          <a:prstGeom prst="rect">
            <a:avLst/>
          </a:prstGeom>
        </p:spPr>
        <p:txBody>
          <a:bodyPr vert="horz" lIns="91440" tIns="45720" rIns="91440" bIns="45720" rtlCol="0" anchor="ctr"/>
          <a:lstStyle>
            <a:defPPr>
              <a:defRPr lang="en-US"/>
            </a:defPPr>
            <a:lvl1pPr marL="0" algn="l" defTabSz="914400" rtl="0" eaLnBrk="1" latinLnBrk="0" hangingPunct="1">
              <a:defRPr sz="13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95">
              <a:defRPr/>
            </a:pPr>
            <a:fld id="{86CB4B4D-7CA3-9044-876B-883B54F8677D}" type="slidenum">
              <a:rPr lang="en-US" smtClean="0"/>
              <a:pPr defTabSz="914395">
                <a:defRPr/>
              </a:pPr>
              <a:t>51</a:t>
            </a:fld>
            <a:endParaRPr lang="en-US">
              <a:solidFill>
                <a:prstClr val="black">
                  <a:tint val="75000"/>
                </a:prstClr>
              </a:solidFill>
              <a:latin typeface="Calibri" panose="020F0502020204030204"/>
            </a:endParaRPr>
          </a:p>
        </p:txBody>
      </p:sp>
      <p:pic>
        <p:nvPicPr>
          <p:cNvPr id="6" name="Graphic 5" descr="Cell Tower with solid fill">
            <a:extLst>
              <a:ext uri="{FF2B5EF4-FFF2-40B4-BE49-F238E27FC236}">
                <a16:creationId xmlns:a16="http://schemas.microsoft.com/office/drawing/2014/main" id="{A1C1844A-0EC5-118D-8A03-D1CF989BF493}"/>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rot="10800000">
            <a:off x="3234750" y="740797"/>
            <a:ext cx="781901" cy="781901"/>
          </a:xfrm>
          <a:prstGeom prst="rect">
            <a:avLst/>
          </a:prstGeom>
        </p:spPr>
      </p:pic>
      <p:cxnSp>
        <p:nvCxnSpPr>
          <p:cNvPr id="10" name="Elbow Connector 3">
            <a:extLst>
              <a:ext uri="{FF2B5EF4-FFF2-40B4-BE49-F238E27FC236}">
                <a16:creationId xmlns:a16="http://schemas.microsoft.com/office/drawing/2014/main" id="{A8360CEB-93AA-0385-DFB0-58A4B11753DD}"/>
              </a:ext>
            </a:extLst>
          </p:cNvPr>
          <p:cNvCxnSpPr>
            <a:cxnSpLocks/>
            <a:stCxn id="6" idx="3"/>
            <a:endCxn id="50" idx="3"/>
          </p:cNvCxnSpPr>
          <p:nvPr/>
        </p:nvCxnSpPr>
        <p:spPr>
          <a:xfrm rot="10800000" flipV="1">
            <a:off x="2019316" y="1131746"/>
            <a:ext cx="1215434" cy="218463"/>
          </a:xfrm>
          <a:prstGeom prst="bentConnector3">
            <a:avLst>
              <a:gd name="adj1" fmla="val 50000"/>
            </a:avLst>
          </a:prstGeom>
          <a:ln w="28575">
            <a:prstDash val="dash"/>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498AFF9A-B0AB-4D0E-1FFE-868D4AD74AD2}"/>
              </a:ext>
            </a:extLst>
          </p:cNvPr>
          <p:cNvSpPr txBox="1"/>
          <p:nvPr/>
        </p:nvSpPr>
        <p:spPr>
          <a:xfrm>
            <a:off x="2737016" y="1494499"/>
            <a:ext cx="1777370" cy="415498"/>
          </a:xfrm>
          <a:prstGeom prst="rect">
            <a:avLst/>
          </a:prstGeom>
          <a:noFill/>
        </p:spPr>
        <p:txBody>
          <a:bodyPr wrap="square" rtlCol="0">
            <a:spAutoFit/>
          </a:bodyPr>
          <a:lstStyle/>
          <a:p>
            <a:pPr algn="ctr" defTabSz="914395">
              <a:defRPr/>
            </a:pPr>
            <a:r>
              <a:rPr lang="en-US" sz="1050" b="1">
                <a:solidFill>
                  <a:srgbClr val="7F7F7F"/>
                </a:solidFill>
                <a:latin typeface="Lato" panose="020F0502020204030203" pitchFamily="34" charset="0"/>
                <a:ea typeface="Lato" panose="020F0502020204030203" pitchFamily="34" charset="0"/>
                <a:cs typeface="Lato" panose="020F0502020204030203" pitchFamily="34" charset="0"/>
              </a:rPr>
              <a:t>4G Transponder</a:t>
            </a:r>
          </a:p>
          <a:p>
            <a:pPr algn="ctr" defTabSz="914395">
              <a:defRPr/>
            </a:pPr>
            <a:r>
              <a:rPr lang="en-US" sz="1050" b="1">
                <a:solidFill>
                  <a:srgbClr val="7F7F7F"/>
                </a:solidFill>
                <a:latin typeface="Lato" panose="020F0502020204030203" pitchFamily="34" charset="0"/>
                <a:ea typeface="Lato" panose="020F0502020204030203" pitchFamily="34" charset="0"/>
                <a:cs typeface="Lato" panose="020F0502020204030203" pitchFamily="34" charset="0"/>
              </a:rPr>
              <a:t>(optional)</a:t>
            </a:r>
          </a:p>
        </p:txBody>
      </p:sp>
      <p:sp>
        <p:nvSpPr>
          <p:cNvPr id="12" name="Title 2">
            <a:extLst>
              <a:ext uri="{FF2B5EF4-FFF2-40B4-BE49-F238E27FC236}">
                <a16:creationId xmlns:a16="http://schemas.microsoft.com/office/drawing/2014/main" id="{C0C3E4EE-0427-8C99-D14E-312B530AC1D2}"/>
              </a:ext>
            </a:extLst>
          </p:cNvPr>
          <p:cNvSpPr>
            <a:spLocks noGrp="1"/>
          </p:cNvSpPr>
          <p:nvPr>
            <p:ph type="title"/>
          </p:nvPr>
        </p:nvSpPr>
        <p:spPr>
          <a:xfrm>
            <a:off x="323801" y="120006"/>
            <a:ext cx="10511776" cy="660400"/>
          </a:xfrm>
        </p:spPr>
        <p:txBody>
          <a:bodyPr/>
          <a:lstStyle/>
          <a:p>
            <a:r>
              <a:rPr lang="en-US" dirty="0">
                <a:latin typeface="Franklin Gothic Book" panose="020B0503020102020204" pitchFamily="34" charset="0"/>
              </a:rPr>
              <a:t>Give your building an "autonomic nervous system"</a:t>
            </a:r>
          </a:p>
        </p:txBody>
      </p:sp>
      <p:sp>
        <p:nvSpPr>
          <p:cNvPr id="2" name="Rectangle 1">
            <a:extLst>
              <a:ext uri="{FF2B5EF4-FFF2-40B4-BE49-F238E27FC236}">
                <a16:creationId xmlns:a16="http://schemas.microsoft.com/office/drawing/2014/main" id="{7CFCD5D8-CE26-0F53-93D7-BCE76E7853AE}"/>
              </a:ext>
            </a:extLst>
          </p:cNvPr>
          <p:cNvSpPr/>
          <p:nvPr/>
        </p:nvSpPr>
        <p:spPr>
          <a:xfrm>
            <a:off x="4192731" y="3090280"/>
            <a:ext cx="506454" cy="162878"/>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0349928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32CD51-EF27-CE91-11E6-ABC2EDCF7D0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55171C7-C542-D0EC-E084-ADECF7DC8EFD}"/>
              </a:ext>
            </a:extLst>
          </p:cNvPr>
          <p:cNvSpPr>
            <a:spLocks noGrp="1"/>
          </p:cNvSpPr>
          <p:nvPr>
            <p:ph sz="half" idx="4294967295"/>
          </p:nvPr>
        </p:nvSpPr>
        <p:spPr>
          <a:xfrm>
            <a:off x="795300" y="1117297"/>
            <a:ext cx="11145688" cy="3192898"/>
          </a:xfrm>
        </p:spPr>
        <p:txBody>
          <a:bodyPr>
            <a:noAutofit/>
          </a:bodyPr>
          <a:lstStyle/>
          <a:p>
            <a:pPr>
              <a:spcBef>
                <a:spcPts val="0"/>
              </a:spcBef>
              <a:buClr>
                <a:schemeClr val="accent2"/>
              </a:buClr>
              <a:buSzPct val="108000"/>
              <a:buFont typeface="Wingdings" pitchFamily="2" charset="2"/>
              <a:buChar char="Ø"/>
            </a:pPr>
            <a:r>
              <a:rPr lang="en-US" sz="2800" b="0" dirty="0">
                <a:solidFill>
                  <a:schemeClr val="tx1"/>
                </a:solidFill>
              </a:rPr>
              <a:t> </a:t>
            </a:r>
            <a:r>
              <a:rPr lang="en-US" sz="2800" dirty="0">
                <a:solidFill>
                  <a:schemeClr val="bg1">
                    <a:lumMod val="75000"/>
                  </a:schemeClr>
                </a:solidFill>
              </a:rPr>
              <a:t>My background</a:t>
            </a:r>
          </a:p>
          <a:p>
            <a:pPr>
              <a:spcBef>
                <a:spcPts val="0"/>
              </a:spcBef>
              <a:buClr>
                <a:schemeClr val="accent2"/>
              </a:buClr>
              <a:buSzPct val="100000"/>
              <a:buFont typeface="Wingdings" pitchFamily="2" charset="2"/>
              <a:buChar char="q"/>
            </a:pPr>
            <a:endParaRPr lang="en-US" sz="1000" b="0" dirty="0">
              <a:solidFill>
                <a:schemeClr val="tx1"/>
              </a:solidFill>
            </a:endParaRPr>
          </a:p>
          <a:p>
            <a:pPr>
              <a:spcBef>
                <a:spcPts val="0"/>
              </a:spcBef>
              <a:buClr>
                <a:schemeClr val="accent2"/>
              </a:buClr>
              <a:buSzPct val="108000"/>
              <a:buFont typeface="Wingdings" pitchFamily="2" charset="2"/>
              <a:buChar char="Ø"/>
            </a:pPr>
            <a:r>
              <a:rPr lang="en-US" sz="2800" dirty="0">
                <a:solidFill>
                  <a:schemeClr val="tx1"/>
                </a:solidFill>
              </a:rPr>
              <a:t> </a:t>
            </a:r>
            <a:r>
              <a:rPr lang="en-US" sz="2800" dirty="0">
                <a:solidFill>
                  <a:schemeClr val="bg1">
                    <a:lumMod val="75000"/>
                  </a:schemeClr>
                </a:solidFill>
              </a:rPr>
              <a:t>Understand 3 dimensions of IAQ’s impact on our health:</a:t>
            </a:r>
          </a:p>
          <a:p>
            <a:pPr>
              <a:spcBef>
                <a:spcPts val="0"/>
              </a:spcBef>
              <a:buClr>
                <a:schemeClr val="accent2"/>
              </a:buClr>
              <a:buSzPct val="108000"/>
              <a:buFont typeface="Wingdings" pitchFamily="2" charset="2"/>
              <a:buChar char="Ø"/>
            </a:pPr>
            <a:endParaRPr lang="en-US" sz="800" dirty="0">
              <a:solidFill>
                <a:schemeClr val="bg1">
                  <a:lumMod val="75000"/>
                </a:schemeClr>
              </a:solidFill>
            </a:endParaRPr>
          </a:p>
          <a:p>
            <a:pPr marL="984250">
              <a:spcBef>
                <a:spcPts val="0"/>
              </a:spcBef>
              <a:buClr>
                <a:schemeClr val="accent2"/>
              </a:buClr>
              <a:buSzPct val="100000"/>
              <a:buFont typeface="Arial" panose="020B0604020202020204" pitchFamily="34" charset="0"/>
              <a:buChar char="•"/>
            </a:pPr>
            <a:r>
              <a:rPr lang="en-US" sz="2400" dirty="0">
                <a:solidFill>
                  <a:schemeClr val="bg1">
                    <a:lumMod val="75000"/>
                  </a:schemeClr>
                </a:solidFill>
              </a:rPr>
              <a:t>Microbiome</a:t>
            </a:r>
          </a:p>
          <a:p>
            <a:pPr marL="984250">
              <a:spcBef>
                <a:spcPts val="0"/>
              </a:spcBef>
              <a:buClr>
                <a:schemeClr val="accent2"/>
              </a:buClr>
              <a:buSzPct val="100000"/>
              <a:buFont typeface="Arial" panose="020B0604020202020204" pitchFamily="34" charset="0"/>
              <a:buChar char="•"/>
            </a:pPr>
            <a:r>
              <a:rPr lang="en-US" sz="2400" dirty="0">
                <a:solidFill>
                  <a:schemeClr val="bg1">
                    <a:lumMod val="75000"/>
                  </a:schemeClr>
                </a:solidFill>
              </a:rPr>
              <a:t>Immune system</a:t>
            </a:r>
          </a:p>
          <a:p>
            <a:pPr marL="984250">
              <a:spcBef>
                <a:spcPts val="0"/>
              </a:spcBef>
              <a:buClr>
                <a:schemeClr val="accent2"/>
              </a:buClr>
              <a:buSzPct val="100000"/>
              <a:buFont typeface="Arial" panose="020B0604020202020204" pitchFamily="34" charset="0"/>
              <a:buChar char="•"/>
            </a:pPr>
            <a:r>
              <a:rPr lang="en-US" sz="2400" dirty="0">
                <a:solidFill>
                  <a:schemeClr val="bg1">
                    <a:lumMod val="75000"/>
                  </a:schemeClr>
                </a:solidFill>
              </a:rPr>
              <a:t>Exposed tissues </a:t>
            </a:r>
          </a:p>
          <a:p>
            <a:pPr>
              <a:spcBef>
                <a:spcPts val="0"/>
              </a:spcBef>
              <a:buClr>
                <a:schemeClr val="accent2"/>
              </a:buClr>
              <a:buSzPct val="100000"/>
              <a:buFont typeface="Wingdings" pitchFamily="2" charset="2"/>
              <a:buChar char="q"/>
            </a:pPr>
            <a:endParaRPr lang="en-US" sz="1000" dirty="0">
              <a:solidFill>
                <a:schemeClr val="bg1">
                  <a:lumMod val="75000"/>
                </a:schemeClr>
              </a:solidFill>
            </a:endParaRPr>
          </a:p>
          <a:p>
            <a:pPr>
              <a:spcBef>
                <a:spcPts val="0"/>
              </a:spcBef>
              <a:buClr>
                <a:schemeClr val="accent2"/>
              </a:buClr>
              <a:buSzPct val="100000"/>
              <a:buFont typeface="Wingdings" pitchFamily="2" charset="2"/>
              <a:buChar char="Ø"/>
            </a:pPr>
            <a:r>
              <a:rPr lang="en-US" sz="2800" dirty="0">
                <a:solidFill>
                  <a:schemeClr val="bg1">
                    <a:lumMod val="75000"/>
                  </a:schemeClr>
                </a:solidFill>
              </a:rPr>
              <a:t> Translate air monitoring data into a medically-based IAQ Health Index</a:t>
            </a:r>
          </a:p>
          <a:p>
            <a:pPr>
              <a:spcBef>
                <a:spcPts val="0"/>
              </a:spcBef>
              <a:buClr>
                <a:schemeClr val="accent2"/>
              </a:buClr>
              <a:buSzPct val="100000"/>
              <a:buFont typeface="Wingdings" pitchFamily="2" charset="2"/>
              <a:buChar char="q"/>
            </a:pPr>
            <a:endParaRPr lang="en-US" sz="1000" dirty="0">
              <a:solidFill>
                <a:schemeClr val="bg1">
                  <a:lumMod val="75000"/>
                </a:schemeClr>
              </a:solidFill>
            </a:endParaRPr>
          </a:p>
          <a:p>
            <a:pPr>
              <a:spcBef>
                <a:spcPts val="0"/>
              </a:spcBef>
              <a:buClr>
                <a:schemeClr val="accent2"/>
              </a:buClr>
              <a:buSzPct val="100000"/>
              <a:buFont typeface="Wingdings" pitchFamily="2" charset="2"/>
              <a:buChar char="q"/>
            </a:pPr>
            <a:r>
              <a:rPr lang="en-US" sz="2800" dirty="0">
                <a:solidFill>
                  <a:schemeClr val="bg1">
                    <a:lumMod val="75000"/>
                  </a:schemeClr>
                </a:solidFill>
              </a:rPr>
              <a:t> Manage ventilation based on indoor and outdoor air quality</a:t>
            </a:r>
          </a:p>
          <a:p>
            <a:pPr>
              <a:spcBef>
                <a:spcPts val="0"/>
              </a:spcBef>
              <a:buClr>
                <a:schemeClr val="accent2"/>
              </a:buClr>
              <a:buSzPct val="100000"/>
              <a:buFont typeface="Wingdings" pitchFamily="2" charset="2"/>
              <a:buChar char="q"/>
            </a:pPr>
            <a:endParaRPr lang="en-US" sz="1000" dirty="0">
              <a:solidFill>
                <a:schemeClr val="bg1">
                  <a:lumMod val="75000"/>
                </a:schemeClr>
              </a:solidFill>
            </a:endParaRPr>
          </a:p>
          <a:p>
            <a:pPr>
              <a:spcBef>
                <a:spcPts val="600"/>
              </a:spcBef>
              <a:spcAft>
                <a:spcPts val="600"/>
              </a:spcAft>
              <a:buClr>
                <a:schemeClr val="accent2"/>
              </a:buClr>
              <a:buSzPct val="100000"/>
              <a:buFont typeface="Wingdings" pitchFamily="2" charset="2"/>
              <a:buChar char="Ø"/>
            </a:pPr>
            <a:r>
              <a:rPr lang="en-US" sz="2800" dirty="0">
                <a:solidFill>
                  <a:schemeClr val="bg1">
                    <a:lumMod val="75000"/>
                  </a:schemeClr>
                </a:solidFill>
              </a:rPr>
              <a:t> </a:t>
            </a:r>
            <a:r>
              <a:rPr lang="en-US" sz="2800" dirty="0">
                <a:solidFill>
                  <a:schemeClr val="tx1"/>
                </a:solidFill>
              </a:rPr>
              <a:t>The Return-On-Investment of healthy and productive occupants</a:t>
            </a:r>
          </a:p>
          <a:p>
            <a:pPr marL="0" indent="0">
              <a:lnSpc>
                <a:spcPct val="110000"/>
              </a:lnSpc>
              <a:spcBef>
                <a:spcPts val="600"/>
              </a:spcBef>
              <a:spcAft>
                <a:spcPts val="1200"/>
              </a:spcAft>
              <a:buClr>
                <a:schemeClr val="accent2"/>
              </a:buClr>
              <a:buSzPct val="100000"/>
              <a:buNone/>
            </a:pPr>
            <a:r>
              <a:rPr lang="en-US" sz="2400" dirty="0">
                <a:solidFill>
                  <a:schemeClr val="bg1">
                    <a:lumMod val="75000"/>
                  </a:schemeClr>
                </a:solidFill>
              </a:rPr>
              <a:t> </a:t>
            </a:r>
          </a:p>
          <a:p>
            <a:pPr marL="514350" indent="-514350">
              <a:lnSpc>
                <a:spcPct val="110000"/>
              </a:lnSpc>
              <a:spcBef>
                <a:spcPts val="600"/>
              </a:spcBef>
              <a:spcAft>
                <a:spcPts val="1200"/>
              </a:spcAft>
              <a:buClr>
                <a:schemeClr val="accent2"/>
              </a:buClr>
              <a:buSzPct val="100000"/>
              <a:buFont typeface="+mj-lt"/>
              <a:buAutoNum type="arabicPeriod"/>
            </a:pPr>
            <a:endParaRPr lang="en-US" sz="2800" b="0" dirty="0">
              <a:solidFill>
                <a:schemeClr val="tx1"/>
              </a:solidFill>
            </a:endParaRPr>
          </a:p>
          <a:p>
            <a:pPr marL="514350" indent="-514350">
              <a:lnSpc>
                <a:spcPct val="110000"/>
              </a:lnSpc>
              <a:spcBef>
                <a:spcPts val="600"/>
              </a:spcBef>
              <a:spcAft>
                <a:spcPts val="1200"/>
              </a:spcAft>
              <a:buClr>
                <a:schemeClr val="accent2"/>
              </a:buClr>
              <a:buSzPct val="100000"/>
              <a:buFont typeface="+mj-lt"/>
              <a:buAutoNum type="arabicPeriod"/>
            </a:pPr>
            <a:endParaRPr lang="en-US" sz="2800" dirty="0">
              <a:solidFill>
                <a:schemeClr val="tx1"/>
              </a:solidFill>
            </a:endParaRPr>
          </a:p>
          <a:p>
            <a:pPr marL="0" indent="0">
              <a:spcBef>
                <a:spcPts val="600"/>
              </a:spcBef>
              <a:spcAft>
                <a:spcPts val="1200"/>
              </a:spcAft>
              <a:buClr>
                <a:schemeClr val="accent2"/>
              </a:buClr>
              <a:buSzPct val="100000"/>
              <a:buNone/>
            </a:pPr>
            <a:br>
              <a:rPr lang="en-US" sz="2400" dirty="0">
                <a:solidFill>
                  <a:schemeClr val="tx1"/>
                </a:solidFill>
              </a:rPr>
            </a:br>
            <a:endParaRPr lang="en-US" sz="2400" dirty="0">
              <a:solidFill>
                <a:schemeClr val="tx1"/>
              </a:solidFill>
            </a:endParaRPr>
          </a:p>
          <a:p>
            <a:pPr>
              <a:spcBef>
                <a:spcPts val="600"/>
              </a:spcBef>
              <a:spcAft>
                <a:spcPts val="1200"/>
              </a:spcAft>
              <a:buClr>
                <a:schemeClr val="accent2"/>
              </a:buClr>
              <a:buSzPct val="100000"/>
            </a:pPr>
            <a:endParaRPr lang="en-US" dirty="0">
              <a:solidFill>
                <a:schemeClr val="tx1"/>
              </a:solidFill>
            </a:endParaRPr>
          </a:p>
        </p:txBody>
      </p:sp>
      <p:sp>
        <p:nvSpPr>
          <p:cNvPr id="4" name="Title 1">
            <a:extLst>
              <a:ext uri="{FF2B5EF4-FFF2-40B4-BE49-F238E27FC236}">
                <a16:creationId xmlns:a16="http://schemas.microsoft.com/office/drawing/2014/main" id="{E6713E10-CB55-3A75-9F04-7DBC25F3F6BC}"/>
              </a:ext>
            </a:extLst>
          </p:cNvPr>
          <p:cNvSpPr txBox="1">
            <a:spLocks/>
          </p:cNvSpPr>
          <p:nvPr/>
        </p:nvSpPr>
        <p:spPr>
          <a:xfrm>
            <a:off x="552143" y="115814"/>
            <a:ext cx="7965461" cy="994164"/>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rgbClr val="E72429"/>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12700"/>
            <a:r>
              <a:rPr lang="en-US" dirty="0">
                <a:solidFill>
                  <a:schemeClr val="bg1"/>
                </a:solidFill>
                <a:latin typeface="Franklin Gothic Book" panose="020B0503020102020204" pitchFamily="34" charset="0"/>
              </a:rPr>
              <a:t>Today’s presentation </a:t>
            </a:r>
          </a:p>
        </p:txBody>
      </p:sp>
    </p:spTree>
    <p:extLst>
      <p:ext uri="{BB962C8B-B14F-4D97-AF65-F5344CB8AC3E}">
        <p14:creationId xmlns:p14="http://schemas.microsoft.com/office/powerpoint/2010/main" val="3547488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E2AB27E-D501-57F6-55E2-3F792D409469}"/>
              </a:ext>
            </a:extLst>
          </p:cNvPr>
          <p:cNvPicPr>
            <a:picLocks noChangeAspect="1"/>
          </p:cNvPicPr>
          <p:nvPr/>
        </p:nvPicPr>
        <p:blipFill>
          <a:blip r:embed="rId2"/>
          <a:stretch>
            <a:fillRect/>
          </a:stretch>
        </p:blipFill>
        <p:spPr>
          <a:xfrm>
            <a:off x="7061200" y="1041400"/>
            <a:ext cx="4999246" cy="5467925"/>
          </a:xfrm>
          <a:prstGeom prst="rect">
            <a:avLst/>
          </a:prstGeom>
        </p:spPr>
      </p:pic>
      <p:pic>
        <p:nvPicPr>
          <p:cNvPr id="4" name="Picture 3">
            <a:extLst>
              <a:ext uri="{FF2B5EF4-FFF2-40B4-BE49-F238E27FC236}">
                <a16:creationId xmlns:a16="http://schemas.microsoft.com/office/drawing/2014/main" id="{88452772-DA8D-B1D5-A487-4E8027C923A9}"/>
              </a:ext>
            </a:extLst>
          </p:cNvPr>
          <p:cNvPicPr>
            <a:picLocks noChangeAspect="1"/>
          </p:cNvPicPr>
          <p:nvPr/>
        </p:nvPicPr>
        <p:blipFill>
          <a:blip r:embed="rId3"/>
          <a:stretch>
            <a:fillRect/>
          </a:stretch>
        </p:blipFill>
        <p:spPr>
          <a:xfrm>
            <a:off x="131554" y="1041400"/>
            <a:ext cx="6794500" cy="5435600"/>
          </a:xfrm>
          <a:prstGeom prst="rect">
            <a:avLst/>
          </a:prstGeom>
        </p:spPr>
      </p:pic>
      <p:sp>
        <p:nvSpPr>
          <p:cNvPr id="3" name="Title 1">
            <a:extLst>
              <a:ext uri="{FF2B5EF4-FFF2-40B4-BE49-F238E27FC236}">
                <a16:creationId xmlns:a16="http://schemas.microsoft.com/office/drawing/2014/main" id="{A4A6EE53-879F-9EA5-C8AD-101763321C5D}"/>
              </a:ext>
            </a:extLst>
          </p:cNvPr>
          <p:cNvSpPr txBox="1">
            <a:spLocks/>
          </p:cNvSpPr>
          <p:nvPr/>
        </p:nvSpPr>
        <p:spPr>
          <a:xfrm>
            <a:off x="356614" y="108500"/>
            <a:ext cx="10515600" cy="1325563"/>
          </a:xfrm>
          <a:prstGeom prst="rect">
            <a:avLst/>
          </a:prstGeom>
        </p:spPr>
        <p:txBody>
          <a:bodyPr>
            <a:normAutofit/>
          </a:bodyPr>
          <a:lstStyle>
            <a:lvl1pPr algn="l" defTabSz="457200" rtl="0" eaLnBrk="1" latinLnBrk="0" hangingPunct="1">
              <a:spcBef>
                <a:spcPct val="0"/>
              </a:spcBef>
              <a:buNone/>
              <a:defRPr sz="3600" kern="1200">
                <a:solidFill>
                  <a:srgbClr val="E72429"/>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dirty="0">
                <a:solidFill>
                  <a:schemeClr val="bg1"/>
                </a:solidFill>
                <a:latin typeface="Franklin Gothic Book" panose="020B0503020102020204" pitchFamily="34" charset="0"/>
              </a:rPr>
              <a:t>Healthy people are profitable in all occupied buildings</a:t>
            </a:r>
          </a:p>
        </p:txBody>
      </p:sp>
    </p:spTree>
    <p:extLst>
      <p:ext uri="{BB962C8B-B14F-4D97-AF65-F5344CB8AC3E}">
        <p14:creationId xmlns:p14="http://schemas.microsoft.com/office/powerpoint/2010/main" val="133570781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CD2461E-11D4-B882-F9BD-F5093918D465}"/>
              </a:ext>
            </a:extLst>
          </p:cNvPr>
          <p:cNvSpPr>
            <a:spLocks noGrp="1"/>
          </p:cNvSpPr>
          <p:nvPr>
            <p:ph type="body" sz="quarter" idx="10"/>
          </p:nvPr>
        </p:nvSpPr>
        <p:spPr>
          <a:xfrm>
            <a:off x="519014" y="366004"/>
            <a:ext cx="12214801" cy="762000"/>
          </a:xfrm>
        </p:spPr>
        <p:txBody>
          <a:bodyPr/>
          <a:lstStyle/>
          <a:p>
            <a:r>
              <a:rPr lang="en-US" b="1" dirty="0">
                <a:latin typeface="Franklin Gothic Book" panose="020B0503020102020204" pitchFamily="34" charset="0"/>
              </a:rPr>
              <a:t>Calculating ROI for IAQ improvements to improve productivity</a:t>
            </a:r>
            <a:endParaRPr lang="en-US" dirty="0">
              <a:latin typeface="Franklin Gothic Book" panose="020B0503020102020204" pitchFamily="34" charset="0"/>
            </a:endParaRPr>
          </a:p>
          <a:p>
            <a:endParaRPr lang="en-US" dirty="0">
              <a:latin typeface="Franklin Gothic Book" panose="020B0503020102020204" pitchFamily="34" charset="0"/>
            </a:endParaRPr>
          </a:p>
        </p:txBody>
      </p:sp>
      <p:graphicFrame>
        <p:nvGraphicFramePr>
          <p:cNvPr id="3" name="Table 2">
            <a:extLst>
              <a:ext uri="{FF2B5EF4-FFF2-40B4-BE49-F238E27FC236}">
                <a16:creationId xmlns:a16="http://schemas.microsoft.com/office/drawing/2014/main" id="{B8FB35AC-8C4A-D5A8-5946-5523DB0695D6}"/>
              </a:ext>
            </a:extLst>
          </p:cNvPr>
          <p:cNvGraphicFramePr>
            <a:graphicFrameLocks noGrp="1"/>
          </p:cNvGraphicFramePr>
          <p:nvPr>
            <p:extLst>
              <p:ext uri="{D42A27DB-BD31-4B8C-83A1-F6EECF244321}">
                <p14:modId xmlns:p14="http://schemas.microsoft.com/office/powerpoint/2010/main" val="687962600"/>
              </p:ext>
            </p:extLst>
          </p:nvPr>
        </p:nvGraphicFramePr>
        <p:xfrm>
          <a:off x="519014" y="1128004"/>
          <a:ext cx="10515600" cy="3413760"/>
        </p:xfrm>
        <a:graphic>
          <a:graphicData uri="http://schemas.openxmlformats.org/drawingml/2006/table">
            <a:tbl>
              <a:tblPr/>
              <a:tblGrid>
                <a:gridCol w="5257800">
                  <a:extLst>
                    <a:ext uri="{9D8B030D-6E8A-4147-A177-3AD203B41FA5}">
                      <a16:colId xmlns:a16="http://schemas.microsoft.com/office/drawing/2014/main" val="435609791"/>
                    </a:ext>
                  </a:extLst>
                </a:gridCol>
                <a:gridCol w="5257800">
                  <a:extLst>
                    <a:ext uri="{9D8B030D-6E8A-4147-A177-3AD203B41FA5}">
                      <a16:colId xmlns:a16="http://schemas.microsoft.com/office/drawing/2014/main" val="1057007363"/>
                    </a:ext>
                  </a:extLst>
                </a:gridCol>
              </a:tblGrid>
              <a:tr h="0">
                <a:tc>
                  <a:txBody>
                    <a:bodyPr/>
                    <a:lstStyle/>
                    <a:p>
                      <a:pPr>
                        <a:buNone/>
                      </a:pPr>
                      <a:r>
                        <a:rPr lang="en-US" b="1">
                          <a:effectLst/>
                        </a:rPr>
                        <a:t>Input</a:t>
                      </a:r>
                      <a:endParaRPr lang="en-US">
                        <a:effectLst/>
                      </a:endParaRPr>
                    </a:p>
                  </a:txBody>
                  <a:tcPr marL="114300" marR="114300" marT="76200" marB="76200"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buNone/>
                      </a:pPr>
                      <a:r>
                        <a:rPr lang="en-US" b="1">
                          <a:effectLst/>
                        </a:rPr>
                        <a:t>Example value</a:t>
                      </a:r>
                      <a:endParaRPr lang="en-US">
                        <a:effectLst/>
                      </a:endParaRPr>
                    </a:p>
                  </a:txBody>
                  <a:tcPr marL="114300" marR="114300" marT="76200" marB="76200"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3898154172"/>
                  </a:ext>
                </a:extLst>
              </a:tr>
              <a:tr h="0">
                <a:tc>
                  <a:txBody>
                    <a:bodyPr/>
                    <a:lstStyle/>
                    <a:p>
                      <a:pPr>
                        <a:buNone/>
                      </a:pPr>
                      <a:r>
                        <a:rPr lang="en-US">
                          <a:effectLst/>
                        </a:rPr>
                        <a:t>Employees</a:t>
                      </a:r>
                    </a:p>
                  </a:txBody>
                  <a:tcPr marL="114300" marR="114300" marT="76200" marB="76200"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buNone/>
                      </a:pPr>
                      <a:r>
                        <a:rPr lang="en-US">
                          <a:effectLst/>
                        </a:rPr>
                        <a:t>100</a:t>
                      </a:r>
                    </a:p>
                  </a:txBody>
                  <a:tcPr marL="114300" marR="114300" marT="76200" marB="76200"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255747198"/>
                  </a:ext>
                </a:extLst>
              </a:tr>
              <a:tr h="0">
                <a:tc>
                  <a:txBody>
                    <a:bodyPr/>
                    <a:lstStyle/>
                    <a:p>
                      <a:pPr>
                        <a:buNone/>
                      </a:pPr>
                      <a:r>
                        <a:rPr lang="en-US" dirty="0">
                          <a:effectLst/>
                        </a:rPr>
                        <a:t>Average salary + benefits</a:t>
                      </a:r>
                    </a:p>
                  </a:txBody>
                  <a:tcPr marL="114300" marR="114300" marT="76200" marB="76200"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buNone/>
                      </a:pPr>
                      <a:r>
                        <a:rPr lang="en-US">
                          <a:effectLst/>
                        </a:rPr>
                        <a:t>$90,000/year</a:t>
                      </a:r>
                    </a:p>
                  </a:txBody>
                  <a:tcPr marL="114300" marR="114300" marT="76200" marB="76200"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882191353"/>
                  </a:ext>
                </a:extLst>
              </a:tr>
              <a:tr h="0">
                <a:tc>
                  <a:txBody>
                    <a:bodyPr/>
                    <a:lstStyle/>
                    <a:p>
                      <a:pPr>
                        <a:buNone/>
                      </a:pPr>
                      <a:r>
                        <a:rPr lang="en-US">
                          <a:effectLst/>
                        </a:rPr>
                        <a:t>Total annual labor cost</a:t>
                      </a:r>
                    </a:p>
                  </a:txBody>
                  <a:tcPr marL="114300" marR="114300" marT="76200" marB="76200"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buNone/>
                      </a:pPr>
                      <a:r>
                        <a:rPr lang="en-US" dirty="0">
                          <a:effectLst/>
                        </a:rPr>
                        <a:t>$9,000,000</a:t>
                      </a:r>
                    </a:p>
                  </a:txBody>
                  <a:tcPr marL="114300" marR="114300" marT="76200" marB="76200"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209101257"/>
                  </a:ext>
                </a:extLst>
              </a:tr>
              <a:tr h="0">
                <a:tc>
                  <a:txBody>
                    <a:bodyPr/>
                    <a:lstStyle/>
                    <a:p>
                      <a:pPr>
                        <a:buNone/>
                      </a:pPr>
                      <a:r>
                        <a:rPr lang="en-US">
                          <a:effectLst/>
                        </a:rPr>
                        <a:t>Productivity loss from poor IAQ</a:t>
                      </a:r>
                    </a:p>
                  </a:txBody>
                  <a:tcPr marL="114300" marR="114300" marT="76200" marB="76200"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buNone/>
                      </a:pPr>
                      <a:r>
                        <a:rPr lang="en-US">
                          <a:effectLst/>
                        </a:rPr>
                        <a:t>12%</a:t>
                      </a:r>
                    </a:p>
                  </a:txBody>
                  <a:tcPr marL="114300" marR="114300" marT="76200" marB="76200"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319778931"/>
                  </a:ext>
                </a:extLst>
              </a:tr>
              <a:tr h="0">
                <a:tc>
                  <a:txBody>
                    <a:bodyPr/>
                    <a:lstStyle/>
                    <a:p>
                      <a:pPr>
                        <a:buNone/>
                      </a:pPr>
                      <a:r>
                        <a:rPr lang="en-US">
                          <a:effectLst/>
                        </a:rPr>
                        <a:t>Productivity recovered after IAQ improvement</a:t>
                      </a:r>
                    </a:p>
                  </a:txBody>
                  <a:tcPr marL="114300" marR="114300" marT="76200" marB="76200"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buNone/>
                      </a:pPr>
                      <a:r>
                        <a:rPr lang="en-US">
                          <a:effectLst/>
                        </a:rPr>
                        <a:t>50% of lost productivity</a:t>
                      </a:r>
                    </a:p>
                  </a:txBody>
                  <a:tcPr marL="114300" marR="114300" marT="76200" marB="76200"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869616695"/>
                  </a:ext>
                </a:extLst>
              </a:tr>
              <a:tr h="0">
                <a:tc>
                  <a:txBody>
                    <a:bodyPr/>
                    <a:lstStyle/>
                    <a:p>
                      <a:pPr>
                        <a:buNone/>
                      </a:pPr>
                      <a:r>
                        <a:rPr lang="en-US">
                          <a:effectLst/>
                        </a:rPr>
                        <a:t>Annual recovered productivity</a:t>
                      </a:r>
                    </a:p>
                  </a:txBody>
                  <a:tcPr marL="114300" marR="114300" marT="76200" marB="76200"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buNone/>
                      </a:pPr>
                      <a:r>
                        <a:rPr lang="en-US">
                          <a:effectLst/>
                        </a:rPr>
                        <a:t>6%</a:t>
                      </a:r>
                    </a:p>
                  </a:txBody>
                  <a:tcPr marL="114300" marR="114300" marT="76200" marB="76200"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2681085162"/>
                  </a:ext>
                </a:extLst>
              </a:tr>
              <a:tr h="0">
                <a:tc>
                  <a:txBody>
                    <a:bodyPr/>
                    <a:lstStyle/>
                    <a:p>
                      <a:pPr>
                        <a:buNone/>
                      </a:pPr>
                      <a:r>
                        <a:rPr lang="en-US">
                          <a:effectLst/>
                        </a:rPr>
                        <a:t>Annual IAQ monitoring + remediation cost</a:t>
                      </a:r>
                    </a:p>
                  </a:txBody>
                  <a:tcPr marL="114300" marR="114300" marT="76200" marB="76200"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buNone/>
                      </a:pPr>
                      <a:r>
                        <a:rPr lang="en-US" dirty="0">
                          <a:effectLst/>
                        </a:rPr>
                        <a:t>$150,000</a:t>
                      </a:r>
                    </a:p>
                  </a:txBody>
                  <a:tcPr marL="114300" marR="114300" marT="76200" marB="76200"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994691748"/>
                  </a:ext>
                </a:extLst>
              </a:tr>
            </a:tbl>
          </a:graphicData>
        </a:graphic>
      </p:graphicFrame>
      <p:sp>
        <p:nvSpPr>
          <p:cNvPr id="5" name="TextBox 4">
            <a:extLst>
              <a:ext uri="{FF2B5EF4-FFF2-40B4-BE49-F238E27FC236}">
                <a16:creationId xmlns:a16="http://schemas.microsoft.com/office/drawing/2014/main" id="{F3C43D54-7D95-8D95-1254-463DB22F5802}"/>
              </a:ext>
            </a:extLst>
          </p:cNvPr>
          <p:cNvSpPr txBox="1"/>
          <p:nvPr/>
        </p:nvSpPr>
        <p:spPr>
          <a:xfrm>
            <a:off x="519014" y="4660517"/>
            <a:ext cx="11451313" cy="1661993"/>
          </a:xfrm>
          <a:prstGeom prst="rect">
            <a:avLst/>
          </a:prstGeom>
          <a:noFill/>
        </p:spPr>
        <p:txBody>
          <a:bodyPr wrap="square">
            <a:spAutoFit/>
          </a:bodyPr>
          <a:lstStyle/>
          <a:p>
            <a:pPr>
              <a:buNone/>
            </a:pPr>
            <a:r>
              <a:rPr lang="en-US" dirty="0"/>
              <a:t>For a 100-person workplace with $90,000 average compensation, poor IAQ reduces productivity by 12% </a:t>
            </a:r>
          </a:p>
          <a:p>
            <a:pPr>
              <a:buNone/>
            </a:pPr>
            <a:r>
              <a:rPr lang="en-US" dirty="0"/>
              <a:t>If IAQ improvements recover half of that loss, the business gains approximately </a:t>
            </a:r>
            <a:r>
              <a:rPr lang="en-US" b="1" dirty="0"/>
              <a:t>$540,000/year</a:t>
            </a:r>
            <a:r>
              <a:rPr lang="en-US" dirty="0"/>
              <a:t> in recovered productivity </a:t>
            </a:r>
          </a:p>
          <a:p>
            <a:pPr>
              <a:buNone/>
            </a:pPr>
            <a:endParaRPr lang="en-US" dirty="0"/>
          </a:p>
          <a:p>
            <a:pPr>
              <a:buNone/>
            </a:pPr>
            <a:r>
              <a:rPr lang="en-US" sz="2400" b="1" dirty="0">
                <a:solidFill>
                  <a:srgbClr val="FF0000"/>
                </a:solidFill>
              </a:rPr>
              <a:t>After a $150,000 annual IAQ investment, the net benefit is $390,000/year, producing an estimated 260% ROI with a payback period of about 3 months</a:t>
            </a:r>
          </a:p>
        </p:txBody>
      </p:sp>
    </p:spTree>
    <p:extLst>
      <p:ext uri="{BB962C8B-B14F-4D97-AF65-F5344CB8AC3E}">
        <p14:creationId xmlns:p14="http://schemas.microsoft.com/office/powerpoint/2010/main" val="1162727534"/>
      </p:ext>
    </p:extLst>
  </p:cSld>
  <p:clrMapOvr>
    <a:masterClrMapping/>
  </p:clrMapOvr>
  <p:transition spd="med"/>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48460" y="135527"/>
            <a:ext cx="11843540" cy="646331"/>
          </a:xfrm>
          <a:prstGeom prst="rect">
            <a:avLst/>
          </a:prstGeom>
        </p:spPr>
        <p:txBody>
          <a:bodyPr vert="horz" lIns="91440" tIns="45720" rIns="91440" bIns="45720" rtlCol="0" anchor="t">
            <a:normAutofit fontScale="92500"/>
          </a:bodyPr>
          <a:lstStyle>
            <a:lvl1pPr defTabSz="457200">
              <a:spcBef>
                <a:spcPct val="0"/>
              </a:spcBef>
              <a:buNone/>
              <a:defRPr sz="3600">
                <a:solidFill>
                  <a:schemeClr val="bg1"/>
                </a:solidFill>
                <a:latin typeface="+mj-lt"/>
                <a:ea typeface="+mj-ea"/>
                <a:cs typeface="Arial" panose="020B0604020202020204" pitchFamily="34" charset="0"/>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r>
              <a:rPr lang="en-US" sz="3400" dirty="0">
                <a:latin typeface="Franklin Gothic Book" panose="020B0503020102020204" pitchFamily="34" charset="0"/>
              </a:rPr>
              <a:t>School </a:t>
            </a:r>
            <a:r>
              <a:rPr sz="3400" dirty="0">
                <a:latin typeface="Franklin Gothic Book" panose="020B0503020102020204" pitchFamily="34" charset="0"/>
              </a:rPr>
              <a:t>IAQ → </a:t>
            </a:r>
            <a:r>
              <a:rPr lang="en-US" sz="3400" dirty="0">
                <a:latin typeface="Franklin Gothic Book" panose="020B0503020102020204" pitchFamily="34" charset="0"/>
              </a:rPr>
              <a:t>Improved </a:t>
            </a:r>
            <a:r>
              <a:rPr sz="3400" dirty="0">
                <a:latin typeface="Franklin Gothic Book" panose="020B0503020102020204" pitchFamily="34" charset="0"/>
              </a:rPr>
              <a:t>Health &amp; Learning → </a:t>
            </a:r>
            <a:r>
              <a:rPr lang="en-US" sz="3400" dirty="0">
                <a:latin typeface="Franklin Gothic Book" panose="020B0503020102020204" pitchFamily="34" charset="0"/>
              </a:rPr>
              <a:t> Increased </a:t>
            </a:r>
            <a:r>
              <a:rPr sz="3400" dirty="0">
                <a:latin typeface="Franklin Gothic Book" panose="020B0503020102020204" pitchFamily="34" charset="0"/>
              </a:rPr>
              <a:t>Funding</a:t>
            </a:r>
          </a:p>
        </p:txBody>
      </p:sp>
      <p:sp>
        <p:nvSpPr>
          <p:cNvPr id="4" name="Rectangle 3"/>
          <p:cNvSpPr/>
          <p:nvPr/>
        </p:nvSpPr>
        <p:spPr>
          <a:xfrm>
            <a:off x="281663" y="1500383"/>
            <a:ext cx="3656773" cy="1493688"/>
          </a:xfrm>
          <a:prstGeom prst="rect">
            <a:avLst/>
          </a:prstGeom>
          <a:solidFill>
            <a:srgbClr val="DCF0FF"/>
          </a:solidFill>
          <a:ln>
            <a:solidFill>
              <a:srgbClr val="00468C"/>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000" b="1"/>
            </a:pPr>
            <a:r>
              <a:rPr sz="2000" dirty="0">
                <a:solidFill>
                  <a:schemeClr val="tx1"/>
                </a:solidFill>
              </a:rPr>
              <a:t>IAQ Levers</a:t>
            </a:r>
          </a:p>
          <a:p>
            <a:pPr>
              <a:defRPr sz="1600"/>
            </a:pPr>
            <a:r>
              <a:rPr dirty="0">
                <a:solidFill>
                  <a:schemeClr val="tx1"/>
                </a:solidFill>
              </a:rPr>
              <a:t>Ventilation / ACH</a:t>
            </a:r>
          </a:p>
          <a:p>
            <a:pPr>
              <a:defRPr sz="1600"/>
            </a:pPr>
            <a:r>
              <a:rPr lang="en-US" dirty="0">
                <a:solidFill>
                  <a:schemeClr val="tx1"/>
                </a:solidFill>
              </a:rPr>
              <a:t>Manage humidity (RH 40–60%)</a:t>
            </a:r>
            <a:endParaRPr dirty="0">
              <a:solidFill>
                <a:schemeClr val="tx1"/>
              </a:solidFill>
            </a:endParaRPr>
          </a:p>
          <a:p>
            <a:pPr>
              <a:defRPr sz="1600"/>
            </a:pPr>
            <a:r>
              <a:rPr lang="en-US" dirty="0">
                <a:solidFill>
                  <a:schemeClr val="tx1"/>
                </a:solidFill>
              </a:rPr>
              <a:t>In-space filtration</a:t>
            </a:r>
          </a:p>
          <a:p>
            <a:pPr>
              <a:defRPr sz="1600"/>
            </a:pPr>
            <a:r>
              <a:rPr lang="en-US" dirty="0">
                <a:solidFill>
                  <a:schemeClr val="tx1"/>
                </a:solidFill>
              </a:rPr>
              <a:t>Central filtration</a:t>
            </a:r>
            <a:endParaRPr dirty="0">
              <a:solidFill>
                <a:schemeClr val="tx1"/>
              </a:solidFill>
            </a:endParaRPr>
          </a:p>
        </p:txBody>
      </p:sp>
      <p:sp>
        <p:nvSpPr>
          <p:cNvPr id="5" name="Rectangle 4"/>
          <p:cNvSpPr/>
          <p:nvPr/>
        </p:nvSpPr>
        <p:spPr>
          <a:xfrm>
            <a:off x="281663" y="3265445"/>
            <a:ext cx="3656773" cy="1196970"/>
          </a:xfrm>
          <a:prstGeom prst="rect">
            <a:avLst/>
          </a:prstGeom>
          <a:solidFill>
            <a:srgbClr val="E6FFE6"/>
          </a:solidFill>
          <a:ln>
            <a:solidFill>
              <a:srgbClr val="007800"/>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800" b="1"/>
            </a:pPr>
            <a:r>
              <a:rPr dirty="0">
                <a:solidFill>
                  <a:schemeClr val="tx1"/>
                </a:solidFill>
              </a:rPr>
              <a:t>Health &amp; Learning Mediators</a:t>
            </a:r>
          </a:p>
          <a:p>
            <a:pPr>
              <a:defRPr sz="1600"/>
            </a:pPr>
            <a:r>
              <a:rPr dirty="0">
                <a:solidFill>
                  <a:schemeClr val="tx1"/>
                </a:solidFill>
              </a:rPr>
              <a:t>↓ Absences (asthma, infections)</a:t>
            </a:r>
          </a:p>
          <a:p>
            <a:pPr>
              <a:defRPr sz="1600"/>
            </a:pPr>
            <a:r>
              <a:rPr dirty="0">
                <a:solidFill>
                  <a:schemeClr val="tx1"/>
                </a:solidFill>
              </a:rPr>
              <a:t>↑ Attention / cognition</a:t>
            </a:r>
          </a:p>
          <a:p>
            <a:pPr>
              <a:defRPr sz="1600"/>
            </a:pPr>
            <a:r>
              <a:rPr dirty="0">
                <a:solidFill>
                  <a:schemeClr val="tx1"/>
                </a:solidFill>
              </a:rPr>
              <a:t>↓ Headaches, drowsiness</a:t>
            </a:r>
          </a:p>
        </p:txBody>
      </p:sp>
      <p:sp>
        <p:nvSpPr>
          <p:cNvPr id="6" name="Rectangle 5"/>
          <p:cNvSpPr/>
          <p:nvPr/>
        </p:nvSpPr>
        <p:spPr>
          <a:xfrm>
            <a:off x="281663" y="4775858"/>
            <a:ext cx="3656773" cy="1196970"/>
          </a:xfrm>
          <a:prstGeom prst="rect">
            <a:avLst/>
          </a:prstGeom>
          <a:solidFill>
            <a:srgbClr val="FFF5DC"/>
          </a:solidFill>
          <a:ln>
            <a:solidFill>
              <a:srgbClr val="B47800"/>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000" b="1"/>
            </a:pPr>
            <a:r>
              <a:rPr sz="2000" dirty="0">
                <a:solidFill>
                  <a:schemeClr val="tx1"/>
                </a:solidFill>
              </a:rPr>
              <a:t>Academic Outcomes</a:t>
            </a:r>
          </a:p>
          <a:p>
            <a:pPr>
              <a:defRPr sz="1600"/>
            </a:pPr>
            <a:r>
              <a:rPr dirty="0">
                <a:solidFill>
                  <a:schemeClr val="tx1"/>
                </a:solidFill>
              </a:rPr>
              <a:t>↑ Test scores </a:t>
            </a:r>
            <a:endParaRPr lang="en-US" dirty="0">
              <a:solidFill>
                <a:schemeClr val="tx1"/>
              </a:solidFill>
            </a:endParaRPr>
          </a:p>
          <a:p>
            <a:pPr>
              <a:defRPr sz="1600"/>
            </a:pPr>
            <a:r>
              <a:rPr dirty="0">
                <a:solidFill>
                  <a:schemeClr val="tx1"/>
                </a:solidFill>
              </a:rPr>
              <a:t>↑ Graduation &amp; on-time promotion</a:t>
            </a:r>
          </a:p>
          <a:p>
            <a:pPr>
              <a:defRPr sz="1600"/>
            </a:pPr>
            <a:r>
              <a:rPr dirty="0">
                <a:solidFill>
                  <a:schemeClr val="tx1"/>
                </a:solidFill>
              </a:rPr>
              <a:t>↓ Failure &amp; </a:t>
            </a:r>
            <a:r>
              <a:rPr lang="en-US" dirty="0">
                <a:solidFill>
                  <a:schemeClr val="tx1"/>
                </a:solidFill>
              </a:rPr>
              <a:t>poor </a:t>
            </a:r>
            <a:r>
              <a:rPr dirty="0">
                <a:solidFill>
                  <a:schemeClr val="tx1"/>
                </a:solidFill>
              </a:rPr>
              <a:t>retention</a:t>
            </a:r>
          </a:p>
        </p:txBody>
      </p:sp>
      <p:sp>
        <p:nvSpPr>
          <p:cNvPr id="7" name="Rectangle 6"/>
          <p:cNvSpPr/>
          <p:nvPr/>
        </p:nvSpPr>
        <p:spPr>
          <a:xfrm>
            <a:off x="5527796" y="1055644"/>
            <a:ext cx="5050865" cy="1661993"/>
          </a:xfrm>
          <a:prstGeom prst="rect">
            <a:avLst/>
          </a:prstGeom>
          <a:solidFill>
            <a:srgbClr val="FFE1E6"/>
          </a:solidFill>
          <a:ln>
            <a:solidFill>
              <a:srgbClr val="96003C"/>
            </a:solidFill>
          </a:ln>
        </p:spPr>
        <p:style>
          <a:lnRef idx="1">
            <a:schemeClr val="accent1"/>
          </a:lnRef>
          <a:fillRef idx="3">
            <a:schemeClr val="accent1"/>
          </a:fillRef>
          <a:effectRef idx="2">
            <a:schemeClr val="accent1"/>
          </a:effectRef>
          <a:fontRef idx="minor">
            <a:schemeClr val="lt1"/>
          </a:fontRef>
        </p:style>
        <p:txBody>
          <a:bodyPr wrap="square" rtlCol="0" anchor="ctr">
            <a:spAutoFit/>
          </a:bodyPr>
          <a:lstStyle/>
          <a:p>
            <a:pPr algn="ctr">
              <a:defRPr sz="2000" b="1"/>
            </a:pPr>
            <a:r>
              <a:rPr sz="2200" dirty="0">
                <a:solidFill>
                  <a:schemeClr val="tx1"/>
                </a:solidFill>
              </a:rPr>
              <a:t>Funding &amp; Resources</a:t>
            </a:r>
            <a:endParaRPr lang="en-US" sz="2200" dirty="0">
              <a:solidFill>
                <a:schemeClr val="tx1"/>
              </a:solidFill>
            </a:endParaRPr>
          </a:p>
          <a:p>
            <a:pPr algn="ctr">
              <a:defRPr sz="2000" b="1"/>
            </a:pPr>
            <a:r>
              <a:rPr lang="en-US" sz="2000" dirty="0">
                <a:solidFill>
                  <a:schemeClr val="tx1"/>
                </a:solidFill>
              </a:rPr>
              <a:t> </a:t>
            </a:r>
          </a:p>
          <a:p>
            <a:pPr>
              <a:defRPr sz="1600"/>
            </a:pPr>
            <a:r>
              <a:rPr lang="en-US" sz="2000" dirty="0">
                <a:solidFill>
                  <a:schemeClr val="tx1"/>
                </a:solidFill>
              </a:rPr>
              <a:t>Stable / ↑ enrollment</a:t>
            </a:r>
          </a:p>
          <a:p>
            <a:pPr>
              <a:defRPr sz="1600"/>
            </a:pPr>
            <a:r>
              <a:rPr lang="en-US" sz="2000" dirty="0">
                <a:solidFill>
                  <a:schemeClr val="tx1"/>
                </a:solidFill>
              </a:rPr>
              <a:t>Better academic performance ratings</a:t>
            </a:r>
          </a:p>
          <a:p>
            <a:pPr>
              <a:defRPr sz="1600"/>
            </a:pPr>
            <a:r>
              <a:rPr lang="en-US" sz="2000" dirty="0">
                <a:solidFill>
                  <a:schemeClr val="tx1"/>
                </a:solidFill>
              </a:rPr>
              <a:t>More grant &amp; bond success</a:t>
            </a:r>
          </a:p>
        </p:txBody>
      </p:sp>
      <p:sp>
        <p:nvSpPr>
          <p:cNvPr id="11" name="TextBox 10">
            <a:extLst>
              <a:ext uri="{FF2B5EF4-FFF2-40B4-BE49-F238E27FC236}">
                <a16:creationId xmlns:a16="http://schemas.microsoft.com/office/drawing/2014/main" id="{13A97555-3ABB-D66F-78A7-0C7AE6850733}"/>
              </a:ext>
            </a:extLst>
          </p:cNvPr>
          <p:cNvSpPr txBox="1"/>
          <p:nvPr/>
        </p:nvSpPr>
        <p:spPr>
          <a:xfrm>
            <a:off x="4716807" y="2951877"/>
            <a:ext cx="7358652" cy="3026919"/>
          </a:xfrm>
          <a:prstGeom prst="rect">
            <a:avLst/>
          </a:prstGeom>
          <a:noFill/>
        </p:spPr>
        <p:txBody>
          <a:bodyPr wrap="square">
            <a:spAutoFit/>
          </a:bodyPr>
          <a:lstStyle/>
          <a:p>
            <a:pPr>
              <a:lnSpc>
                <a:spcPct val="120000"/>
              </a:lnSpc>
              <a:defRPr sz="1700"/>
            </a:pPr>
            <a:r>
              <a:rPr sz="2300" dirty="0"/>
              <a:t>• 1–3% test score gain → higher rating tier</a:t>
            </a:r>
          </a:p>
          <a:p>
            <a:pPr>
              <a:lnSpc>
                <a:spcPct val="120000"/>
              </a:lnSpc>
              <a:defRPr sz="1700"/>
            </a:pPr>
            <a:r>
              <a:rPr sz="2300" dirty="0"/>
              <a:t>• 2–4% higher enrollment retention over 5 years</a:t>
            </a:r>
          </a:p>
          <a:p>
            <a:pPr>
              <a:lnSpc>
                <a:spcPct val="120000"/>
              </a:lnSpc>
              <a:defRPr sz="1700"/>
            </a:pPr>
            <a:r>
              <a:rPr sz="2300" dirty="0"/>
              <a:t>• Greater community support for levies / bonds</a:t>
            </a:r>
          </a:p>
          <a:p>
            <a:pPr>
              <a:lnSpc>
                <a:spcPct val="120000"/>
              </a:lnSpc>
              <a:defRPr sz="1700"/>
            </a:pPr>
            <a:r>
              <a:rPr sz="2300" dirty="0"/>
              <a:t>• Eligibility for performance-linked grants</a:t>
            </a:r>
          </a:p>
          <a:p>
            <a:pPr>
              <a:lnSpc>
                <a:spcPct val="120000"/>
              </a:lnSpc>
              <a:defRPr sz="1700"/>
            </a:pPr>
            <a:r>
              <a:rPr sz="2300" dirty="0"/>
              <a:t>• Each 1% enrollment retention in a 5,000-student district</a:t>
            </a:r>
          </a:p>
          <a:p>
            <a:pPr>
              <a:lnSpc>
                <a:spcPct val="120000"/>
              </a:lnSpc>
              <a:defRPr sz="1700"/>
            </a:pPr>
            <a:r>
              <a:rPr sz="2300" dirty="0"/>
              <a:t>  </a:t>
            </a:r>
            <a:r>
              <a:rPr lang="en-US" sz="2300" dirty="0"/>
              <a:t> </a:t>
            </a:r>
            <a:r>
              <a:rPr sz="2300" dirty="0"/>
              <a:t>≈ 50 students × $12,000 = $600,000/year preserved</a:t>
            </a:r>
          </a:p>
        </p:txBody>
      </p:sp>
      <p:sp>
        <p:nvSpPr>
          <p:cNvPr id="2" name="Right Brace 1">
            <a:extLst>
              <a:ext uri="{FF2B5EF4-FFF2-40B4-BE49-F238E27FC236}">
                <a16:creationId xmlns:a16="http://schemas.microsoft.com/office/drawing/2014/main" id="{5CB8DE3A-81CF-48F5-F0FE-7A9EDF8B0F4D}"/>
              </a:ext>
            </a:extLst>
          </p:cNvPr>
          <p:cNvSpPr/>
          <p:nvPr/>
        </p:nvSpPr>
        <p:spPr>
          <a:xfrm>
            <a:off x="3981632" y="1500383"/>
            <a:ext cx="691979" cy="4472445"/>
          </a:xfrm>
          <a:prstGeom prst="rightBrace">
            <a:avLst>
              <a:gd name="adj1" fmla="val 0"/>
              <a:gd name="adj2" fmla="val 51105"/>
            </a:avLst>
          </a:prstGeom>
          <a:ln w="41275">
            <a:solidFill>
              <a:srgbClr val="0070C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9A2E70-0CE4-7716-7A0B-6B20AA1E3CD4}"/>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E59684EE-30D5-11AD-48A7-8D61BE9B350F}"/>
              </a:ext>
            </a:extLst>
          </p:cNvPr>
          <p:cNvSpPr txBox="1">
            <a:spLocks/>
          </p:cNvSpPr>
          <p:nvPr/>
        </p:nvSpPr>
        <p:spPr>
          <a:xfrm>
            <a:off x="282657" y="170885"/>
            <a:ext cx="12549939" cy="636811"/>
          </a:xfrm>
          <a:prstGeom prst="rect">
            <a:avLst/>
          </a:prstGeom>
        </p:spPr>
        <p:txBody>
          <a:bodyPr>
            <a:noAutofit/>
          </a:bodyPr>
          <a:lstStyle>
            <a:lvl1pPr algn="ctr" defTabSz="914400" rtl="0" eaLnBrk="1" latinLnBrk="0" hangingPunct="1">
              <a:lnSpc>
                <a:spcPct val="90000"/>
              </a:lnSpc>
              <a:spcBef>
                <a:spcPct val="0"/>
              </a:spcBef>
              <a:buNone/>
              <a:defRPr sz="3200" b="1"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Franklin Gothic Book" panose="020B0503020102020204" pitchFamily="34" charset="0"/>
              </a:rPr>
              <a:t>Summary: Poor IAQ harms humans and promotes disease</a:t>
            </a:r>
          </a:p>
        </p:txBody>
      </p:sp>
      <p:grpSp>
        <p:nvGrpSpPr>
          <p:cNvPr id="2" name="Group 1">
            <a:extLst>
              <a:ext uri="{FF2B5EF4-FFF2-40B4-BE49-F238E27FC236}">
                <a16:creationId xmlns:a16="http://schemas.microsoft.com/office/drawing/2014/main" id="{E489A2B3-4819-7DC3-3879-CC471FE9E518}"/>
              </a:ext>
            </a:extLst>
          </p:cNvPr>
          <p:cNvGrpSpPr/>
          <p:nvPr/>
        </p:nvGrpSpPr>
        <p:grpSpPr>
          <a:xfrm>
            <a:off x="406400" y="1079500"/>
            <a:ext cx="11277600" cy="5445845"/>
            <a:chOff x="1822856" y="1468865"/>
            <a:chExt cx="9826978" cy="5056480"/>
          </a:xfrm>
        </p:grpSpPr>
        <p:sp>
          <p:nvSpPr>
            <p:cNvPr id="4" name="Triangle 3">
              <a:extLst>
                <a:ext uri="{FF2B5EF4-FFF2-40B4-BE49-F238E27FC236}">
                  <a16:creationId xmlns:a16="http://schemas.microsoft.com/office/drawing/2014/main" id="{B5DBBF7B-26E7-5B5B-8361-44D6F8001D2B}"/>
                </a:ext>
              </a:extLst>
            </p:cNvPr>
            <p:cNvSpPr/>
            <p:nvPr/>
          </p:nvSpPr>
          <p:spPr>
            <a:xfrm>
              <a:off x="5892432" y="5013388"/>
              <a:ext cx="474798" cy="1511957"/>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1435" tIns="25718" rIns="51435" bIns="25718" numCol="1" spcCol="0" rtlCol="0" fromWordArt="0" anchor="ctr" anchorCtr="0" forceAA="0" compatLnSpc="1">
              <a:prstTxWarp prst="textNoShape">
                <a:avLst/>
              </a:prstTxWarp>
              <a:noAutofit/>
            </a:bodyPr>
            <a:lstStyle/>
            <a:p>
              <a:pPr algn="ctr" defTabSz="685800">
                <a:defRPr/>
              </a:pPr>
              <a:endParaRPr lang="en-US" sz="1013">
                <a:solidFill>
                  <a:prstClr val="white"/>
                </a:solidFill>
                <a:latin typeface="Calibri" panose="020F0502020204030204"/>
              </a:endParaRPr>
            </a:p>
          </p:txBody>
        </p:sp>
        <p:sp>
          <p:nvSpPr>
            <p:cNvPr id="7" name="Text Box 11">
              <a:extLst>
                <a:ext uri="{FF2B5EF4-FFF2-40B4-BE49-F238E27FC236}">
                  <a16:creationId xmlns:a16="http://schemas.microsoft.com/office/drawing/2014/main" id="{5858C63E-8163-42DB-2FE7-80EA3D4A720C}"/>
                </a:ext>
              </a:extLst>
            </p:cNvPr>
            <p:cNvSpPr txBox="1">
              <a:spLocks/>
            </p:cNvSpPr>
            <p:nvPr/>
          </p:nvSpPr>
          <p:spPr>
            <a:xfrm>
              <a:off x="7311220" y="1468865"/>
              <a:ext cx="4338614" cy="795083"/>
            </a:xfrm>
            <a:prstGeom prst="rect">
              <a:avLst/>
            </a:prstGeom>
            <a:noFill/>
            <a:ln>
              <a:noFill/>
            </a:ln>
            <a:effectLst/>
            <a:extLst>
              <a:ext uri="{C572A759-6A51-4108-AA02-DFA0A04FC94B}">
                <ma14:wrappingTextBoxFlag xmlns:lc="http://schemas.openxmlformats.org/drawingml/2006/lockedCanvas" xmlns:ma14="http://schemas.microsoft.com/office/mac/drawingml/2011/main" xmlns:wps="http://schemas.microsoft.com/office/word/2010/wordprocessingShape" xmlns:wne="http://schemas.microsoft.com/office/word/2006/wordml" xmlns:wpi="http://schemas.microsoft.com/office/word/2010/wordprocessingInk" xmlns:wpg="http://schemas.microsoft.com/office/word/2010/wordprocessingGroup" xmlns:w15="http://schemas.microsoft.com/office/word/2012/wordml" xmlns:w14="http://schemas.microsoft.com/office/word/2010/wordml" xmlns:w="http://schemas.openxmlformats.org/wordprocessingml/2006/main" xmlns:w10="urn:schemas-microsoft-com:office:word" xmlns:wp="http://schemas.openxmlformats.org/drawingml/2006/wordprocessingDrawing" xmlns:wp14="http://schemas.microsoft.com/office/word/2010/wordprocessingDrawing" xmlns:v="urn:schemas-microsoft-com:vml" xmlns:m="http://schemas.openxmlformats.org/officeDocument/2006/math" xmlns:o="urn:schemas-microsoft-com:office:office" xmlns:mv="urn:schemas-microsoft-com:mac:vml" xmlns:mc="http://schemas.openxmlformats.org/markup-compatibility/2006" xmlns:mo="http://schemas.microsoft.com/office/mac/office/2008/main" xmlns:wpc="http://schemas.microsoft.com/office/word/2010/wordprocessingCanvas" xmlns=""/>
              </a:ext>
            </a:extLst>
          </p:spPr>
          <p:style>
            <a:lnRef idx="0">
              <a:schemeClr val="accent1"/>
            </a:lnRef>
            <a:fillRef idx="0">
              <a:schemeClr val="accent1"/>
            </a:fillRef>
            <a:effectRef idx="0">
              <a:schemeClr val="accent1"/>
            </a:effectRef>
            <a:fontRef idx="minor">
              <a:schemeClr val="dk1"/>
            </a:fontRef>
          </p:style>
          <p:txBody>
            <a:bodyPr rot="0" spcFirstLastPara="0" vert="horz" wrap="square" lIns="51435" tIns="25718" rIns="51435" bIns="25718" numCol="1" spcCol="0" rtlCol="0" fromWordArt="0" anchor="t" anchorCtr="0" forceAA="0" compatLnSpc="1">
              <a:prstTxWarp prst="textNoShape">
                <a:avLst/>
              </a:prstTxWarp>
              <a:noAutofit/>
            </a:bodyPr>
            <a:lstStyle>
              <a:defPPr>
                <a:defRPr lang="en-US"/>
              </a:defPPr>
              <a:lvl1pPr marR="0">
                <a:spcBef>
                  <a:spcPts val="0"/>
                </a:spcBef>
                <a:spcAft>
                  <a:spcPts val="0"/>
                </a:spcAft>
                <a:defRPr sz="1600">
                  <a:solidFill>
                    <a:srgbClr val="00B050"/>
                  </a:solidFill>
                  <a:effectLst/>
                  <a:ea typeface="SimSun" panose="02010600030101010101" pitchFamily="2" charset="-122"/>
                  <a:cs typeface="Helvetica" pitchFamily="2" charset="0"/>
                </a:defRPr>
              </a:lvl1pPr>
            </a:lstStyle>
            <a:p>
              <a:pPr defTabSz="685800">
                <a:defRPr/>
              </a:pPr>
              <a:r>
                <a:rPr lang="en-AU" sz="2200" b="1" dirty="0">
                  <a:solidFill>
                    <a:srgbClr val="C00000"/>
                  </a:solidFill>
                  <a:latin typeface="Arial" panose="020B0604020202020204" pitchFamily="34" charset="0"/>
                  <a:cs typeface="Arial" panose="020B0604020202020204" pitchFamily="34" charset="0"/>
                </a:rPr>
                <a:t>Weakened humans:</a:t>
              </a:r>
            </a:p>
            <a:p>
              <a:pPr defTabSz="685800">
                <a:defRPr/>
              </a:pPr>
              <a:endParaRPr lang="en-US" sz="1350" b="1" dirty="0">
                <a:solidFill>
                  <a:srgbClr val="C00000"/>
                </a:solidFill>
                <a:latin typeface="Calibri" panose="020F0502020204030204"/>
              </a:endParaRPr>
            </a:p>
            <a:p>
              <a:pPr marL="160735" indent="-160735" defTabSz="685800">
                <a:buFont typeface="Arial" panose="020B0604020202020204" pitchFamily="34" charset="0"/>
                <a:buChar char="•"/>
                <a:defRPr/>
              </a:pPr>
              <a:r>
                <a:rPr lang="en-AU" sz="2000" dirty="0">
                  <a:solidFill>
                    <a:prstClr val="black"/>
                  </a:solidFill>
                  <a:latin typeface="Arial" panose="020B0604020202020204" pitchFamily="34" charset="0"/>
                  <a:cs typeface="Arial" panose="020B0604020202020204" pitchFamily="34" charset="0"/>
                </a:rPr>
                <a:t>Impaired respiratory </a:t>
              </a:r>
              <a:r>
                <a:rPr lang="en-AU" sz="2000" dirty="0" err="1">
                  <a:solidFill>
                    <a:prstClr val="black"/>
                  </a:solidFill>
                  <a:latin typeface="Arial" panose="020B0604020202020204" pitchFamily="34" charset="0"/>
                  <a:cs typeface="Arial" panose="020B0604020202020204" pitchFamily="34" charset="0"/>
                </a:rPr>
                <a:t>defenses</a:t>
              </a:r>
              <a:endParaRPr lang="en-AU" sz="2000" dirty="0">
                <a:solidFill>
                  <a:prstClr val="black"/>
                </a:solidFill>
                <a:latin typeface="Arial" panose="020B0604020202020204" pitchFamily="34" charset="0"/>
                <a:cs typeface="Arial" panose="020B0604020202020204" pitchFamily="34" charset="0"/>
              </a:endParaRPr>
            </a:p>
            <a:p>
              <a:pPr marL="160735" indent="-160735" defTabSz="685800">
                <a:buFont typeface="Arial" panose="020B0604020202020204" pitchFamily="34" charset="0"/>
                <a:buChar char="•"/>
                <a:defRPr/>
              </a:pPr>
              <a:r>
                <a:rPr lang="en-AU" sz="2000" dirty="0">
                  <a:solidFill>
                    <a:prstClr val="black"/>
                  </a:solidFill>
                  <a:latin typeface="Arial" panose="020B0604020202020204" pitchFamily="34" charset="0"/>
                  <a:cs typeface="Arial" panose="020B0604020202020204" pitchFamily="34" charset="0"/>
                </a:rPr>
                <a:t>Compromised immunity</a:t>
              </a:r>
              <a:endParaRPr lang="en-US" sz="2000" dirty="0">
                <a:solidFill>
                  <a:prstClr val="black"/>
                </a:solidFill>
                <a:latin typeface="Arial" panose="020B0604020202020204" pitchFamily="34" charset="0"/>
                <a:cs typeface="Arial" panose="020B0604020202020204" pitchFamily="34" charset="0"/>
              </a:endParaRPr>
            </a:p>
            <a:p>
              <a:pPr marL="160735" indent="-160735" defTabSz="685800">
                <a:buFont typeface="Arial" panose="020B0604020202020204" pitchFamily="34" charset="0"/>
                <a:buChar char="•"/>
                <a:defRPr/>
              </a:pPr>
              <a:r>
                <a:rPr lang="en-AU" sz="2000" dirty="0">
                  <a:solidFill>
                    <a:prstClr val="black"/>
                  </a:solidFill>
                  <a:latin typeface="Arial" panose="020B0604020202020204" pitchFamily="34" charset="0"/>
                  <a:cs typeface="Arial" panose="020B0604020202020204" pitchFamily="34" charset="0"/>
                </a:rPr>
                <a:t>Damaged organs</a:t>
              </a:r>
            </a:p>
            <a:p>
              <a:pPr marL="160735" indent="-160735" defTabSz="685800">
                <a:buFont typeface="Arial" panose="020B0604020202020204" pitchFamily="34" charset="0"/>
                <a:buChar char="•"/>
                <a:defRPr/>
              </a:pPr>
              <a:endParaRPr lang="en-US" sz="1350" dirty="0">
                <a:solidFill>
                  <a:prstClr val="black"/>
                </a:solidFill>
                <a:latin typeface="Calibri" panose="020F0502020204030204"/>
              </a:endParaRPr>
            </a:p>
          </p:txBody>
        </p:sp>
        <p:sp>
          <p:nvSpPr>
            <p:cNvPr id="9" name="Text Box 16">
              <a:extLst>
                <a:ext uri="{FF2B5EF4-FFF2-40B4-BE49-F238E27FC236}">
                  <a16:creationId xmlns:a16="http://schemas.microsoft.com/office/drawing/2014/main" id="{E77BC15A-EE16-0809-5C42-A401FDBBDC05}"/>
                </a:ext>
              </a:extLst>
            </p:cNvPr>
            <p:cNvSpPr txBox="1">
              <a:spLocks/>
            </p:cNvSpPr>
            <p:nvPr/>
          </p:nvSpPr>
          <p:spPr>
            <a:xfrm>
              <a:off x="1822856" y="4904687"/>
              <a:ext cx="4069575" cy="717173"/>
            </a:xfrm>
            <a:prstGeom prst="rect">
              <a:avLst/>
            </a:prstGeom>
            <a:noFill/>
            <a:ln>
              <a:noFill/>
            </a:ln>
            <a:effectLst/>
            <a:extLst>
              <a:ext uri="{C572A759-6A51-4108-AA02-DFA0A04FC94B}">
                <ma14:wrappingTextBoxFlag xmlns:lc="http://schemas.openxmlformats.org/drawingml/2006/lockedCanvas" xmlns:ma14="http://schemas.microsoft.com/office/mac/drawingml/2011/main" xmlns:wps="http://schemas.microsoft.com/office/word/2010/wordprocessingShape" xmlns:wne="http://schemas.microsoft.com/office/word/2006/wordml" xmlns:wpi="http://schemas.microsoft.com/office/word/2010/wordprocessingInk" xmlns:wpg="http://schemas.microsoft.com/office/word/2010/wordprocessingGroup" xmlns:w15="http://schemas.microsoft.com/office/word/2012/wordml" xmlns:w14="http://schemas.microsoft.com/office/word/2010/wordml" xmlns:w="http://schemas.openxmlformats.org/wordprocessingml/2006/main" xmlns:w10="urn:schemas-microsoft-com:office:word" xmlns:wp="http://schemas.openxmlformats.org/drawingml/2006/wordprocessingDrawing" xmlns:wp14="http://schemas.microsoft.com/office/word/2010/wordprocessingDrawing" xmlns:v="urn:schemas-microsoft-com:vml" xmlns:m="http://schemas.openxmlformats.org/officeDocument/2006/math" xmlns:o="urn:schemas-microsoft-com:office:office" xmlns:mv="urn:schemas-microsoft-com:mac:vml" xmlns:mc="http://schemas.openxmlformats.org/markup-compatibility/2006" xmlns:mo="http://schemas.microsoft.com/office/mac/office/2008/main" xmlns:wpc="http://schemas.microsoft.com/office/word/2010/wordprocessingCanvas" xmlns=""/>
              </a:ext>
            </a:extLst>
          </p:spPr>
          <p:style>
            <a:lnRef idx="0">
              <a:schemeClr val="accent1"/>
            </a:lnRef>
            <a:fillRef idx="0">
              <a:schemeClr val="accent1"/>
            </a:fillRef>
            <a:effectRef idx="0">
              <a:schemeClr val="accent1"/>
            </a:effectRef>
            <a:fontRef idx="minor">
              <a:schemeClr val="dk1"/>
            </a:fontRef>
          </p:style>
          <p:txBody>
            <a:bodyPr rot="0" spcFirstLastPara="0" vert="horz" wrap="square" lIns="51435" tIns="25718" rIns="51435" bIns="25718" numCol="1" spcCol="0" rtlCol="0" fromWordArt="0" anchor="t" anchorCtr="0" forceAA="0" compatLnSpc="1">
              <a:prstTxWarp prst="textNoShape">
                <a:avLst/>
              </a:prstTxWarp>
              <a:noAutofit/>
            </a:bodyPr>
            <a:lstStyle/>
            <a:p>
              <a:pPr defTabSz="685800">
                <a:defRPr/>
              </a:pPr>
              <a:r>
                <a:rPr lang="en-AU" sz="2200" b="1" dirty="0">
                  <a:solidFill>
                    <a:srgbClr val="05549C"/>
                  </a:solidFill>
                  <a:latin typeface="Arial" panose="020B0604020202020204" pitchFamily="34" charset="0"/>
                  <a:ea typeface="SimSun" panose="02010600030101010101" pitchFamily="2" charset="-122"/>
                  <a:cs typeface="Arial" panose="020B0604020202020204" pitchFamily="34" charset="0"/>
                </a:rPr>
                <a:t>Increased pathogen strength</a:t>
              </a:r>
              <a:r>
                <a:rPr lang="en-AU" sz="2200" b="1" dirty="0">
                  <a:solidFill>
                    <a:srgbClr val="70AD47">
                      <a:lumMod val="75000"/>
                    </a:srgbClr>
                  </a:solidFill>
                  <a:latin typeface="Arial" panose="020B0604020202020204" pitchFamily="34" charset="0"/>
                  <a:ea typeface="SimSun" panose="02010600030101010101" pitchFamily="2" charset="-122"/>
                  <a:cs typeface="Arial" panose="020B0604020202020204" pitchFamily="34" charset="0"/>
                </a:rPr>
                <a:t>:</a:t>
              </a:r>
            </a:p>
            <a:p>
              <a:pPr defTabSz="685800">
                <a:defRPr/>
              </a:pPr>
              <a:endParaRPr lang="en-US" sz="1350" b="1" dirty="0">
                <a:solidFill>
                  <a:srgbClr val="C00000"/>
                </a:solidFill>
                <a:latin typeface="Calibri" panose="020F0502020204030204"/>
                <a:ea typeface="SimSun" panose="02010600030101010101" pitchFamily="2" charset="-122"/>
                <a:cs typeface="Helvetica" pitchFamily="2" charset="0"/>
              </a:endParaRPr>
            </a:p>
            <a:p>
              <a:pPr marL="192881" indent="-192881" defTabSz="685800">
                <a:buFont typeface="Symbol" pitchFamily="2" charset="2"/>
                <a:buChar char=""/>
                <a:defRPr/>
              </a:pPr>
              <a:r>
                <a:rPr lang="en-AU" sz="2000" dirty="0">
                  <a:solidFill>
                    <a:prstClr val="black"/>
                  </a:solidFill>
                  <a:latin typeface="Arial" panose="020B0604020202020204" pitchFamily="34" charset="0"/>
                  <a:ea typeface="SimSun" panose="02010600030101010101" pitchFamily="2" charset="-122"/>
                  <a:cs typeface="Arial" panose="020B0604020202020204" pitchFamily="34" charset="0"/>
                </a:rPr>
                <a:t>Enhanced transmission </a:t>
              </a:r>
            </a:p>
            <a:p>
              <a:pPr marL="192881" indent="-192881" defTabSz="685800">
                <a:buFont typeface="Symbol" pitchFamily="2" charset="2"/>
                <a:buChar char=""/>
                <a:defRPr/>
              </a:pPr>
              <a:r>
                <a:rPr lang="en-AU" sz="2000" dirty="0">
                  <a:solidFill>
                    <a:prstClr val="black"/>
                  </a:solidFill>
                  <a:latin typeface="Arial" panose="020B0604020202020204" pitchFamily="34" charset="0"/>
                  <a:ea typeface="SimSun" panose="02010600030101010101" pitchFamily="2" charset="-122"/>
                  <a:cs typeface="Arial" panose="020B0604020202020204" pitchFamily="34" charset="0"/>
                </a:rPr>
                <a:t>Increased infectivity</a:t>
              </a:r>
            </a:p>
            <a:p>
              <a:pPr marL="192881" indent="-192881" defTabSz="685800">
                <a:buFont typeface="Symbol" pitchFamily="2" charset="2"/>
                <a:buChar char=""/>
                <a:defRPr/>
              </a:pPr>
              <a:r>
                <a:rPr lang="en-AU" sz="2000" dirty="0">
                  <a:solidFill>
                    <a:prstClr val="black"/>
                  </a:solidFill>
                  <a:latin typeface="Arial" panose="020B0604020202020204" pitchFamily="34" charset="0"/>
                  <a:ea typeface="SimSun" panose="02010600030101010101" pitchFamily="2" charset="-122"/>
                  <a:cs typeface="Arial" panose="020B0604020202020204" pitchFamily="34" charset="0"/>
                </a:rPr>
                <a:t>Selection of “bad” over “good</a:t>
              </a:r>
              <a:br>
                <a:rPr lang="en-AU" sz="2000" dirty="0">
                  <a:solidFill>
                    <a:prstClr val="black"/>
                  </a:solidFill>
                  <a:latin typeface="Arial" panose="020B0604020202020204" pitchFamily="34" charset="0"/>
                  <a:ea typeface="SimSun" panose="02010600030101010101" pitchFamily="2" charset="-122"/>
                  <a:cs typeface="Arial" panose="020B0604020202020204" pitchFamily="34" charset="0"/>
                </a:rPr>
              </a:br>
              <a:r>
                <a:rPr lang="en-AU" sz="2000" dirty="0">
                  <a:solidFill>
                    <a:prstClr val="black"/>
                  </a:solidFill>
                  <a:latin typeface="Arial" panose="020B0604020202020204" pitchFamily="34" charset="0"/>
                  <a:ea typeface="SimSun" panose="02010600030101010101" pitchFamily="2" charset="-122"/>
                  <a:cs typeface="Arial" panose="020B0604020202020204" pitchFamily="34" charset="0"/>
                </a:rPr>
                <a:t> microbes</a:t>
              </a:r>
            </a:p>
            <a:p>
              <a:pPr defTabSz="685800">
                <a:defRPr/>
              </a:pPr>
              <a:endParaRPr lang="en-US" sz="1013" dirty="0">
                <a:solidFill>
                  <a:prstClr val="black"/>
                </a:solidFill>
                <a:latin typeface="Calibri" panose="020F0502020204030204"/>
                <a:ea typeface="SimSun" panose="02010600030101010101" pitchFamily="2" charset="-122"/>
                <a:cs typeface="Times New Roman" panose="02020603050405020304" pitchFamily="18" charset="0"/>
              </a:endParaRPr>
            </a:p>
          </p:txBody>
        </p:sp>
        <p:sp>
          <p:nvSpPr>
            <p:cNvPr id="10" name="Oval 9">
              <a:extLst>
                <a:ext uri="{FF2B5EF4-FFF2-40B4-BE49-F238E27FC236}">
                  <a16:creationId xmlns:a16="http://schemas.microsoft.com/office/drawing/2014/main" id="{6971475F-9BE5-FD70-6DD3-A15165425BE3}"/>
                </a:ext>
              </a:extLst>
            </p:cNvPr>
            <p:cNvSpPr/>
            <p:nvPr/>
          </p:nvSpPr>
          <p:spPr>
            <a:xfrm>
              <a:off x="1835007" y="1468866"/>
              <a:ext cx="3580612" cy="2806491"/>
            </a:xfrm>
            <a:prstGeom prst="ellipse">
              <a:avLst/>
            </a:prstGeom>
            <a:solidFill>
              <a:schemeClr val="bg1"/>
            </a:solidFill>
            <a:ln>
              <a:noFill/>
            </a:ln>
            <a:effectLst>
              <a:glow rad="2286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a:extLst>
                <a:ext uri="{FF2B5EF4-FFF2-40B4-BE49-F238E27FC236}">
                  <a16:creationId xmlns:a16="http://schemas.microsoft.com/office/drawing/2014/main" id="{A9522A37-FB57-573B-0239-A2610B96EBC2}"/>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2415294" y="1800902"/>
              <a:ext cx="2576718" cy="2071496"/>
            </a:xfrm>
            <a:prstGeom prst="rect">
              <a:avLst/>
            </a:prstGeom>
            <a:effectLst/>
          </p:spPr>
        </p:pic>
        <p:sp>
          <p:nvSpPr>
            <p:cNvPr id="12" name="Oval 11">
              <a:extLst>
                <a:ext uri="{FF2B5EF4-FFF2-40B4-BE49-F238E27FC236}">
                  <a16:creationId xmlns:a16="http://schemas.microsoft.com/office/drawing/2014/main" id="{7AC21950-5999-B8FE-6046-9582454188AE}"/>
                </a:ext>
              </a:extLst>
            </p:cNvPr>
            <p:cNvSpPr/>
            <p:nvPr/>
          </p:nvSpPr>
          <p:spPr>
            <a:xfrm>
              <a:off x="7824192" y="3429002"/>
              <a:ext cx="2934496" cy="2376337"/>
            </a:xfrm>
            <a:prstGeom prst="ellipse">
              <a:avLst/>
            </a:prstGeom>
            <a:solidFill>
              <a:schemeClr val="bg1"/>
            </a:solidFill>
            <a:ln>
              <a:noFill/>
            </a:ln>
            <a:effectLst>
              <a:glow rad="228600">
                <a:schemeClr val="accent2">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9D1801EB-2F39-66C5-BE54-C1DDEB5B808C}"/>
                </a:ext>
              </a:extLst>
            </p:cNvPr>
            <p:cNvPicPr>
              <a:picLocks noChangeAspect="1"/>
            </p:cNvPicPr>
            <p:nvPr/>
          </p:nvPicPr>
          <p:blipFill>
            <a:blip r:embed="rId3"/>
            <a:stretch>
              <a:fillRect/>
            </a:stretch>
          </p:blipFill>
          <p:spPr>
            <a:xfrm>
              <a:off x="8609787" y="3732670"/>
              <a:ext cx="1556894" cy="1797799"/>
            </a:xfrm>
            <a:prstGeom prst="rect">
              <a:avLst/>
            </a:prstGeom>
            <a:effectLst/>
          </p:spPr>
        </p:pic>
        <p:sp>
          <p:nvSpPr>
            <p:cNvPr id="6" name="Rectangle 5">
              <a:extLst>
                <a:ext uri="{FF2B5EF4-FFF2-40B4-BE49-F238E27FC236}">
                  <a16:creationId xmlns:a16="http://schemas.microsoft.com/office/drawing/2014/main" id="{61B63D86-D7D4-5682-C80D-BAA14F75E41C}"/>
                </a:ext>
              </a:extLst>
            </p:cNvPr>
            <p:cNvSpPr/>
            <p:nvPr/>
          </p:nvSpPr>
          <p:spPr>
            <a:xfrm rot="833705">
              <a:off x="2171134" y="5005704"/>
              <a:ext cx="8190166" cy="22564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1435" tIns="25718" rIns="51435" bIns="25718" numCol="1" spcCol="0" rtlCol="0" fromWordArt="0" anchor="ctr" anchorCtr="0" forceAA="0" compatLnSpc="1">
              <a:prstTxWarp prst="textNoShape">
                <a:avLst/>
              </a:prstTxWarp>
              <a:noAutofit/>
            </a:bodyPr>
            <a:lstStyle/>
            <a:p>
              <a:pPr algn="ctr" defTabSz="685800">
                <a:defRPr/>
              </a:pPr>
              <a:endParaRPr lang="en-US" sz="1013" dirty="0">
                <a:solidFill>
                  <a:prstClr val="white"/>
                </a:solidFill>
                <a:latin typeface="Calibri" panose="020F0502020204030204"/>
              </a:endParaRPr>
            </a:p>
          </p:txBody>
        </p:sp>
      </p:grpSp>
    </p:spTree>
    <p:extLst>
      <p:ext uri="{BB962C8B-B14F-4D97-AF65-F5344CB8AC3E}">
        <p14:creationId xmlns:p14="http://schemas.microsoft.com/office/powerpoint/2010/main" val="411761907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A4C16C-2F7B-D054-79BB-4E94BEA2DE94}"/>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AD1B2DF0-F6EE-73D4-92FA-5499B07375F5}"/>
              </a:ext>
            </a:extLst>
          </p:cNvPr>
          <p:cNvSpPr txBox="1">
            <a:spLocks/>
          </p:cNvSpPr>
          <p:nvPr/>
        </p:nvSpPr>
        <p:spPr>
          <a:xfrm>
            <a:off x="282658" y="170885"/>
            <a:ext cx="11820442" cy="636811"/>
          </a:xfrm>
          <a:prstGeom prst="rect">
            <a:avLst/>
          </a:prstGeom>
        </p:spPr>
        <p:txBody>
          <a:bodyPr>
            <a:noAutofit/>
          </a:bodyPr>
          <a:lstStyle>
            <a:lvl1pPr algn="ctr" defTabSz="914400" rtl="0" eaLnBrk="1" latinLnBrk="0" hangingPunct="1">
              <a:lnSpc>
                <a:spcPct val="90000"/>
              </a:lnSpc>
              <a:spcBef>
                <a:spcPct val="0"/>
              </a:spcBef>
              <a:buNone/>
              <a:defRPr sz="3200" b="1"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lang="en-US" sz="3500" b="0" dirty="0">
                <a:solidFill>
                  <a:prstClr val="white"/>
                </a:solidFill>
                <a:latin typeface="Franklin Gothic Book" panose="020B0503020102020204" pitchFamily="34" charset="0"/>
              </a:rPr>
              <a:t>Summary: Good</a:t>
            </a:r>
            <a:r>
              <a:rPr kumimoji="0" lang="en-US" sz="3500" b="0" i="0" u="none" strike="noStrike" kern="1200" cap="none" spc="0" normalizeH="0" baseline="0" noProof="0" dirty="0">
                <a:ln>
                  <a:noFill/>
                </a:ln>
                <a:solidFill>
                  <a:prstClr val="white"/>
                </a:solidFill>
                <a:effectLst/>
                <a:uLnTx/>
                <a:uFillTx/>
                <a:latin typeface="Franklin Gothic Book" panose="020B0503020102020204" pitchFamily="34" charset="0"/>
              </a:rPr>
              <a:t> IAQ supports healthy humans and microbes</a:t>
            </a:r>
          </a:p>
        </p:txBody>
      </p:sp>
      <p:grpSp>
        <p:nvGrpSpPr>
          <p:cNvPr id="5" name="Group 4">
            <a:extLst>
              <a:ext uri="{FF2B5EF4-FFF2-40B4-BE49-F238E27FC236}">
                <a16:creationId xmlns:a16="http://schemas.microsoft.com/office/drawing/2014/main" id="{9CC4211F-841E-07B7-4D02-9190DFD0E09E}"/>
              </a:ext>
            </a:extLst>
          </p:cNvPr>
          <p:cNvGrpSpPr/>
          <p:nvPr/>
        </p:nvGrpSpPr>
        <p:grpSpPr>
          <a:xfrm>
            <a:off x="990600" y="1358900"/>
            <a:ext cx="10388600" cy="4635498"/>
            <a:chOff x="1722414" y="1659909"/>
            <a:chExt cx="8945586" cy="3846876"/>
          </a:xfrm>
        </p:grpSpPr>
        <p:sp>
          <p:nvSpPr>
            <p:cNvPr id="8" name="Triangle 7">
              <a:extLst>
                <a:ext uri="{FF2B5EF4-FFF2-40B4-BE49-F238E27FC236}">
                  <a16:creationId xmlns:a16="http://schemas.microsoft.com/office/drawing/2014/main" id="{432C99B7-6F34-134D-8C84-44F40C2EA97A}"/>
                </a:ext>
              </a:extLst>
            </p:cNvPr>
            <p:cNvSpPr/>
            <p:nvPr/>
          </p:nvSpPr>
          <p:spPr>
            <a:xfrm>
              <a:off x="5928714" y="4419061"/>
              <a:ext cx="371006" cy="1087724"/>
            </a:xfrm>
            <a:prstGeom prst="triangle">
              <a:avLst/>
            </a:prstGeom>
            <a:solidFill>
              <a:srgbClr val="4D6B93"/>
            </a:solidFill>
            <a:ln>
              <a:solidFill>
                <a:srgbClr val="4D6B93"/>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1435" tIns="25718" rIns="51435" bIns="25718" numCol="1" spcCol="0" rtlCol="0" fromWordArt="0" anchor="ctr" anchorCtr="0" forceAA="0" compatLnSpc="1">
              <a:prstTxWarp prst="textNoShape">
                <a:avLst/>
              </a:prstTxWarp>
              <a:noAutofit/>
            </a:bodyPr>
            <a:lstStyle/>
            <a:p>
              <a:pPr algn="ctr" defTabSz="685800">
                <a:defRPr/>
              </a:pPr>
              <a:endParaRPr lang="en-US" sz="1013" dirty="0">
                <a:solidFill>
                  <a:prstClr val="white"/>
                </a:solidFill>
                <a:latin typeface="Calibri" panose="020F0502020204030204"/>
              </a:endParaRPr>
            </a:p>
          </p:txBody>
        </p:sp>
        <p:sp>
          <p:nvSpPr>
            <p:cNvPr id="14" name="Rectangle 13">
              <a:extLst>
                <a:ext uri="{FF2B5EF4-FFF2-40B4-BE49-F238E27FC236}">
                  <a16:creationId xmlns:a16="http://schemas.microsoft.com/office/drawing/2014/main" id="{B8075457-4E6F-386B-05D3-0A75DB4F383C}"/>
                </a:ext>
              </a:extLst>
            </p:cNvPr>
            <p:cNvSpPr/>
            <p:nvPr/>
          </p:nvSpPr>
          <p:spPr>
            <a:xfrm>
              <a:off x="1722414" y="4361824"/>
              <a:ext cx="8766074" cy="195782"/>
            </a:xfrm>
            <a:prstGeom prst="rect">
              <a:avLst/>
            </a:prstGeom>
            <a:solidFill>
              <a:srgbClr val="4D6B93"/>
            </a:solidFill>
            <a:ln>
              <a:solidFill>
                <a:srgbClr val="4D6B93"/>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1435" tIns="25718" rIns="51435" bIns="25718" numCol="1" spcCol="0" rtlCol="0" fromWordArt="0" anchor="ctr" anchorCtr="0" forceAA="0" compatLnSpc="1">
              <a:prstTxWarp prst="textNoShape">
                <a:avLst/>
              </a:prstTxWarp>
              <a:noAutofit/>
            </a:bodyPr>
            <a:lstStyle/>
            <a:p>
              <a:pPr algn="ctr" defTabSz="685800">
                <a:defRPr/>
              </a:pPr>
              <a:endParaRPr lang="en-US" sz="1013" dirty="0">
                <a:solidFill>
                  <a:prstClr val="white"/>
                </a:solidFill>
                <a:latin typeface="Calibri" panose="020F0502020204030204"/>
              </a:endParaRPr>
            </a:p>
          </p:txBody>
        </p:sp>
        <p:sp>
          <p:nvSpPr>
            <p:cNvPr id="15" name="Text Box 11">
              <a:extLst>
                <a:ext uri="{FF2B5EF4-FFF2-40B4-BE49-F238E27FC236}">
                  <a16:creationId xmlns:a16="http://schemas.microsoft.com/office/drawing/2014/main" id="{1CAE7B0E-4B3A-9981-0753-8E3F0F48627D}"/>
                </a:ext>
              </a:extLst>
            </p:cNvPr>
            <p:cNvSpPr txBox="1">
              <a:spLocks/>
            </p:cNvSpPr>
            <p:nvPr/>
          </p:nvSpPr>
          <p:spPr>
            <a:xfrm>
              <a:off x="6845714" y="4608531"/>
              <a:ext cx="3822286" cy="795083"/>
            </a:xfrm>
            <a:prstGeom prst="rect">
              <a:avLst/>
            </a:prstGeom>
            <a:noFill/>
            <a:ln>
              <a:noFill/>
            </a:ln>
            <a:effectLst/>
            <a:extLst>
              <a:ext uri="{C572A759-6A51-4108-AA02-DFA0A04FC94B}">
                <ma14:wrappingTextBoxFlag xmlns:lc="http://schemas.openxmlformats.org/drawingml/2006/lockedCanvas" xmlns:ma14="http://schemas.microsoft.com/office/mac/drawingml/2011/main" xmlns:wps="http://schemas.microsoft.com/office/word/2010/wordprocessingShape" xmlns:wne="http://schemas.microsoft.com/office/word/2006/wordml" xmlns:wpi="http://schemas.microsoft.com/office/word/2010/wordprocessingInk" xmlns:wpg="http://schemas.microsoft.com/office/word/2010/wordprocessingGroup" xmlns:w15="http://schemas.microsoft.com/office/word/2012/wordml" xmlns:w14="http://schemas.microsoft.com/office/word/2010/wordml" xmlns:w="http://schemas.openxmlformats.org/wordprocessingml/2006/main" xmlns:w10="urn:schemas-microsoft-com:office:word" xmlns:wp="http://schemas.openxmlformats.org/drawingml/2006/wordprocessingDrawing" xmlns:wp14="http://schemas.microsoft.com/office/word/2010/wordprocessingDrawing" xmlns:v="urn:schemas-microsoft-com:vml" xmlns:m="http://schemas.openxmlformats.org/officeDocument/2006/math" xmlns:o="urn:schemas-microsoft-com:office:office" xmlns:mv="urn:schemas-microsoft-com:mac:vml" xmlns:mc="http://schemas.openxmlformats.org/markup-compatibility/2006" xmlns:mo="http://schemas.microsoft.com/office/mac/office/2008/main" xmlns:wpc="http://schemas.microsoft.com/office/word/2010/wordprocessingCanvas" xmlns=""/>
              </a:ext>
            </a:extLst>
          </p:spPr>
          <p:style>
            <a:lnRef idx="0">
              <a:schemeClr val="accent1"/>
            </a:lnRef>
            <a:fillRef idx="0">
              <a:schemeClr val="accent1"/>
            </a:fillRef>
            <a:effectRef idx="0">
              <a:schemeClr val="accent1"/>
            </a:effectRef>
            <a:fontRef idx="minor">
              <a:schemeClr val="dk1"/>
            </a:fontRef>
          </p:style>
          <p:txBody>
            <a:bodyPr rot="0" spcFirstLastPara="0" vert="horz" wrap="square" lIns="51435" tIns="25718" rIns="51435" bIns="25718" numCol="1" spcCol="0" rtlCol="0" fromWordArt="0" anchor="t" anchorCtr="0" forceAA="0" compatLnSpc="1">
              <a:prstTxWarp prst="textNoShape">
                <a:avLst/>
              </a:prstTxWarp>
              <a:noAutofit/>
            </a:bodyPr>
            <a:lstStyle>
              <a:defPPr>
                <a:defRPr lang="en-US"/>
              </a:defPPr>
              <a:lvl1pPr marR="0" lvl="0" indent="0" fontAlgn="auto">
                <a:lnSpc>
                  <a:spcPct val="100000"/>
                </a:lnSpc>
                <a:spcBef>
                  <a:spcPts val="0"/>
                </a:spcBef>
                <a:spcAft>
                  <a:spcPts val="0"/>
                </a:spcAft>
                <a:buClrTx/>
                <a:buSzTx/>
                <a:buFontTx/>
                <a:buNone/>
                <a:tabLst/>
                <a:defRPr kumimoji="0" sz="2000" b="1" i="0" u="none" strike="noStrike" cap="none" spc="0" normalizeH="0" baseline="0">
                  <a:ln>
                    <a:noFill/>
                  </a:ln>
                  <a:solidFill>
                    <a:srgbClr val="05549C"/>
                  </a:solidFill>
                  <a:effectLst/>
                  <a:uLnTx/>
                  <a:uFillTx/>
                  <a:latin typeface="Arial" panose="020B0604020202020204" pitchFamily="34" charset="0"/>
                  <a:cs typeface="Arial" panose="020B0604020202020204" pitchFamily="34" charset="0"/>
                </a:defRPr>
              </a:lvl1pPr>
            </a:lstStyle>
            <a:p>
              <a:pPr>
                <a:defRPr/>
              </a:pPr>
              <a:r>
                <a:rPr lang="en-US" sz="2200" dirty="0">
                  <a:solidFill>
                    <a:srgbClr val="4D6A93"/>
                  </a:solidFill>
                </a:rPr>
                <a:t>Healthy humans:</a:t>
              </a:r>
            </a:p>
            <a:p>
              <a:pPr>
                <a:defRPr/>
              </a:pPr>
              <a:endParaRPr lang="en-US" sz="1400" dirty="0"/>
            </a:p>
            <a:p>
              <a:pPr marL="257175" indent="-257175">
                <a:buFont typeface="Arial" panose="020B0604020202020204" pitchFamily="34" charset="0"/>
                <a:buChar char="•"/>
                <a:defRPr/>
              </a:pPr>
              <a:r>
                <a:rPr lang="en-US" b="0" dirty="0">
                  <a:solidFill>
                    <a:prstClr val="black"/>
                  </a:solidFill>
                </a:rPr>
                <a:t>Decreased allergies</a:t>
              </a:r>
            </a:p>
            <a:p>
              <a:pPr marL="257175" indent="-257175">
                <a:buFont typeface="Arial" panose="020B0604020202020204" pitchFamily="34" charset="0"/>
                <a:buChar char="•"/>
                <a:defRPr/>
              </a:pPr>
              <a:r>
                <a:rPr lang="en-US" b="0" dirty="0">
                  <a:solidFill>
                    <a:prstClr val="black"/>
                  </a:solidFill>
                </a:rPr>
                <a:t>Functioning immunity</a:t>
              </a:r>
            </a:p>
            <a:p>
              <a:pPr marL="257175" indent="-257175">
                <a:buFont typeface="Arial" panose="020B0604020202020204" pitchFamily="34" charset="0"/>
                <a:buChar char="•"/>
                <a:defRPr/>
              </a:pPr>
              <a:r>
                <a:rPr lang="en-US" b="0" dirty="0">
                  <a:solidFill>
                    <a:prstClr val="black"/>
                  </a:solidFill>
                </a:rPr>
                <a:t>Optimal cognitive performance</a:t>
              </a:r>
            </a:p>
            <a:p>
              <a:pPr>
                <a:defRPr/>
              </a:pPr>
              <a:endParaRPr lang="en-US" dirty="0"/>
            </a:p>
          </p:txBody>
        </p:sp>
        <p:sp>
          <p:nvSpPr>
            <p:cNvPr id="16" name="Text Box 16">
              <a:extLst>
                <a:ext uri="{FF2B5EF4-FFF2-40B4-BE49-F238E27FC236}">
                  <a16:creationId xmlns:a16="http://schemas.microsoft.com/office/drawing/2014/main" id="{34FAAB56-BA66-FFFA-5C6C-FF97BBEFB6E5}"/>
                </a:ext>
              </a:extLst>
            </p:cNvPr>
            <p:cNvSpPr txBox="1">
              <a:spLocks/>
            </p:cNvSpPr>
            <p:nvPr/>
          </p:nvSpPr>
          <p:spPr>
            <a:xfrm>
              <a:off x="1821662" y="4608531"/>
              <a:ext cx="3684929" cy="717173"/>
            </a:xfrm>
            <a:prstGeom prst="rect">
              <a:avLst/>
            </a:prstGeom>
            <a:noFill/>
            <a:ln>
              <a:noFill/>
            </a:ln>
            <a:effectLst/>
            <a:extLst>
              <a:ext uri="{C572A759-6A51-4108-AA02-DFA0A04FC94B}">
                <ma14:wrappingTextBoxFlag xmlns:lc="http://schemas.openxmlformats.org/drawingml/2006/lockedCanvas" xmlns:ma14="http://schemas.microsoft.com/office/mac/drawingml/2011/main" xmlns:wps="http://schemas.microsoft.com/office/word/2010/wordprocessingShape" xmlns:wne="http://schemas.microsoft.com/office/word/2006/wordml" xmlns:wpi="http://schemas.microsoft.com/office/word/2010/wordprocessingInk" xmlns:wpg="http://schemas.microsoft.com/office/word/2010/wordprocessingGroup" xmlns:w15="http://schemas.microsoft.com/office/word/2012/wordml" xmlns:w14="http://schemas.microsoft.com/office/word/2010/wordml" xmlns:w="http://schemas.openxmlformats.org/wordprocessingml/2006/main" xmlns:w10="urn:schemas-microsoft-com:office:word" xmlns:wp="http://schemas.openxmlformats.org/drawingml/2006/wordprocessingDrawing" xmlns:wp14="http://schemas.microsoft.com/office/word/2010/wordprocessingDrawing" xmlns:v="urn:schemas-microsoft-com:vml" xmlns:m="http://schemas.openxmlformats.org/officeDocument/2006/math" xmlns:o="urn:schemas-microsoft-com:office:office" xmlns:mv="urn:schemas-microsoft-com:mac:vml" xmlns:mc="http://schemas.openxmlformats.org/markup-compatibility/2006" xmlns:mo="http://schemas.microsoft.com/office/mac/office/2008/main" xmlns:wpc="http://schemas.microsoft.com/office/word/2010/wordprocessingCanvas" xmlns=""/>
              </a:ext>
            </a:extLst>
          </p:spPr>
          <p:style>
            <a:lnRef idx="0">
              <a:schemeClr val="accent1"/>
            </a:lnRef>
            <a:fillRef idx="0">
              <a:schemeClr val="accent1"/>
            </a:fillRef>
            <a:effectRef idx="0">
              <a:schemeClr val="accent1"/>
            </a:effectRef>
            <a:fontRef idx="minor">
              <a:schemeClr val="dk1"/>
            </a:fontRef>
          </p:style>
          <p:txBody>
            <a:bodyPr rot="0" spcFirstLastPara="0" vert="horz" wrap="square" lIns="51435" tIns="25718" rIns="51435" bIns="25718" numCol="1" spcCol="0" rtlCol="0" fromWordArt="0" anchor="t" anchorCtr="0" forceAA="0" compatLnSpc="1">
              <a:prstTxWarp prst="textNoShape">
                <a:avLst/>
              </a:prstTxWarp>
              <a:noAutofit/>
            </a:bodyPr>
            <a:lstStyle/>
            <a:p>
              <a:pPr defTabSz="685800">
                <a:defRPr/>
              </a:pPr>
              <a:r>
                <a:rPr lang="en-US" sz="2200" b="1" dirty="0">
                  <a:solidFill>
                    <a:srgbClr val="4D6A93"/>
                  </a:solidFill>
                  <a:latin typeface="Arial" panose="020B0604020202020204" pitchFamily="34" charset="0"/>
                  <a:cs typeface="Arial" panose="020B0604020202020204" pitchFamily="34" charset="0"/>
                </a:rPr>
                <a:t>Supports good m</a:t>
              </a:r>
              <a:r>
                <a:rPr lang="en-US" sz="2200" b="1" dirty="0" err="1">
                  <a:solidFill>
                    <a:srgbClr val="4D6A93"/>
                  </a:solidFill>
                  <a:latin typeface="Arial" panose="020B0604020202020204" pitchFamily="34" charset="0"/>
                  <a:cs typeface="Arial" panose="020B0604020202020204" pitchFamily="34" charset="0"/>
                </a:rPr>
                <a:t>icrobes</a:t>
              </a:r>
              <a:r>
                <a:rPr lang="en-US" sz="2200" b="1" dirty="0">
                  <a:solidFill>
                    <a:srgbClr val="4D6A93"/>
                  </a:solidFill>
                  <a:latin typeface="Arial" panose="020B0604020202020204" pitchFamily="34" charset="0"/>
                  <a:cs typeface="Arial" panose="020B0604020202020204" pitchFamily="34" charset="0"/>
                </a:rPr>
                <a:t>:</a:t>
              </a:r>
            </a:p>
            <a:p>
              <a:pPr defTabSz="685800">
                <a:defRPr/>
              </a:pPr>
              <a:endParaRPr lang="en-US" sz="1400" b="1" dirty="0">
                <a:solidFill>
                  <a:srgbClr val="05549C"/>
                </a:solidFill>
                <a:latin typeface="Arial" panose="020B0604020202020204" pitchFamily="34" charset="0"/>
                <a:cs typeface="Arial" panose="020B0604020202020204" pitchFamily="34" charset="0"/>
              </a:endParaRPr>
            </a:p>
            <a:p>
              <a:pPr marL="214313" indent="-214313" defTabSz="685800">
                <a:buFont typeface="Arial" panose="020B0604020202020204" pitchFamily="34" charset="0"/>
                <a:buChar char="•"/>
                <a:defRPr/>
              </a:pPr>
              <a:r>
                <a:rPr lang="en-US" sz="2000" dirty="0">
                  <a:solidFill>
                    <a:prstClr val="black"/>
                  </a:solidFill>
                  <a:latin typeface="Arial" panose="020B0604020202020204" pitchFamily="34" charset="0"/>
                  <a:cs typeface="Arial" panose="020B0604020202020204" pitchFamily="34" charset="0"/>
                </a:rPr>
                <a:t>Cleaner air environment</a:t>
              </a:r>
            </a:p>
            <a:p>
              <a:pPr marL="214313" indent="-214313" defTabSz="685800">
                <a:buFont typeface="Arial" panose="020B0604020202020204" pitchFamily="34" charset="0"/>
                <a:buChar char="•"/>
                <a:defRPr/>
              </a:pPr>
              <a:r>
                <a:rPr lang="en-US" sz="2000" dirty="0">
                  <a:solidFill>
                    <a:prstClr val="black"/>
                  </a:solidFill>
                  <a:latin typeface="Arial" panose="020B0604020202020204" pitchFamily="34" charset="0"/>
                  <a:cs typeface="Arial" panose="020B0604020202020204" pitchFamily="34" charset="0"/>
                </a:rPr>
                <a:t>Healthy microbial diversity</a:t>
              </a:r>
            </a:p>
            <a:p>
              <a:pPr marL="214313" indent="-214313" defTabSz="685800">
                <a:buFont typeface="Arial" panose="020B0604020202020204" pitchFamily="34" charset="0"/>
                <a:buChar char="•"/>
                <a:defRPr/>
              </a:pPr>
              <a:r>
                <a:rPr lang="en-US" sz="2000" dirty="0">
                  <a:solidFill>
                    <a:prstClr val="black"/>
                  </a:solidFill>
                  <a:latin typeface="Arial" panose="020B0604020202020204" pitchFamily="34" charset="0"/>
                  <a:cs typeface="Arial" panose="020B0604020202020204" pitchFamily="34" charset="0"/>
                </a:rPr>
                <a:t>Pathogens less infectious</a:t>
              </a:r>
            </a:p>
            <a:p>
              <a:pPr defTabSz="685800">
                <a:defRPr/>
              </a:pPr>
              <a:endParaRPr lang="en-US" sz="2000" dirty="0">
                <a:solidFill>
                  <a:prstClr val="black"/>
                </a:solidFill>
                <a:latin typeface="Calibri" panose="020F0502020204030204"/>
                <a:ea typeface="SimSun" panose="02010600030101010101" pitchFamily="2" charset="-122"/>
                <a:cs typeface="Times New Roman" panose="02020603050405020304" pitchFamily="18" charset="0"/>
              </a:endParaRPr>
            </a:p>
          </p:txBody>
        </p:sp>
        <p:sp>
          <p:nvSpPr>
            <p:cNvPr id="17" name="Oval 16">
              <a:extLst>
                <a:ext uri="{FF2B5EF4-FFF2-40B4-BE49-F238E27FC236}">
                  <a16:creationId xmlns:a16="http://schemas.microsoft.com/office/drawing/2014/main" id="{4E4B8730-2C76-DEE7-3AFB-D8BE3E0FDB64}"/>
                </a:ext>
              </a:extLst>
            </p:cNvPr>
            <p:cNvSpPr/>
            <p:nvPr/>
          </p:nvSpPr>
          <p:spPr>
            <a:xfrm>
              <a:off x="7733504" y="1659910"/>
              <a:ext cx="2934496" cy="2597249"/>
            </a:xfrm>
            <a:prstGeom prst="ellipse">
              <a:avLst/>
            </a:prstGeom>
            <a:solidFill>
              <a:schemeClr val="bg1"/>
            </a:solidFill>
            <a:ln>
              <a:noFill/>
            </a:ln>
            <a:effectLst>
              <a:glow rad="228600">
                <a:schemeClr val="accent2">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E4FEEB8B-7F39-A03E-B189-B45CC8F4373E}"/>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7981552" y="1818758"/>
              <a:ext cx="2438400" cy="2438400"/>
            </a:xfrm>
            <a:prstGeom prst="rect">
              <a:avLst/>
            </a:prstGeom>
          </p:spPr>
        </p:pic>
        <p:sp>
          <p:nvSpPr>
            <p:cNvPr id="19" name="Oval 18">
              <a:extLst>
                <a:ext uri="{FF2B5EF4-FFF2-40B4-BE49-F238E27FC236}">
                  <a16:creationId xmlns:a16="http://schemas.microsoft.com/office/drawing/2014/main" id="{F2FCDCFF-6E35-3B9C-F79D-7E4A75F3B101}"/>
                </a:ext>
              </a:extLst>
            </p:cNvPr>
            <p:cNvSpPr/>
            <p:nvPr/>
          </p:nvSpPr>
          <p:spPr>
            <a:xfrm>
              <a:off x="1919536" y="1659909"/>
              <a:ext cx="3312368" cy="2705194"/>
            </a:xfrm>
            <a:prstGeom prst="ellipse">
              <a:avLst/>
            </a:prstGeom>
            <a:solidFill>
              <a:schemeClr val="bg1"/>
            </a:solidFill>
            <a:ln>
              <a:noFill/>
            </a:ln>
            <a:effectLst>
              <a:glow rad="2286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BBB1AAB1-1CEA-F449-24E4-698E2C563052}"/>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2468932" y="1988841"/>
              <a:ext cx="2136372" cy="2072553"/>
            </a:xfrm>
            <a:prstGeom prst="rect">
              <a:avLst/>
            </a:prstGeom>
          </p:spPr>
        </p:pic>
        <p:pic>
          <p:nvPicPr>
            <p:cNvPr id="21" name="Picture 20">
              <a:extLst>
                <a:ext uri="{FF2B5EF4-FFF2-40B4-BE49-F238E27FC236}">
                  <a16:creationId xmlns:a16="http://schemas.microsoft.com/office/drawing/2014/main" id="{3CFD64EF-5EE3-0175-8A78-2074321DA85D}"/>
                </a:ext>
              </a:extLst>
            </p:cNvPr>
            <p:cNvPicPr>
              <a:picLocks noChangeAspect="1"/>
            </p:cNvPicPr>
            <p:nvPr/>
          </p:nvPicPr>
          <p:blipFill rotWithShape="1">
            <a:blip r:embed="rId4" cstate="print">
              <a:extLst>
                <a:ext uri="{BEBA8EAE-BF5A-486C-A8C5-ECC9F3942E4B}">
                  <a14:imgProps xmlns:a14="http://schemas.microsoft.com/office/drawing/2010/main">
                    <a14:imgLayer r:embed="rId5">
                      <a14:imgEffect>
                        <a14:backgroundRemoval t="5882" b="98039" l="0" r="92437">
                          <a14:foregroundMark x1="48739" y1="46078" x2="48739" y2="46078"/>
                          <a14:foregroundMark x1="50420" y1="40196" x2="33613" y2="44118"/>
                          <a14:foregroundMark x1="55462" y1="37255" x2="36134" y2="46078"/>
                          <a14:foregroundMark x1="56303" y1="25490" x2="22689" y2="18627"/>
                          <a14:foregroundMark x1="70588" y1="18627" x2="12605" y2="37255"/>
                          <a14:foregroundMark x1="12605" y1="37255" x2="53782" y2="90196"/>
                          <a14:foregroundMark x1="53782" y1="90196" x2="88235" y2="30392"/>
                          <a14:foregroundMark x1="88235" y1="30392" x2="26891" y2="12745"/>
                          <a14:foregroundMark x1="26891" y1="12745" x2="77311" y2="42157"/>
                          <a14:foregroundMark x1="63025" y1="10784" x2="62185" y2="20588"/>
                          <a14:foregroundMark x1="51261" y1="5882" x2="49580" y2="24510"/>
                          <a14:foregroundMark x1="16807" y1="43137" x2="29412" y2="90196"/>
                          <a14:foregroundMark x1="79832" y1="74510" x2="88235" y2="82353"/>
                          <a14:foregroundMark x1="70588" y1="57843" x2="75630" y2="75490"/>
                          <a14:foregroundMark x1="83193" y1="48039" x2="91597" y2="47059"/>
                          <a14:foregroundMark x1="91597" y1="46078" x2="91597" y2="46078"/>
                          <a14:foregroundMark x1="13445" y1="62745" x2="5042" y2="66667"/>
                          <a14:foregroundMark x1="5882" y1="51961" x2="840" y2="45098"/>
                          <a14:foregroundMark x1="5042" y1="47059" x2="13445" y2="48039"/>
                          <a14:foregroundMark x1="10084" y1="26471" x2="21008" y2="35294"/>
                          <a14:foregroundMark x1="21849" y1="72549" x2="9244" y2="75490"/>
                          <a14:foregroundMark x1="26050" y1="69608" x2="15966" y2="83333"/>
                          <a14:foregroundMark x1="43697" y1="87255" x2="77311" y2="90196"/>
                          <a14:foregroundMark x1="10084" y1="52941" x2="8403" y2="69608"/>
                          <a14:foregroundMark x1="65546" y1="21569" x2="75630" y2="19608"/>
                          <a14:foregroundMark x1="74790" y1="16667" x2="71429" y2="25490"/>
                          <a14:foregroundMark x1="37815" y1="87255" x2="36134" y2="98039"/>
                          <a14:foregroundMark x1="51261" y1="91176" x2="51261" y2="99020"/>
                          <a14:foregroundMark x1="64706" y1="91176" x2="64706" y2="99020"/>
                          <a14:foregroundMark x1="83193" y1="67647" x2="92437" y2="66667"/>
                        </a14:backgroundRemoval>
                      </a14:imgEffect>
                    </a14:imgLayer>
                  </a14:imgProps>
                </a:ext>
                <a:ext uri="{28A0092B-C50C-407E-A947-70E740481C1C}">
                  <a14:useLocalDpi xmlns:a14="http://schemas.microsoft.com/office/drawing/2010/main"/>
                </a:ext>
              </a:extLst>
            </a:blip>
            <a:srcRect/>
            <a:stretch/>
          </p:blipFill>
          <p:spPr>
            <a:xfrm>
              <a:off x="2351584" y="3231608"/>
              <a:ext cx="766410" cy="653334"/>
            </a:xfrm>
            <a:prstGeom prst="rect">
              <a:avLst/>
            </a:prstGeom>
          </p:spPr>
        </p:pic>
      </p:grpSp>
    </p:spTree>
    <p:extLst>
      <p:ext uri="{BB962C8B-B14F-4D97-AF65-F5344CB8AC3E}">
        <p14:creationId xmlns:p14="http://schemas.microsoft.com/office/powerpoint/2010/main" val="98957816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E190D9-4524-F372-57B0-4C01A40C27E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22D7285-E4A1-7BBC-9FAF-F58556BABD1C}"/>
              </a:ext>
            </a:extLst>
          </p:cNvPr>
          <p:cNvSpPr>
            <a:spLocks noGrp="1"/>
          </p:cNvSpPr>
          <p:nvPr>
            <p:ph type="title"/>
          </p:nvPr>
        </p:nvSpPr>
        <p:spPr>
          <a:xfrm>
            <a:off x="677334" y="91621"/>
            <a:ext cx="9168124" cy="660400"/>
          </a:xfrm>
        </p:spPr>
        <p:txBody>
          <a:bodyPr vert="horz" lIns="91440" tIns="45720" rIns="91440" bIns="45720" rtlCol="0" anchor="t">
            <a:normAutofit/>
          </a:bodyPr>
          <a:lstStyle/>
          <a:p>
            <a:r>
              <a:rPr lang="en-US" dirty="0">
                <a:latin typeface="Franklin Gothic Book" panose="020B0503020102020204" pitchFamily="34" charset="0"/>
                <a:cs typeface="Arial" panose="020B0604020202020204" pitchFamily="34" charset="0"/>
              </a:rPr>
              <a:t>Headwinds</a:t>
            </a:r>
            <a:endParaRPr lang="en-US" dirty="0">
              <a:latin typeface="Franklin Gothic Book" panose="020B0503020102020204" pitchFamily="34" charset="0"/>
            </a:endParaRPr>
          </a:p>
        </p:txBody>
      </p:sp>
      <p:pic>
        <p:nvPicPr>
          <p:cNvPr id="2" name="Picture 1" descr="A sailboat in a rough sea&#10;&#10;AI-generated content may be incorrect.">
            <a:extLst>
              <a:ext uri="{FF2B5EF4-FFF2-40B4-BE49-F238E27FC236}">
                <a16:creationId xmlns:a16="http://schemas.microsoft.com/office/drawing/2014/main" id="{ED5ED11B-44B6-B544-C1F6-C23F5FAF7A40}"/>
              </a:ext>
            </a:extLst>
          </p:cNvPr>
          <p:cNvPicPr>
            <a:picLocks noChangeAspect="1"/>
          </p:cNvPicPr>
          <p:nvPr/>
        </p:nvPicPr>
        <p:blipFill>
          <a:blip r:embed="rId2"/>
          <a:srcRect l="1072" t="872"/>
          <a:stretch>
            <a:fillRect/>
          </a:stretch>
        </p:blipFill>
        <p:spPr>
          <a:xfrm>
            <a:off x="0" y="841164"/>
            <a:ext cx="12191999" cy="6835420"/>
          </a:xfrm>
          <a:prstGeom prst="rect">
            <a:avLst/>
          </a:prstGeom>
        </p:spPr>
      </p:pic>
    </p:spTree>
    <p:extLst>
      <p:ext uri="{BB962C8B-B14F-4D97-AF65-F5344CB8AC3E}">
        <p14:creationId xmlns:p14="http://schemas.microsoft.com/office/powerpoint/2010/main" val="210863772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1309815" y="2332037"/>
            <a:ext cx="10088869" cy="4525963"/>
          </a:xfrm>
        </p:spPr>
        <p:txBody>
          <a:bodyPr>
            <a:normAutofit/>
          </a:bodyPr>
          <a:lstStyle/>
          <a:p>
            <a:pPr>
              <a:buClr>
                <a:srgbClr val="028352"/>
              </a:buClr>
              <a:defRPr sz="2000"/>
            </a:pPr>
            <a:r>
              <a:rPr sz="2800" dirty="0"/>
              <a:t>Measurable, fundable, low-risk: Energy KPIs are universal</a:t>
            </a:r>
            <a:endParaRPr lang="en-US" sz="2800" dirty="0"/>
          </a:p>
          <a:p>
            <a:pPr>
              <a:buClr>
                <a:srgbClr val="028352"/>
              </a:buClr>
              <a:defRPr sz="2000"/>
            </a:pPr>
            <a:endParaRPr sz="1000" dirty="0"/>
          </a:p>
          <a:p>
            <a:pPr>
              <a:buClr>
                <a:srgbClr val="028352"/>
              </a:buClr>
              <a:defRPr sz="2000"/>
            </a:pPr>
            <a:r>
              <a:rPr sz="2800" dirty="0"/>
              <a:t>Turnkey capital: </a:t>
            </a:r>
            <a:r>
              <a:rPr lang="en-US" sz="2800" dirty="0"/>
              <a:t>R</a:t>
            </a:r>
            <a:r>
              <a:rPr sz="2800" dirty="0"/>
              <a:t>ebates, and decarbonization grants make financing eas</a:t>
            </a:r>
            <a:r>
              <a:rPr lang="en-US" sz="2800" dirty="0"/>
              <a:t>ier</a:t>
            </a:r>
          </a:p>
          <a:p>
            <a:pPr>
              <a:buClr>
                <a:srgbClr val="028352"/>
              </a:buClr>
              <a:defRPr sz="2000"/>
            </a:pPr>
            <a:endParaRPr sz="1000" dirty="0"/>
          </a:p>
          <a:p>
            <a:pPr>
              <a:buClr>
                <a:srgbClr val="028352"/>
              </a:buClr>
              <a:defRPr sz="2000"/>
            </a:pPr>
            <a:r>
              <a:rPr sz="2800" dirty="0"/>
              <a:t>Clear ownership: Facilities control energy; clinical outcomes live elsewhere</a:t>
            </a:r>
          </a:p>
        </p:txBody>
      </p:sp>
      <p:sp>
        <p:nvSpPr>
          <p:cNvPr id="9" name="Title 3">
            <a:extLst>
              <a:ext uri="{FF2B5EF4-FFF2-40B4-BE49-F238E27FC236}">
                <a16:creationId xmlns:a16="http://schemas.microsoft.com/office/drawing/2014/main" id="{2A251C9B-F152-DED5-7960-F9412CCE98A0}"/>
              </a:ext>
            </a:extLst>
          </p:cNvPr>
          <p:cNvSpPr>
            <a:spLocks noGrp="1"/>
          </p:cNvSpPr>
          <p:nvPr>
            <p:ph type="title"/>
          </p:nvPr>
        </p:nvSpPr>
        <p:spPr>
          <a:xfrm>
            <a:off x="382865" y="116212"/>
            <a:ext cx="12223121" cy="660400"/>
          </a:xfrm>
        </p:spPr>
        <p:txBody>
          <a:bodyPr/>
          <a:lstStyle/>
          <a:p>
            <a:r>
              <a:rPr lang="en-US" dirty="0">
                <a:latin typeface="Franklin Gothic Book" panose="020B0503020102020204" pitchFamily="34" charset="0"/>
              </a:rPr>
              <a:t>The cost of energy is more tangible than illness costs</a:t>
            </a:r>
            <a:endParaRPr lang="en-US" dirty="0">
              <a:solidFill>
                <a:schemeClr val="tx1"/>
              </a:solidFill>
              <a:latin typeface="Franklin Gothic Book" panose="020B0503020102020204" pitchFamily="34" charset="0"/>
            </a:endParaRPr>
          </a:p>
        </p:txBody>
      </p:sp>
      <p:sp>
        <p:nvSpPr>
          <p:cNvPr id="10" name="TextBox 9">
            <a:extLst>
              <a:ext uri="{FF2B5EF4-FFF2-40B4-BE49-F238E27FC236}">
                <a16:creationId xmlns:a16="http://schemas.microsoft.com/office/drawing/2014/main" id="{ACFCF536-53AE-8CF7-BC7A-756649999D1C}"/>
              </a:ext>
            </a:extLst>
          </p:cNvPr>
          <p:cNvSpPr txBox="1"/>
          <p:nvPr/>
        </p:nvSpPr>
        <p:spPr>
          <a:xfrm>
            <a:off x="2036886" y="1156830"/>
            <a:ext cx="7798289"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black"/>
                </a:solidFill>
                <a:effectLst/>
                <a:uLnTx/>
                <a:uFillTx/>
                <a:latin typeface="Trebuchet MS" panose="020B0603020202020204"/>
                <a:ea typeface="+mn-ea"/>
                <a:cs typeface="+mn-cs"/>
              </a:rPr>
              <a:t>Energy Dominates Facility Agendas </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4362D58-9386-CD4C-8C73-CD68A45A3E29}"/>
              </a:ext>
            </a:extLst>
          </p:cNvPr>
          <p:cNvSpPr/>
          <p:nvPr/>
        </p:nvSpPr>
        <p:spPr>
          <a:xfrm>
            <a:off x="313647" y="134541"/>
            <a:ext cx="11756433" cy="615553"/>
          </a:xfrm>
          <a:prstGeom prst="rect">
            <a:avLst/>
          </a:prstGeom>
        </p:spPr>
        <p:txBody>
          <a:bodyPr wrap="square">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3400" b="0" i="0" u="none" strike="noStrike" kern="0" cap="none" spc="0" normalizeH="0" baseline="0" noProof="0" dirty="0">
                <a:ln>
                  <a:noFill/>
                </a:ln>
                <a:solidFill>
                  <a:prstClr val="white"/>
                </a:solidFill>
                <a:effectLst/>
                <a:uLnTx/>
                <a:uFillTx/>
                <a:latin typeface="Franklin Gothic Book" panose="020B0503020102020204" pitchFamily="34" charset="0"/>
                <a:cs typeface="Arial"/>
                <a:sym typeface="Arial"/>
              </a:rPr>
              <a:t>Should ASHRAE consider occupant health in IAQ management?</a:t>
            </a:r>
          </a:p>
        </p:txBody>
      </p:sp>
      <p:sp>
        <p:nvSpPr>
          <p:cNvPr id="4" name="Rectangle 3">
            <a:extLst>
              <a:ext uri="{FF2B5EF4-FFF2-40B4-BE49-F238E27FC236}">
                <a16:creationId xmlns:a16="http://schemas.microsoft.com/office/drawing/2014/main" id="{7DD07BB1-6C2F-3B42-B862-0C064744D98E}"/>
              </a:ext>
            </a:extLst>
          </p:cNvPr>
          <p:cNvSpPr/>
          <p:nvPr/>
        </p:nvSpPr>
        <p:spPr>
          <a:xfrm>
            <a:off x="4042453" y="2377297"/>
            <a:ext cx="7835900" cy="3347840"/>
          </a:xfrm>
          <a:prstGeom prst="rect">
            <a:avLst/>
          </a:prstGeom>
        </p:spPr>
        <p:txBody>
          <a:bodyPr wrap="square">
            <a:spAutoFit/>
          </a:bodyPr>
          <a:lstStyle/>
          <a:p>
            <a:pPr marL="0" marR="0" lvl="0" indent="0" algn="l" defTabSz="914400" rtl="0" eaLnBrk="1" fontAlgn="auto" latinLnBrk="0" hangingPunct="0">
              <a:lnSpc>
                <a:spcPct val="150000"/>
              </a:lnSpc>
              <a:spcBef>
                <a:spcPts val="600"/>
              </a:spcBef>
              <a:spcAft>
                <a:spcPts val="0"/>
              </a:spcAft>
              <a:buClrTx/>
              <a:buSzTx/>
              <a:buFontTx/>
              <a:buNone/>
              <a:tabLst/>
              <a:defRPr/>
            </a:pPr>
            <a:r>
              <a:rPr kumimoji="0" lang="en-US" sz="2400" b="0" i="0" u="none" strike="noStrike" kern="0" cap="none" spc="0" normalizeH="0" baseline="0" noProof="0" dirty="0">
                <a:ln>
                  <a:noFill/>
                </a:ln>
                <a:solidFill>
                  <a:srgbClr val="000000"/>
                </a:solidFill>
                <a:effectLst/>
                <a:uLnTx/>
                <a:uFillTx/>
                <a:latin typeface="Arial"/>
                <a:ea typeface="+mn-ea"/>
                <a:cs typeface="Arial"/>
                <a:sym typeface="Arial"/>
              </a:rPr>
              <a:t>“[our work] is the design, specification, selection, installation, and operation of HVAC equipment. Research on IAQ and occupant health will suggest complex, esoteric, unproven ‘solutions’ to health issues that will not be helpful and ultimately have </a:t>
            </a:r>
            <a:r>
              <a:rPr kumimoji="0" lang="en-US" sz="2400" b="1" i="0" u="none" strike="noStrike" kern="0" cap="none" spc="0" normalizeH="0" baseline="0" noProof="0" dirty="0">
                <a:ln>
                  <a:noFill/>
                </a:ln>
                <a:solidFill>
                  <a:srgbClr val="000000"/>
                </a:solidFill>
                <a:effectLst/>
                <a:uLnTx/>
                <a:uFillTx/>
                <a:latin typeface="Arial"/>
                <a:ea typeface="+mn-ea"/>
                <a:cs typeface="Arial"/>
                <a:sym typeface="Arial"/>
              </a:rPr>
              <a:t>little meaning to ASHRAE </a:t>
            </a:r>
            <a:r>
              <a:rPr kumimoji="0" lang="en-US" sz="2400" b="0" i="0" u="none" strike="noStrike" kern="0" cap="none" spc="0" normalizeH="0" baseline="0" noProof="0" dirty="0">
                <a:ln>
                  <a:noFill/>
                </a:ln>
                <a:solidFill>
                  <a:srgbClr val="000000"/>
                </a:solidFill>
                <a:effectLst/>
                <a:uLnTx/>
                <a:uFillTx/>
                <a:latin typeface="Arial"/>
                <a:ea typeface="+mn-ea"/>
                <a:cs typeface="Arial"/>
                <a:sym typeface="Arial"/>
              </a:rPr>
              <a:t>members”. </a:t>
            </a:r>
          </a:p>
        </p:txBody>
      </p:sp>
      <p:sp>
        <p:nvSpPr>
          <p:cNvPr id="5" name="TextBox 4">
            <a:extLst>
              <a:ext uri="{FF2B5EF4-FFF2-40B4-BE49-F238E27FC236}">
                <a16:creationId xmlns:a16="http://schemas.microsoft.com/office/drawing/2014/main" id="{EB79361F-88D4-C448-A94A-E0353EBEBCFD}"/>
              </a:ext>
            </a:extLst>
          </p:cNvPr>
          <p:cNvSpPr txBox="1"/>
          <p:nvPr/>
        </p:nvSpPr>
        <p:spPr>
          <a:xfrm>
            <a:off x="4636420" y="1402534"/>
            <a:ext cx="3323983" cy="64632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45718" tIns="45718" rIns="45718" bIns="45718" numCol="1" spcCol="38100" rtlCol="0" anchor="t">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3600" b="0" i="0" u="none" strike="noStrike" kern="0" cap="none" spc="0" normalizeH="0" baseline="0" noProof="0" dirty="0">
                <a:ln>
                  <a:noFill/>
                </a:ln>
                <a:solidFill>
                  <a:srgbClr val="000000"/>
                </a:solidFill>
                <a:effectLst/>
                <a:uLnTx/>
                <a:uFillTx/>
                <a:latin typeface="Arial"/>
                <a:ea typeface="+mn-ea"/>
                <a:cs typeface="Arial"/>
                <a:sym typeface="Arial"/>
              </a:rPr>
              <a:t>2016 answer….</a:t>
            </a:r>
          </a:p>
        </p:txBody>
      </p:sp>
      <p:sp>
        <p:nvSpPr>
          <p:cNvPr id="6" name="Rounded Rectangle 5">
            <a:extLst>
              <a:ext uri="{FF2B5EF4-FFF2-40B4-BE49-F238E27FC236}">
                <a16:creationId xmlns:a16="http://schemas.microsoft.com/office/drawing/2014/main" id="{BFCF9703-C8BC-E643-932F-9F69DB4C9E45}"/>
              </a:ext>
            </a:extLst>
          </p:cNvPr>
          <p:cNvSpPr/>
          <p:nvPr/>
        </p:nvSpPr>
        <p:spPr>
          <a:xfrm>
            <a:off x="3852721" y="2377297"/>
            <a:ext cx="7835900" cy="3553240"/>
          </a:xfrm>
          <a:prstGeom prst="roundRect">
            <a:avLst/>
          </a:prstGeom>
          <a:noFill/>
          <a:ln w="34925" cap="flat">
            <a:solidFill>
              <a:schemeClr val="accent1"/>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45718" tIns="45718" rIns="45718" bIns="45718" numCol="1" spcCol="38100" rtlCol="0" anchor="ctr">
            <a:no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latin typeface="Arial"/>
              <a:ea typeface="+mn-ea"/>
              <a:cs typeface="Arial"/>
              <a:sym typeface="Arial"/>
            </a:endParaRPr>
          </a:p>
        </p:txBody>
      </p:sp>
      <p:pic>
        <p:nvPicPr>
          <p:cNvPr id="7" name="Picture 6">
            <a:extLst>
              <a:ext uri="{FF2B5EF4-FFF2-40B4-BE49-F238E27FC236}">
                <a16:creationId xmlns:a16="http://schemas.microsoft.com/office/drawing/2014/main" id="{04398452-BC46-6944-BAA4-5A55400D09B9}"/>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313647" y="2509959"/>
            <a:ext cx="3302039" cy="3302039"/>
          </a:xfrm>
          <a:prstGeom prst="rect">
            <a:avLst/>
          </a:prstGeom>
        </p:spPr>
      </p:pic>
      <p:pic>
        <p:nvPicPr>
          <p:cNvPr id="10" name="Picture 9">
            <a:extLst>
              <a:ext uri="{FF2B5EF4-FFF2-40B4-BE49-F238E27FC236}">
                <a16:creationId xmlns:a16="http://schemas.microsoft.com/office/drawing/2014/main" id="{21A203AA-56D5-7549-8186-1CBE097459EB}"/>
              </a:ext>
            </a:extLst>
          </p:cNvPr>
          <p:cNvPicPr>
            <a:picLocks noChangeAspect="1"/>
          </p:cNvPicPr>
          <p:nvPr/>
        </p:nvPicPr>
        <p:blipFill rotWithShape="1">
          <a:blip r:embed="rId3" cstate="hqprint">
            <a:extLst>
              <a:ext uri="{BEBA8EAE-BF5A-486C-A8C5-ECC9F3942E4B}">
                <a14:imgProps xmlns:a14="http://schemas.microsoft.com/office/drawing/2010/main">
                  <a14:imgLayer r:embed="rId4">
                    <a14:imgEffect>
                      <a14:artisticGlass/>
                    </a14:imgEffect>
                  </a14:imgLayer>
                </a14:imgProps>
              </a:ext>
              <a:ext uri="{28A0092B-C50C-407E-A947-70E740481C1C}">
                <a14:useLocalDpi xmlns:a14="http://schemas.microsoft.com/office/drawing/2010/main"/>
              </a:ext>
            </a:extLst>
          </a:blip>
          <a:srcRect/>
          <a:stretch/>
        </p:blipFill>
        <p:spPr>
          <a:xfrm>
            <a:off x="895485" y="2509959"/>
            <a:ext cx="1553228" cy="2003839"/>
          </a:xfrm>
          <a:prstGeom prst="rect">
            <a:avLst/>
          </a:prstGeom>
        </p:spPr>
      </p:pic>
    </p:spTree>
    <p:extLst>
      <p:ext uri="{BB962C8B-B14F-4D97-AF65-F5344CB8AC3E}">
        <p14:creationId xmlns:p14="http://schemas.microsoft.com/office/powerpoint/2010/main" val="2033280444"/>
      </p:ext>
    </p:extLst>
  </p:cSld>
  <p:clrMapOvr>
    <a:masterClrMapping/>
  </p:clrMapOvr>
  <p:transition spd="med"/>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E7763A-CDC3-5E7F-1361-C4CB02F079C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D0F2804-025F-22D2-48C6-7D034187BC10}"/>
              </a:ext>
            </a:extLst>
          </p:cNvPr>
          <p:cNvSpPr>
            <a:spLocks noGrp="1"/>
          </p:cNvSpPr>
          <p:nvPr>
            <p:ph type="title"/>
          </p:nvPr>
        </p:nvSpPr>
        <p:spPr>
          <a:xfrm>
            <a:off x="677334" y="91621"/>
            <a:ext cx="9168124" cy="660400"/>
          </a:xfrm>
        </p:spPr>
        <p:txBody>
          <a:bodyPr vert="horz" lIns="91440" tIns="45720" rIns="91440" bIns="45720" rtlCol="0" anchor="t">
            <a:normAutofit/>
          </a:bodyPr>
          <a:lstStyle/>
          <a:p>
            <a:r>
              <a:rPr lang="en-US" dirty="0">
                <a:latin typeface="Franklin Gothic Book" panose="020B0503020102020204" pitchFamily="34" charset="0"/>
                <a:cs typeface="Arial" panose="020B0604020202020204" pitchFamily="34" charset="0"/>
              </a:rPr>
              <a:t>Tailwinds</a:t>
            </a:r>
            <a:endParaRPr lang="en-US" dirty="0">
              <a:latin typeface="Franklin Gothic Book" panose="020B0503020102020204" pitchFamily="34" charset="0"/>
            </a:endParaRPr>
          </a:p>
        </p:txBody>
      </p:sp>
      <p:pic>
        <p:nvPicPr>
          <p:cNvPr id="7" name="Picture 6" descr="A sailboat with a red canopy&#10;&#10;AI-generated content may be incorrect.">
            <a:extLst>
              <a:ext uri="{FF2B5EF4-FFF2-40B4-BE49-F238E27FC236}">
                <a16:creationId xmlns:a16="http://schemas.microsoft.com/office/drawing/2014/main" id="{11CE8A7B-3B8A-BF4D-790C-160F61EA0373}"/>
              </a:ext>
            </a:extLst>
          </p:cNvPr>
          <p:cNvPicPr>
            <a:picLocks noChangeAspect="1"/>
          </p:cNvPicPr>
          <p:nvPr/>
        </p:nvPicPr>
        <p:blipFill>
          <a:blip r:embed="rId2"/>
          <a:srcRect t="7102" b="6045"/>
          <a:stretch>
            <a:fillRect/>
          </a:stretch>
        </p:blipFill>
        <p:spPr>
          <a:xfrm>
            <a:off x="1" y="816625"/>
            <a:ext cx="12192000" cy="6041375"/>
          </a:xfrm>
          <a:prstGeom prst="rect">
            <a:avLst/>
          </a:prstGeom>
        </p:spPr>
      </p:pic>
    </p:spTree>
    <p:extLst>
      <p:ext uri="{BB962C8B-B14F-4D97-AF65-F5344CB8AC3E}">
        <p14:creationId xmlns:p14="http://schemas.microsoft.com/office/powerpoint/2010/main" val="163095381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7D8A0FCA-B9E2-9AD0-14A0-B06CE0617A5B}"/>
              </a:ext>
            </a:extLst>
          </p:cNvPr>
          <p:cNvSpPr txBox="1">
            <a:spLocks/>
          </p:cNvSpPr>
          <p:nvPr/>
        </p:nvSpPr>
        <p:spPr>
          <a:xfrm>
            <a:off x="282658" y="170885"/>
            <a:ext cx="11356809" cy="636811"/>
          </a:xfrm>
          <a:prstGeom prst="rect">
            <a:avLst/>
          </a:prstGeom>
        </p:spPr>
        <p:txBody>
          <a:bodyPr>
            <a:noAutofit/>
          </a:bodyPr>
          <a:lstStyle>
            <a:lvl1pPr algn="ctr" defTabSz="914400" rtl="0" eaLnBrk="1" latinLnBrk="0" hangingPunct="1">
              <a:lnSpc>
                <a:spcPct val="90000"/>
              </a:lnSpc>
              <a:spcBef>
                <a:spcPct val="0"/>
              </a:spcBef>
              <a:buNone/>
              <a:defRPr sz="3200" b="1"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Trebuchet MS" panose="020B0603020202020204"/>
                <a:ea typeface="+mj-ea"/>
                <a:cs typeface="+mj-cs"/>
              </a:rPr>
              <a:t>ASHRAE is embracing IAQ for health  </a:t>
            </a:r>
          </a:p>
        </p:txBody>
      </p:sp>
      <p:pic>
        <p:nvPicPr>
          <p:cNvPr id="6" name="Video 10" title="Camping In The Night">
            <a:hlinkClick r:id="" action="ppaction://media"/>
            <a:extLst>
              <a:ext uri="{FF2B5EF4-FFF2-40B4-BE49-F238E27FC236}">
                <a16:creationId xmlns:a16="http://schemas.microsoft.com/office/drawing/2014/main" id="{FAF25106-27D2-1B00-BB67-22487DEBD8CF}"/>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 y="0"/>
            <a:ext cx="12192000" cy="6858000"/>
          </a:xfrm>
          <a:prstGeom prst="rect">
            <a:avLst/>
          </a:prstGeom>
        </p:spPr>
      </p:pic>
      <p:sp>
        <p:nvSpPr>
          <p:cNvPr id="4" name="TextBox 3">
            <a:extLst>
              <a:ext uri="{FF2B5EF4-FFF2-40B4-BE49-F238E27FC236}">
                <a16:creationId xmlns:a16="http://schemas.microsoft.com/office/drawing/2014/main" id="{CC3CC9DB-B191-7C07-E606-B97F0A50DC35}"/>
              </a:ext>
            </a:extLst>
          </p:cNvPr>
          <p:cNvSpPr txBox="1"/>
          <p:nvPr/>
        </p:nvSpPr>
        <p:spPr>
          <a:xfrm>
            <a:off x="397991" y="196902"/>
            <a:ext cx="3704452" cy="1077218"/>
          </a:xfrm>
          <a:prstGeom prst="rect">
            <a:avLst/>
          </a:prstGeom>
          <a:noFill/>
        </p:spPr>
        <p:txBody>
          <a:bodyPr wrap="square">
            <a:spAutoFit/>
          </a:bodyPr>
          <a:lstStyle/>
          <a:p>
            <a:r>
              <a:rPr lang="en-US" sz="3200" dirty="0">
                <a:solidFill>
                  <a:schemeClr val="bg1"/>
                </a:solidFill>
                <a:latin typeface="Calibri" panose="020F0502020204030204" pitchFamily="34" charset="0"/>
                <a:cs typeface="Calibri" panose="020F0502020204030204" pitchFamily="34" charset="0"/>
              </a:rPr>
              <a:t>ASHRAE President Bill McQuade </a:t>
            </a:r>
          </a:p>
        </p:txBody>
      </p:sp>
      <p:pic>
        <p:nvPicPr>
          <p:cNvPr id="1026" name="Picture 2">
            <a:extLst>
              <a:ext uri="{FF2B5EF4-FFF2-40B4-BE49-F238E27FC236}">
                <a16:creationId xmlns:a16="http://schemas.microsoft.com/office/drawing/2014/main" id="{7D9FD7C4-90D2-3C52-6E2D-FE4098F14A5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47490" y="1487432"/>
            <a:ext cx="2140105" cy="299781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B249700C-41E1-9096-6AC5-0A1E5EE74EB3}"/>
              </a:ext>
            </a:extLst>
          </p:cNvPr>
          <p:cNvSpPr txBox="1"/>
          <p:nvPr/>
        </p:nvSpPr>
        <p:spPr>
          <a:xfrm>
            <a:off x="4436076" y="2520852"/>
            <a:ext cx="4878344" cy="1200329"/>
          </a:xfrm>
          <a:prstGeom prst="rect">
            <a:avLst/>
          </a:prstGeom>
          <a:noFill/>
        </p:spPr>
        <p:txBody>
          <a:bodyPr wrap="square">
            <a:spAutoFit/>
          </a:bodyPr>
          <a:lstStyle/>
          <a:p>
            <a:pPr algn="ctr"/>
            <a:r>
              <a:rPr lang="en-US" sz="3600" b="1" i="0" dirty="0">
                <a:solidFill>
                  <a:schemeClr val="bg1"/>
                </a:solidFill>
                <a:effectLst/>
                <a:latin typeface="Calibri" panose="020F0502020204030204" pitchFamily="34" charset="0"/>
                <a:cs typeface="Calibri" panose="020F0502020204030204" pitchFamily="34" charset="0"/>
              </a:rPr>
              <a:t>"</a:t>
            </a:r>
            <a:r>
              <a:rPr lang="en-US" sz="3600" b="1" dirty="0">
                <a:solidFill>
                  <a:schemeClr val="bg1"/>
                </a:solidFill>
                <a:effectLst/>
                <a:latin typeface="Calibri" panose="020F0502020204030204" pitchFamily="34" charset="0"/>
                <a:cs typeface="Calibri" panose="020F0502020204030204" pitchFamily="34" charset="0"/>
              </a:rPr>
              <a:t>Healthy Buildings: Designing for Life</a:t>
            </a:r>
            <a:r>
              <a:rPr lang="en-US" sz="3600" b="1" i="0" dirty="0">
                <a:solidFill>
                  <a:schemeClr val="bg1"/>
                </a:solidFill>
                <a:effectLst/>
                <a:latin typeface="Calibri" panose="020F0502020204030204" pitchFamily="34" charset="0"/>
                <a:cs typeface="Calibri" panose="020F0502020204030204" pitchFamily="34" charset="0"/>
              </a:rPr>
              <a:t>"</a:t>
            </a:r>
            <a:endParaRPr lang="en-US" sz="3600" b="0" i="0" dirty="0">
              <a:solidFill>
                <a:schemeClr val="bg1"/>
              </a:solidFill>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967799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94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vol="80000" mute="1">
                <p:cTn id="12" repeatCount="indefinite" fill="hold" display="0">
                  <p:stCondLst>
                    <p:cond delay="indefinite"/>
                  </p:stCondLst>
                </p:cTn>
                <p:tgtEl>
                  <p:spTgt spid="6"/>
                </p:tgtEl>
              </p:cMediaNode>
            </p:video>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BC486B7-CBB0-EF85-A642-5AE4B01F2DB6}"/>
              </a:ext>
            </a:extLst>
          </p:cNvPr>
          <p:cNvSpPr>
            <a:spLocks noGrp="1"/>
          </p:cNvSpPr>
          <p:nvPr>
            <p:ph type="title"/>
          </p:nvPr>
        </p:nvSpPr>
        <p:spPr>
          <a:xfrm>
            <a:off x="677334" y="117021"/>
            <a:ext cx="10580474" cy="1320800"/>
          </a:xfrm>
        </p:spPr>
        <p:txBody>
          <a:bodyPr/>
          <a:lstStyle/>
          <a:p>
            <a:r>
              <a:rPr lang="en-US" dirty="0">
                <a:latin typeface="Franklin Gothic Book" panose="020B0503020102020204" pitchFamily="34" charset="0"/>
              </a:rPr>
              <a:t>United Nations global event September 23, 2025</a:t>
            </a:r>
          </a:p>
        </p:txBody>
      </p:sp>
      <p:sp>
        <p:nvSpPr>
          <p:cNvPr id="5" name="TextBox 4">
            <a:extLst>
              <a:ext uri="{FF2B5EF4-FFF2-40B4-BE49-F238E27FC236}">
                <a16:creationId xmlns:a16="http://schemas.microsoft.com/office/drawing/2014/main" id="{1CD7ADCF-C562-7023-8708-5D6399F43A3A}"/>
              </a:ext>
            </a:extLst>
          </p:cNvPr>
          <p:cNvSpPr txBox="1"/>
          <p:nvPr/>
        </p:nvSpPr>
        <p:spPr>
          <a:xfrm>
            <a:off x="677334" y="930852"/>
            <a:ext cx="11092300" cy="830997"/>
          </a:xfrm>
          <a:prstGeom prst="rect">
            <a:avLst/>
          </a:prstGeom>
          <a:noFill/>
        </p:spPr>
        <p:txBody>
          <a:bodyPr wrap="square" rtlCol="0">
            <a:spAutoFit/>
          </a:bodyPr>
          <a:lstStyle/>
          <a:p>
            <a:pPr marL="0" marR="0" lvl="0" indent="0" algn="l" defTabSz="914400" rtl="0" eaLnBrk="1" fontAlgn="base"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rebuchet MS" panose="020B0603020202020204"/>
                <a:ea typeface="+mn-ea"/>
                <a:cs typeface="+mn-cs"/>
              </a:rPr>
              <a:t>"GLOBAL PUBLIC HEALTH LEADERS SIGN HISTORIC PLEDGE DECLARING HEALTHY INDOOR AIR A FUNDAMENTAL HUMAN RIGHT"</a:t>
            </a:r>
          </a:p>
        </p:txBody>
      </p:sp>
      <p:pic>
        <p:nvPicPr>
          <p:cNvPr id="8" name="Picture 7" descr="A person holding a sign&#10;&#10;AI-generated content may be incorrect.">
            <a:extLst>
              <a:ext uri="{FF2B5EF4-FFF2-40B4-BE49-F238E27FC236}">
                <a16:creationId xmlns:a16="http://schemas.microsoft.com/office/drawing/2014/main" id="{2E3AB5E8-2259-DB43-6934-2FB8A8339D8C}"/>
              </a:ext>
            </a:extLst>
          </p:cNvPr>
          <p:cNvPicPr>
            <a:picLocks noChangeAspect="1"/>
          </p:cNvPicPr>
          <p:nvPr/>
        </p:nvPicPr>
        <p:blipFill>
          <a:blip r:embed="rId2"/>
          <a:srcRect l="20653" t="6298" r="20860" b="14078"/>
          <a:stretch>
            <a:fillRect/>
          </a:stretch>
        </p:blipFill>
        <p:spPr>
          <a:xfrm>
            <a:off x="677334" y="1838793"/>
            <a:ext cx="5418666" cy="4920399"/>
          </a:xfrm>
          <a:prstGeom prst="rect">
            <a:avLst/>
          </a:prstGeom>
        </p:spPr>
      </p:pic>
      <p:pic>
        <p:nvPicPr>
          <p:cNvPr id="10" name="Picture 9" descr="A group of people standing in front of a large sign&#10;&#10;AI-generated content may be incorrect.">
            <a:extLst>
              <a:ext uri="{FF2B5EF4-FFF2-40B4-BE49-F238E27FC236}">
                <a16:creationId xmlns:a16="http://schemas.microsoft.com/office/drawing/2014/main" id="{A5D0D0CA-86F7-802E-C8F3-7C5F3CCCBD24}"/>
              </a:ext>
            </a:extLst>
          </p:cNvPr>
          <p:cNvPicPr>
            <a:picLocks noChangeAspect="1"/>
          </p:cNvPicPr>
          <p:nvPr/>
        </p:nvPicPr>
        <p:blipFill>
          <a:blip r:embed="rId3"/>
          <a:srcRect l="8406" t="6333" r="22183" b="8977"/>
          <a:stretch>
            <a:fillRect/>
          </a:stretch>
        </p:blipFill>
        <p:spPr>
          <a:xfrm>
            <a:off x="6096000" y="1838793"/>
            <a:ext cx="6047991" cy="4920399"/>
          </a:xfrm>
          <a:prstGeom prst="rect">
            <a:avLst/>
          </a:prstGeom>
        </p:spPr>
      </p:pic>
    </p:spTree>
    <p:extLst>
      <p:ext uri="{BB962C8B-B14F-4D97-AF65-F5344CB8AC3E}">
        <p14:creationId xmlns:p14="http://schemas.microsoft.com/office/powerpoint/2010/main" val="269862921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751F41D-75BA-E7E4-6A22-D4A30944C552}"/>
              </a:ext>
            </a:extLst>
          </p:cNvPr>
          <p:cNvSpPr txBox="1">
            <a:spLocks/>
          </p:cNvSpPr>
          <p:nvPr/>
        </p:nvSpPr>
        <p:spPr>
          <a:xfrm>
            <a:off x="781755" y="259490"/>
            <a:ext cx="11611125" cy="732028"/>
          </a:xfrm>
          <a:prstGeom prst="rect">
            <a:avLst/>
          </a:prstGeom>
        </p:spPr>
        <p:txBody>
          <a:bodyPr vert="horz" lIns="0" tIns="0" rIns="0" bIns="0" rtlCol="0" anchor="t" anchorCtr="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1222218" rtl="0" eaLnBrk="1" fontAlgn="auto" latinLnBrk="0" hangingPunct="1">
              <a:lnSpc>
                <a:spcPct val="90000"/>
              </a:lnSpc>
              <a:spcBef>
                <a:spcPct val="0"/>
              </a:spcBef>
              <a:spcAft>
                <a:spcPts val="0"/>
              </a:spcAft>
              <a:buClrTx/>
              <a:buSzTx/>
              <a:buFontTx/>
              <a:buNone/>
              <a:tabLst/>
              <a:defRPr/>
            </a:pPr>
            <a:r>
              <a:rPr kumimoji="0" lang="en-US" sz="3600" i="0" u="none" strike="noStrike" kern="1200" cap="none" spc="0" normalizeH="0" baseline="0" noProof="0" dirty="0">
                <a:ln>
                  <a:noFill/>
                </a:ln>
                <a:solidFill>
                  <a:schemeClr val="bg1"/>
                </a:solidFill>
                <a:effectLst/>
                <a:uLnTx/>
                <a:uFillTx/>
                <a:latin typeface="Franklin Gothic Book" panose="020B0503020102020204" pitchFamily="34" charset="0"/>
              </a:rPr>
              <a:t>Final story</a:t>
            </a:r>
          </a:p>
        </p:txBody>
      </p:sp>
      <p:grpSp>
        <p:nvGrpSpPr>
          <p:cNvPr id="2" name="Picture 10">
            <a:extLst>
              <a:ext uri="{FF2B5EF4-FFF2-40B4-BE49-F238E27FC236}">
                <a16:creationId xmlns:a16="http://schemas.microsoft.com/office/drawing/2014/main" id="{F7549FDC-6FC4-3240-4426-9970155F369A}"/>
              </a:ext>
            </a:extLst>
          </p:cNvPr>
          <p:cNvGrpSpPr/>
          <p:nvPr/>
        </p:nvGrpSpPr>
        <p:grpSpPr>
          <a:xfrm>
            <a:off x="1253253" y="1215160"/>
            <a:ext cx="4023642" cy="5221334"/>
            <a:chOff x="0" y="0"/>
            <a:chExt cx="4023641" cy="5221332"/>
          </a:xfrm>
        </p:grpSpPr>
        <p:sp>
          <p:nvSpPr>
            <p:cNvPr id="3" name="Rectangle">
              <a:extLst>
                <a:ext uri="{FF2B5EF4-FFF2-40B4-BE49-F238E27FC236}">
                  <a16:creationId xmlns:a16="http://schemas.microsoft.com/office/drawing/2014/main" id="{F4C1460C-F745-3486-FB9D-F72217448080}"/>
                </a:ext>
              </a:extLst>
            </p:cNvPr>
            <p:cNvSpPr/>
            <p:nvPr/>
          </p:nvSpPr>
          <p:spPr>
            <a:xfrm>
              <a:off x="0" y="-1"/>
              <a:ext cx="4023642" cy="5221333"/>
            </a:xfrm>
            <a:prstGeom prst="rect">
              <a:avLst/>
            </a:prstGeom>
            <a:solidFill>
              <a:srgbClr val="F2F2F2"/>
            </a:solidFill>
            <a:ln w="12700" cap="flat">
              <a:noFill/>
              <a:miter lim="400000"/>
            </a:ln>
            <a:effectLst/>
          </p:spPr>
          <p:txBody>
            <a:bodyPr wrap="square" lIns="45718" tIns="45718" rIns="45718" bIns="45718" numCol="1" anchor="ctr">
              <a:noAutofit/>
            </a:bodyPr>
            <a:lstStyle/>
            <a:p>
              <a:pPr marL="0" marR="0" lvl="0" indent="0" algn="l" defTabSz="914400" rtl="0" eaLnBrk="1" fontAlgn="auto" latinLnBrk="0" hangingPunct="0">
                <a:lnSpc>
                  <a:spcPct val="100000"/>
                </a:lnSpc>
                <a:spcBef>
                  <a:spcPts val="0"/>
                </a:spcBef>
                <a:spcAft>
                  <a:spcPts val="0"/>
                </a:spcAft>
                <a:buClrTx/>
                <a:buSzTx/>
                <a:buFontTx/>
                <a:buNone/>
                <a:tabLst/>
                <a:defRPr>
                  <a:latin typeface="Gill Sans MT"/>
                  <a:ea typeface="Gill Sans MT"/>
                  <a:cs typeface="Gill Sans MT"/>
                  <a:sym typeface="Gill Sans MT"/>
                </a:defRPr>
              </a:pPr>
              <a:endParaRPr kumimoji="0" sz="1800" b="0" i="0" u="none" strike="noStrike" kern="0" cap="none" spc="0" normalizeH="0" baseline="0" noProof="0">
                <a:ln>
                  <a:noFill/>
                </a:ln>
                <a:solidFill>
                  <a:srgbClr val="000000"/>
                </a:solidFill>
                <a:effectLst/>
                <a:uLnTx/>
                <a:uFillTx/>
                <a:latin typeface="Gill Sans MT"/>
                <a:sym typeface="Gill Sans MT"/>
              </a:endParaRPr>
            </a:p>
          </p:txBody>
        </p:sp>
        <p:pic>
          <p:nvPicPr>
            <p:cNvPr id="6" name="image93.jpeg" descr="image93.jpeg">
              <a:extLst>
                <a:ext uri="{FF2B5EF4-FFF2-40B4-BE49-F238E27FC236}">
                  <a16:creationId xmlns:a16="http://schemas.microsoft.com/office/drawing/2014/main" id="{9BE006B0-4B5E-65CF-AA34-291154546CDF}"/>
                </a:ext>
              </a:extLst>
            </p:cNvPr>
            <p:cNvPicPr>
              <a:picLocks noChangeAspect="1"/>
            </p:cNvPicPr>
            <p:nvPr/>
          </p:nvPicPr>
          <p:blipFill>
            <a:blip r:embed="rId2"/>
            <a:stretch>
              <a:fillRect/>
            </a:stretch>
          </p:blipFill>
          <p:spPr>
            <a:xfrm>
              <a:off x="0" y="-1"/>
              <a:ext cx="4023642" cy="5221333"/>
            </a:xfrm>
            <a:prstGeom prst="rect">
              <a:avLst/>
            </a:prstGeom>
            <a:ln w="127000" cap="sq">
              <a:noFill/>
              <a:prstDash val="solid"/>
              <a:miter lim="800000"/>
            </a:ln>
            <a:effectLst>
              <a:outerShdw blurRad="279400" dir="2700000" rotWithShape="0">
                <a:srgbClr val="000000">
                  <a:alpha val="12000"/>
                </a:srgbClr>
              </a:outerShdw>
            </a:effectLst>
          </p:spPr>
        </p:pic>
      </p:grpSp>
      <p:grpSp>
        <p:nvGrpSpPr>
          <p:cNvPr id="7" name="Picture 2">
            <a:extLst>
              <a:ext uri="{FF2B5EF4-FFF2-40B4-BE49-F238E27FC236}">
                <a16:creationId xmlns:a16="http://schemas.microsoft.com/office/drawing/2014/main" id="{D39B7382-DD95-1BB1-64AE-70BF32FAA3B0}"/>
              </a:ext>
            </a:extLst>
          </p:cNvPr>
          <p:cNvGrpSpPr/>
          <p:nvPr/>
        </p:nvGrpSpPr>
        <p:grpSpPr>
          <a:xfrm>
            <a:off x="6915104" y="1071639"/>
            <a:ext cx="4023643" cy="5364855"/>
            <a:chOff x="0" y="0"/>
            <a:chExt cx="4023641" cy="5364853"/>
          </a:xfrm>
        </p:grpSpPr>
        <p:sp>
          <p:nvSpPr>
            <p:cNvPr id="8" name="Rectangle">
              <a:extLst>
                <a:ext uri="{FF2B5EF4-FFF2-40B4-BE49-F238E27FC236}">
                  <a16:creationId xmlns:a16="http://schemas.microsoft.com/office/drawing/2014/main" id="{078A9E0B-CD2C-7B93-C606-9D6B5DE56C30}"/>
                </a:ext>
              </a:extLst>
            </p:cNvPr>
            <p:cNvSpPr/>
            <p:nvPr/>
          </p:nvSpPr>
          <p:spPr>
            <a:xfrm>
              <a:off x="0" y="-1"/>
              <a:ext cx="4023642" cy="5364854"/>
            </a:xfrm>
            <a:prstGeom prst="rect">
              <a:avLst/>
            </a:prstGeom>
            <a:solidFill>
              <a:srgbClr val="F2F2F2"/>
            </a:solidFill>
            <a:ln w="12700" cap="flat">
              <a:noFill/>
              <a:miter lim="400000"/>
            </a:ln>
            <a:effectLst/>
          </p:spPr>
          <p:txBody>
            <a:bodyPr wrap="square" lIns="45718" tIns="45718" rIns="45718" bIns="45718" numCol="1" anchor="ctr">
              <a:noAutofit/>
            </a:bodyPr>
            <a:lstStyle/>
            <a:p>
              <a:pPr marL="0" marR="0" lvl="0" indent="0" algn="l" defTabSz="914400" rtl="0" eaLnBrk="1" fontAlgn="auto" latinLnBrk="0" hangingPunct="0">
                <a:lnSpc>
                  <a:spcPct val="100000"/>
                </a:lnSpc>
                <a:spcBef>
                  <a:spcPts val="0"/>
                </a:spcBef>
                <a:spcAft>
                  <a:spcPts val="0"/>
                </a:spcAft>
                <a:buClrTx/>
                <a:buSzTx/>
                <a:buFontTx/>
                <a:buNone/>
                <a:tabLst/>
                <a:defRPr>
                  <a:latin typeface="Gill Sans MT"/>
                  <a:ea typeface="Gill Sans MT"/>
                  <a:cs typeface="Gill Sans MT"/>
                  <a:sym typeface="Gill Sans MT"/>
                </a:defRPr>
              </a:pPr>
              <a:endParaRPr kumimoji="0" sz="1800" b="0" i="0" u="none" strike="noStrike" kern="0" cap="none" spc="0" normalizeH="0" baseline="0" noProof="0">
                <a:ln>
                  <a:noFill/>
                </a:ln>
                <a:solidFill>
                  <a:srgbClr val="000000"/>
                </a:solidFill>
                <a:effectLst/>
                <a:uLnTx/>
                <a:uFillTx/>
                <a:latin typeface="Gill Sans MT"/>
                <a:sym typeface="Gill Sans MT"/>
              </a:endParaRPr>
            </a:p>
          </p:txBody>
        </p:sp>
        <p:pic>
          <p:nvPicPr>
            <p:cNvPr id="9" name="image94.jpeg" descr="image94.jpeg">
              <a:extLst>
                <a:ext uri="{FF2B5EF4-FFF2-40B4-BE49-F238E27FC236}">
                  <a16:creationId xmlns:a16="http://schemas.microsoft.com/office/drawing/2014/main" id="{962ED0A5-D304-EF10-398F-AE6C762E2D8C}"/>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0" y="-1"/>
              <a:ext cx="4023642" cy="5364855"/>
            </a:xfrm>
            <a:prstGeom prst="rect">
              <a:avLst/>
            </a:prstGeom>
            <a:ln w="127000" cap="sq">
              <a:solidFill>
                <a:srgbClr val="FFFFFF"/>
              </a:solidFill>
              <a:prstDash val="solid"/>
              <a:miter lim="800000"/>
            </a:ln>
            <a:effectLst>
              <a:outerShdw blurRad="279400" dir="2700000" rotWithShape="0">
                <a:srgbClr val="000000">
                  <a:alpha val="12000"/>
                </a:srgbClr>
              </a:outerShdw>
            </a:effectLst>
          </p:spPr>
        </p:pic>
      </p:grpSp>
    </p:spTree>
    <p:extLst>
      <p:ext uri="{BB962C8B-B14F-4D97-AF65-F5344CB8AC3E}">
        <p14:creationId xmlns:p14="http://schemas.microsoft.com/office/powerpoint/2010/main" val="87755643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53" name="Picture 2" descr="Picture 2"/>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3067050" y="1671639"/>
            <a:ext cx="5721016" cy="4290763"/>
          </a:xfrm>
          <a:prstGeom prst="rect">
            <a:avLst/>
          </a:prstGeom>
          <a:ln w="12700">
            <a:miter lim="400000"/>
          </a:ln>
        </p:spPr>
      </p:pic>
      <p:sp>
        <p:nvSpPr>
          <p:cNvPr id="1554" name="Text Placeholder 3"/>
          <p:cNvSpPr txBox="1"/>
          <p:nvPr/>
        </p:nvSpPr>
        <p:spPr>
          <a:xfrm>
            <a:off x="573761" y="209502"/>
            <a:ext cx="10707593" cy="52322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tIns="0" rIns="45719" bIns="0">
            <a:spAutoFit/>
          </a:bodyPr>
          <a:lstStyle>
            <a:lvl1pPr algn="ctr" defTabSz="412750">
              <a:spcBef>
                <a:spcPts val="2900"/>
              </a:spcBef>
              <a:buFont typeface="Arial"/>
              <a:defRPr sz="3200">
                <a:solidFill>
                  <a:schemeClr val="bg1"/>
                </a:solidFill>
                <a:latin typeface="Arial"/>
                <a:ea typeface="Bodoni MT"/>
                <a:cs typeface="Arial"/>
                <a:sym typeface="Bodoni MT"/>
              </a:defRPr>
            </a:lvl1pPr>
            <a:lvl2pPr>
              <a:lnSpc>
                <a:spcPct val="90000"/>
              </a:lnSpc>
              <a:defRPr sz="5000">
                <a:solidFill>
                  <a:srgbClr val="404040"/>
                </a:solidFill>
                <a:latin typeface="Bodoni MT"/>
                <a:ea typeface="Bodoni MT"/>
                <a:cs typeface="Bodoni MT"/>
                <a:sym typeface="Bodoni MT"/>
              </a:defRPr>
            </a:lvl2pPr>
            <a:lvl3pPr>
              <a:lnSpc>
                <a:spcPct val="90000"/>
              </a:lnSpc>
              <a:defRPr sz="5000">
                <a:solidFill>
                  <a:srgbClr val="404040"/>
                </a:solidFill>
                <a:latin typeface="Bodoni MT"/>
                <a:ea typeface="Bodoni MT"/>
                <a:cs typeface="Bodoni MT"/>
                <a:sym typeface="Bodoni MT"/>
              </a:defRPr>
            </a:lvl3pPr>
            <a:lvl4pPr>
              <a:lnSpc>
                <a:spcPct val="90000"/>
              </a:lnSpc>
              <a:defRPr sz="5000">
                <a:solidFill>
                  <a:srgbClr val="404040"/>
                </a:solidFill>
                <a:latin typeface="Bodoni MT"/>
                <a:ea typeface="Bodoni MT"/>
                <a:cs typeface="Bodoni MT"/>
                <a:sym typeface="Bodoni MT"/>
              </a:defRPr>
            </a:lvl4pPr>
            <a:lvl5pPr>
              <a:lnSpc>
                <a:spcPct val="90000"/>
              </a:lnSpc>
              <a:defRPr sz="5000">
                <a:solidFill>
                  <a:srgbClr val="404040"/>
                </a:solidFill>
                <a:latin typeface="Bodoni MT"/>
                <a:ea typeface="Bodoni MT"/>
                <a:cs typeface="Bodoni MT"/>
                <a:sym typeface="Bodoni MT"/>
              </a:defRPr>
            </a:lvl5pPr>
            <a:lvl6pPr>
              <a:lnSpc>
                <a:spcPct val="90000"/>
              </a:lnSpc>
              <a:defRPr sz="5000">
                <a:solidFill>
                  <a:srgbClr val="404040"/>
                </a:solidFill>
                <a:latin typeface="Bodoni MT"/>
                <a:ea typeface="Bodoni MT"/>
                <a:cs typeface="Bodoni MT"/>
                <a:sym typeface="Bodoni MT"/>
              </a:defRPr>
            </a:lvl6pPr>
            <a:lvl7pPr>
              <a:lnSpc>
                <a:spcPct val="90000"/>
              </a:lnSpc>
              <a:defRPr sz="5000">
                <a:solidFill>
                  <a:srgbClr val="404040"/>
                </a:solidFill>
                <a:latin typeface="Bodoni MT"/>
                <a:ea typeface="Bodoni MT"/>
                <a:cs typeface="Bodoni MT"/>
                <a:sym typeface="Bodoni MT"/>
              </a:defRPr>
            </a:lvl7pPr>
            <a:lvl8pPr>
              <a:lnSpc>
                <a:spcPct val="90000"/>
              </a:lnSpc>
              <a:defRPr sz="5000">
                <a:solidFill>
                  <a:srgbClr val="404040"/>
                </a:solidFill>
                <a:latin typeface="Bodoni MT"/>
                <a:ea typeface="Bodoni MT"/>
                <a:cs typeface="Bodoni MT"/>
                <a:sym typeface="Bodoni MT"/>
              </a:defRPr>
            </a:lvl8pPr>
            <a:lvl9pPr>
              <a:lnSpc>
                <a:spcPct val="90000"/>
              </a:lnSpc>
              <a:defRPr sz="5000">
                <a:solidFill>
                  <a:srgbClr val="404040"/>
                </a:solidFill>
                <a:latin typeface="Bodoni MT"/>
                <a:ea typeface="Bodoni MT"/>
                <a:cs typeface="Bodoni MT"/>
                <a:sym typeface="Bodoni MT"/>
              </a:defRPr>
            </a:lvl9pPr>
          </a:lstStyle>
          <a:p>
            <a:pPr marL="0" marR="0" lvl="0" indent="0" algn="l" defTabSz="412750" rtl="0" eaLnBrk="1" fontAlgn="auto" latinLnBrk="0" hangingPunct="0">
              <a:lnSpc>
                <a:spcPct val="100000"/>
              </a:lnSpc>
              <a:spcBef>
                <a:spcPts val="2900"/>
              </a:spcBef>
              <a:spcAft>
                <a:spcPts val="0"/>
              </a:spcAft>
              <a:buClrTx/>
              <a:buSzTx/>
              <a:buFont typeface="Arial"/>
              <a:buNone/>
              <a:tabLst/>
              <a:defRPr/>
            </a:pPr>
            <a:r>
              <a:rPr kumimoji="0" lang="en-US" sz="3400" b="0" i="0" u="none" strike="noStrike" kern="0" cap="none" spc="0" normalizeH="0" baseline="0" noProof="0" dirty="0">
                <a:ln>
                  <a:noFill/>
                </a:ln>
                <a:solidFill>
                  <a:srgbClr val="FFFFFF"/>
                </a:solidFill>
                <a:effectLst/>
                <a:uLnTx/>
                <a:uFillTx/>
                <a:latin typeface="Franklin Gothic Book" panose="020B0503020102020204" pitchFamily="34" charset="0"/>
                <a:cs typeface="Arial"/>
                <a:sym typeface="Bodoni MT"/>
              </a:rPr>
              <a:t>Indoor humidity was carefully managed for these </a:t>
            </a:r>
            <a:r>
              <a:rPr kumimoji="0" sz="3400" b="0" i="0" u="none" strike="noStrike" kern="0" cap="none" spc="0" normalizeH="0" baseline="0" noProof="0" dirty="0">
                <a:ln>
                  <a:noFill/>
                </a:ln>
                <a:solidFill>
                  <a:srgbClr val="FFFFFF"/>
                </a:solidFill>
                <a:effectLst/>
                <a:uLnTx/>
                <a:uFillTx/>
                <a:latin typeface="Franklin Gothic Book" panose="020B0503020102020204" pitchFamily="34" charset="0"/>
                <a:cs typeface="Arial"/>
                <a:sym typeface="Bodoni MT"/>
              </a:rPr>
              <a:t>humans</a:t>
            </a:r>
          </a:p>
        </p:txBody>
      </p:sp>
      <p:grpSp>
        <p:nvGrpSpPr>
          <p:cNvPr id="1564" name="Group 11"/>
          <p:cNvGrpSpPr/>
          <p:nvPr/>
        </p:nvGrpSpPr>
        <p:grpSpPr>
          <a:xfrm>
            <a:off x="-1" y="895597"/>
            <a:ext cx="12192007" cy="5962403"/>
            <a:chOff x="-1" y="-22"/>
            <a:chExt cx="12192006" cy="4997437"/>
          </a:xfrm>
        </p:grpSpPr>
        <p:grpSp>
          <p:nvGrpSpPr>
            <p:cNvPr id="1557" name="Rectangle 7"/>
            <p:cNvGrpSpPr/>
            <p:nvPr/>
          </p:nvGrpSpPr>
          <p:grpSpPr>
            <a:xfrm>
              <a:off x="-1" y="35034"/>
              <a:ext cx="12192006" cy="4962381"/>
              <a:chOff x="0" y="0"/>
              <a:chExt cx="12192005" cy="4962380"/>
            </a:xfrm>
          </p:grpSpPr>
          <p:sp>
            <p:nvSpPr>
              <p:cNvPr id="1555" name="Rectangle"/>
              <p:cNvSpPr/>
              <p:nvPr/>
            </p:nvSpPr>
            <p:spPr>
              <a:xfrm>
                <a:off x="-1" y="-1"/>
                <a:ext cx="12192007" cy="4962381"/>
              </a:xfrm>
              <a:prstGeom prst="rect">
                <a:avLst/>
              </a:prstGeom>
              <a:solidFill>
                <a:srgbClr val="4F4950"/>
              </a:solidFill>
              <a:ln w="12700" cap="flat">
                <a:noFill/>
                <a:miter lim="400000"/>
              </a:ln>
              <a:effectLst/>
            </p:spPr>
            <p:txBody>
              <a:bodyPr wrap="square" lIns="45718" tIns="45718" rIns="45718" bIns="45718" numCol="1" anchor="ctr">
                <a:noAutofit/>
              </a:bodyPr>
              <a:lstStyle/>
              <a:p>
                <a:pPr marL="0" marR="0" lvl="0" indent="0" algn="ctr" defTabSz="685793" rtl="0" eaLnBrk="1" fontAlgn="auto" latinLnBrk="0" hangingPunct="0">
                  <a:lnSpc>
                    <a:spcPct val="100000"/>
                  </a:lnSpc>
                  <a:spcBef>
                    <a:spcPts val="0"/>
                  </a:spcBef>
                  <a:spcAft>
                    <a:spcPts val="0"/>
                  </a:spcAft>
                  <a:buClrTx/>
                  <a:buSzTx/>
                  <a:buFontTx/>
                  <a:buNone/>
                  <a:tabLst/>
                  <a:defRPr>
                    <a:solidFill>
                      <a:srgbClr val="FFFFFF"/>
                    </a:solidFill>
                    <a:latin typeface="Gill Sans MT"/>
                    <a:ea typeface="Gill Sans MT"/>
                    <a:cs typeface="Gill Sans MT"/>
                    <a:sym typeface="Gill Sans MT"/>
                  </a:defRPr>
                </a:pPr>
                <a:endParaRPr kumimoji="0" sz="1800" b="0" i="0" u="none" strike="noStrike" kern="0" cap="none" spc="0" normalizeH="0" baseline="0" noProof="0">
                  <a:ln>
                    <a:noFill/>
                  </a:ln>
                  <a:solidFill>
                    <a:srgbClr val="FFFFFF"/>
                  </a:solidFill>
                  <a:effectLst/>
                  <a:uLnTx/>
                  <a:uFillTx/>
                  <a:latin typeface="Gill Sans MT"/>
                  <a:sym typeface="Gill Sans MT"/>
                </a:endParaRPr>
              </a:p>
            </p:txBody>
          </p:sp>
          <p:sp>
            <p:nvSpPr>
              <p:cNvPr id="1556" name="Why did we wait"/>
              <p:cNvSpPr txBox="1"/>
              <p:nvPr/>
            </p:nvSpPr>
            <p:spPr>
              <a:xfrm>
                <a:off x="-1" y="2333870"/>
                <a:ext cx="12192007" cy="294637"/>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numCol="1" anchor="ctr">
                <a:spAutoFit/>
              </a:bodyPr>
              <a:lstStyle>
                <a:lvl1pPr algn="ctr" defTabSz="685793">
                  <a:defRPr sz="1300">
                    <a:solidFill>
                      <a:srgbClr val="FFFFFF"/>
                    </a:solidFill>
                    <a:latin typeface="Gill Sans MT"/>
                    <a:ea typeface="Gill Sans MT"/>
                    <a:cs typeface="Gill Sans MT"/>
                    <a:sym typeface="Gill Sans MT"/>
                  </a:defRPr>
                </a:lvl1pPr>
              </a:lstStyle>
              <a:p>
                <a:pPr marL="0" marR="0" lvl="0" indent="0" algn="ctr" defTabSz="685793" rtl="0" eaLnBrk="1" fontAlgn="auto" latinLnBrk="0" hangingPunct="0">
                  <a:lnSpc>
                    <a:spcPct val="100000"/>
                  </a:lnSpc>
                  <a:spcBef>
                    <a:spcPts val="0"/>
                  </a:spcBef>
                  <a:spcAft>
                    <a:spcPts val="0"/>
                  </a:spcAft>
                  <a:buClrTx/>
                  <a:buSzTx/>
                  <a:buFontTx/>
                  <a:buNone/>
                  <a:tabLst/>
                  <a:defRPr/>
                </a:pPr>
                <a:r>
                  <a:rPr kumimoji="0" sz="1300" b="0" i="0" u="none" strike="noStrike" kern="0" cap="none" spc="0" normalizeH="0" baseline="0" noProof="0">
                    <a:ln>
                      <a:noFill/>
                    </a:ln>
                    <a:solidFill>
                      <a:srgbClr val="FFFFFF"/>
                    </a:solidFill>
                    <a:effectLst/>
                    <a:uLnTx/>
                    <a:uFillTx/>
                    <a:latin typeface="Gill Sans MT"/>
                    <a:sym typeface="Gill Sans MT"/>
                  </a:rPr>
                  <a:t>Why did we wait </a:t>
                </a:r>
              </a:p>
            </p:txBody>
          </p:sp>
        </p:grpSp>
        <p:pic>
          <p:nvPicPr>
            <p:cNvPr id="1558" name="Picture 4" descr="Picture 4"/>
            <p:cNvPicPr>
              <a:picLocks noChangeAspect="1"/>
            </p:cNvPicPr>
            <p:nvPr/>
          </p:nvPicPr>
          <p:blipFill>
            <a:blip r:embed="rId3"/>
            <a:stretch>
              <a:fillRect/>
            </a:stretch>
          </p:blipFill>
          <p:spPr>
            <a:xfrm>
              <a:off x="455704" y="510503"/>
              <a:ext cx="2908246" cy="4230922"/>
            </a:xfrm>
            <a:prstGeom prst="rect">
              <a:avLst/>
            </a:prstGeom>
            <a:ln w="12700" cap="flat">
              <a:noFill/>
              <a:miter lim="400000"/>
            </a:ln>
            <a:effectLst/>
          </p:spPr>
        </p:pic>
        <p:pic>
          <p:nvPicPr>
            <p:cNvPr id="1559" name="Picture 6" descr="Picture 6"/>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3763236" y="510503"/>
              <a:ext cx="4232221" cy="4057443"/>
            </a:xfrm>
            <a:prstGeom prst="rect">
              <a:avLst/>
            </a:prstGeom>
            <a:ln w="12700" cap="flat">
              <a:noFill/>
              <a:miter lim="400000"/>
            </a:ln>
            <a:effectLst/>
          </p:spPr>
        </p:pic>
        <p:grpSp>
          <p:nvGrpSpPr>
            <p:cNvPr id="1562" name="Oval 6"/>
            <p:cNvGrpSpPr/>
            <p:nvPr/>
          </p:nvGrpSpPr>
          <p:grpSpPr>
            <a:xfrm>
              <a:off x="6287750" y="-22"/>
              <a:ext cx="5495853" cy="3188862"/>
              <a:chOff x="0" y="0"/>
              <a:chExt cx="5495851" cy="3188860"/>
            </a:xfrm>
          </p:grpSpPr>
          <p:sp>
            <p:nvSpPr>
              <p:cNvPr id="1560" name="Shape"/>
              <p:cNvSpPr/>
              <p:nvPr/>
            </p:nvSpPr>
            <p:spPr>
              <a:xfrm rot="21261033">
                <a:off x="119359" y="252241"/>
                <a:ext cx="5257132" cy="2684378"/>
              </a:xfrm>
              <a:custGeom>
                <a:avLst/>
                <a:gdLst/>
                <a:ahLst/>
                <a:cxnLst>
                  <a:cxn ang="0">
                    <a:pos x="wd2" y="hd2"/>
                  </a:cxn>
                  <a:cxn ang="5400000">
                    <a:pos x="wd2" y="hd2"/>
                  </a:cxn>
                  <a:cxn ang="10800000">
                    <a:pos x="wd2" y="hd2"/>
                  </a:cxn>
                  <a:cxn ang="16200000">
                    <a:pos x="wd2" y="hd2"/>
                  </a:cxn>
                </a:cxnLst>
                <a:rect l="0" t="0" r="r" b="b"/>
                <a:pathLst>
                  <a:path w="19953" h="20302" extrusionOk="0">
                    <a:moveTo>
                      <a:pt x="387" y="14635"/>
                    </a:moveTo>
                    <a:cubicBezTo>
                      <a:pt x="2082" y="12543"/>
                      <a:pt x="12442" y="825"/>
                      <a:pt x="15682" y="53"/>
                    </a:cubicBezTo>
                    <a:cubicBezTo>
                      <a:pt x="18923" y="-720"/>
                      <a:pt x="19367" y="7167"/>
                      <a:pt x="19830" y="10000"/>
                    </a:cubicBezTo>
                    <a:cubicBezTo>
                      <a:pt x="20292" y="12832"/>
                      <a:pt x="19359" y="16550"/>
                      <a:pt x="18667" y="18208"/>
                    </a:cubicBezTo>
                    <a:cubicBezTo>
                      <a:pt x="17976" y="19866"/>
                      <a:pt x="17875" y="20880"/>
                      <a:pt x="15682" y="19946"/>
                    </a:cubicBezTo>
                    <a:cubicBezTo>
                      <a:pt x="13490" y="19013"/>
                      <a:pt x="8061" y="13492"/>
                      <a:pt x="5512" y="12607"/>
                    </a:cubicBezTo>
                    <a:cubicBezTo>
                      <a:pt x="2963" y="11722"/>
                      <a:pt x="-1308" y="16727"/>
                      <a:pt x="387" y="14635"/>
                    </a:cubicBezTo>
                    <a:close/>
                  </a:path>
                </a:pathLst>
              </a:custGeom>
              <a:solidFill>
                <a:srgbClr val="FFFFFF"/>
              </a:solidFill>
              <a:ln w="38100" cap="flat">
                <a:solidFill>
                  <a:srgbClr val="000000"/>
                </a:solidFill>
                <a:prstDash val="solid"/>
                <a:round/>
              </a:ln>
              <a:effectLst/>
            </p:spPr>
            <p:txBody>
              <a:bodyPr wrap="square" lIns="45718" tIns="45718" rIns="45718" bIns="45718" numCol="1" anchor="ctr">
                <a:noAutofit/>
              </a:bodyPr>
              <a:lstStyle/>
              <a:p>
                <a:pPr marL="0" marR="0" lvl="0" indent="0" algn="ctr" defTabSz="685793" rtl="0" eaLnBrk="1" fontAlgn="auto" latinLnBrk="0" hangingPunct="0">
                  <a:lnSpc>
                    <a:spcPct val="100000"/>
                  </a:lnSpc>
                  <a:spcBef>
                    <a:spcPts val="0"/>
                  </a:spcBef>
                  <a:spcAft>
                    <a:spcPts val="0"/>
                  </a:spcAft>
                  <a:buClrTx/>
                  <a:buSzTx/>
                  <a:buFontTx/>
                  <a:buNone/>
                  <a:tabLst/>
                  <a:defRPr>
                    <a:solidFill>
                      <a:srgbClr val="FFFFFF"/>
                    </a:solidFill>
                    <a:latin typeface="Gill Sans MT"/>
                    <a:ea typeface="Gill Sans MT"/>
                    <a:cs typeface="Gill Sans MT"/>
                    <a:sym typeface="Gill Sans MT"/>
                  </a:defRPr>
                </a:pPr>
                <a:endParaRPr kumimoji="0" sz="1800" b="0" i="0" u="none" strike="noStrike" kern="0" cap="none" spc="0" normalizeH="0" baseline="0" noProof="0">
                  <a:ln>
                    <a:noFill/>
                  </a:ln>
                  <a:solidFill>
                    <a:srgbClr val="FFFFFF"/>
                  </a:solidFill>
                  <a:effectLst/>
                  <a:uLnTx/>
                  <a:uFillTx/>
                  <a:latin typeface="Gill Sans MT"/>
                  <a:sym typeface="Gill Sans MT"/>
                </a:endParaRPr>
              </a:p>
            </p:txBody>
          </p:sp>
          <p:sp>
            <p:nvSpPr>
              <p:cNvPr id="1561" name=","/>
              <p:cNvSpPr txBox="1"/>
              <p:nvPr/>
            </p:nvSpPr>
            <p:spPr>
              <a:xfrm rot="21261033">
                <a:off x="119335" y="1447140"/>
                <a:ext cx="5256873" cy="294637"/>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numCol="1" anchor="ctr">
                <a:spAutoFit/>
              </a:bodyPr>
              <a:lstStyle>
                <a:lvl1pPr algn="ctr" defTabSz="685793">
                  <a:defRPr sz="1300">
                    <a:solidFill>
                      <a:srgbClr val="FFFFFF"/>
                    </a:solidFill>
                    <a:latin typeface="Gill Sans MT"/>
                    <a:ea typeface="Gill Sans MT"/>
                    <a:cs typeface="Gill Sans MT"/>
                    <a:sym typeface="Gill Sans MT"/>
                  </a:defRPr>
                </a:lvl1pPr>
              </a:lstStyle>
              <a:p>
                <a:pPr marL="0" marR="0" lvl="0" indent="0" algn="ctr" defTabSz="685793" rtl="0" eaLnBrk="1" fontAlgn="auto" latinLnBrk="0" hangingPunct="0">
                  <a:lnSpc>
                    <a:spcPct val="100000"/>
                  </a:lnSpc>
                  <a:spcBef>
                    <a:spcPts val="0"/>
                  </a:spcBef>
                  <a:spcAft>
                    <a:spcPts val="0"/>
                  </a:spcAft>
                  <a:buClrTx/>
                  <a:buSzTx/>
                  <a:buFontTx/>
                  <a:buNone/>
                  <a:tabLst/>
                  <a:defRPr/>
                </a:pPr>
                <a:r>
                  <a:rPr kumimoji="0" sz="1300" b="0" i="0" u="none" strike="noStrike" kern="0" cap="none" spc="0" normalizeH="0" baseline="0" noProof="0">
                    <a:ln>
                      <a:noFill/>
                    </a:ln>
                    <a:solidFill>
                      <a:srgbClr val="FFFFFF"/>
                    </a:solidFill>
                    <a:effectLst/>
                    <a:uLnTx/>
                    <a:uFillTx/>
                    <a:latin typeface="Gill Sans MT"/>
                    <a:sym typeface="Gill Sans MT"/>
                  </a:rPr>
                  <a:t>, </a:t>
                </a:r>
              </a:p>
            </p:txBody>
          </p:sp>
        </p:grpSp>
        <p:sp>
          <p:nvSpPr>
            <p:cNvPr id="1563" name="TextBox 8"/>
            <p:cNvSpPr txBox="1"/>
            <p:nvPr/>
          </p:nvSpPr>
          <p:spPr>
            <a:xfrm rot="34259">
              <a:off x="8394776" y="1256407"/>
              <a:ext cx="3335916" cy="696504"/>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numCol="1" anchor="t">
              <a:spAutoFit/>
            </a:bodyPr>
            <a:lstStyle>
              <a:lvl1pPr defTabSz="685793">
                <a:defRPr sz="2400" b="1" i="1">
                  <a:latin typeface="Franklin Gothic Book"/>
                  <a:ea typeface="Franklin Gothic Book"/>
                  <a:cs typeface="Franklin Gothic Book"/>
                  <a:sym typeface="Franklin Gothic Book"/>
                </a:defRPr>
              </a:lvl1pPr>
            </a:lstStyle>
            <a:p>
              <a:pPr marL="0" marR="0" lvl="0" indent="0" algn="l" defTabSz="685793" rtl="0" eaLnBrk="1" fontAlgn="auto" latinLnBrk="0" hangingPunct="0">
                <a:lnSpc>
                  <a:spcPct val="100000"/>
                </a:lnSpc>
                <a:spcBef>
                  <a:spcPts val="0"/>
                </a:spcBef>
                <a:spcAft>
                  <a:spcPts val="0"/>
                </a:spcAft>
                <a:buClrTx/>
                <a:buSzTx/>
                <a:buFontTx/>
                <a:buNone/>
                <a:tabLst/>
                <a:defRPr/>
              </a:pPr>
              <a:r>
                <a:rPr kumimoji="0" sz="2400" b="1" i="1" u="none" strike="noStrike" kern="0" cap="none" spc="0" normalizeH="0" baseline="0" noProof="0" dirty="0">
                  <a:ln>
                    <a:noFill/>
                  </a:ln>
                  <a:solidFill>
                    <a:srgbClr val="000000"/>
                  </a:solidFill>
                  <a:effectLst/>
                  <a:uLnTx/>
                  <a:uFillTx/>
                  <a:latin typeface="Franklin Gothic Book"/>
                  <a:sym typeface="Franklin Gothic Book"/>
                </a:rPr>
                <a:t>“</a:t>
              </a:r>
              <a:r>
                <a:rPr kumimoji="0" sz="2400" b="1" i="1" u="none" strike="noStrike" kern="0" cap="none" spc="0" normalizeH="0" baseline="0" noProof="0" dirty="0" err="1">
                  <a:ln>
                    <a:noFill/>
                  </a:ln>
                  <a:solidFill>
                    <a:srgbClr val="000000"/>
                  </a:solidFill>
                  <a:effectLst/>
                  <a:uLnTx/>
                  <a:uFillTx/>
                  <a:latin typeface="Franklin Gothic Book"/>
                  <a:sym typeface="Franklin Gothic Book"/>
                </a:rPr>
                <a:t>Arrrgghh</a:t>
              </a:r>
              <a:r>
                <a:rPr kumimoji="0" sz="2400" b="1" i="1" u="none" strike="noStrike" kern="0" cap="none" spc="0" normalizeH="0" baseline="0" noProof="0" dirty="0">
                  <a:ln>
                    <a:noFill/>
                  </a:ln>
                  <a:solidFill>
                    <a:srgbClr val="000000"/>
                  </a:solidFill>
                  <a:effectLst/>
                  <a:uLnTx/>
                  <a:uFillTx/>
                  <a:latin typeface="Franklin Gothic Book"/>
                  <a:sym typeface="Franklin Gothic Book"/>
                </a:rPr>
                <a:t>, Why didn’t we </a:t>
              </a:r>
              <a:r>
                <a:rPr kumimoji="0" lang="en-US" sz="2400" b="1" i="1" u="none" strike="noStrike" kern="0" cap="none" spc="0" normalizeH="0" baseline="0" noProof="0" dirty="0">
                  <a:ln>
                    <a:noFill/>
                  </a:ln>
                  <a:solidFill>
                    <a:srgbClr val="000000"/>
                  </a:solidFill>
                  <a:effectLst/>
                  <a:uLnTx/>
                  <a:uFillTx/>
                  <a:latin typeface="Franklin Gothic Book"/>
                  <a:sym typeface="Franklin Gothic Book"/>
                </a:rPr>
                <a:t>manage IAQ sooner?</a:t>
              </a:r>
              <a:endParaRPr kumimoji="0" sz="2400" b="1" i="1" u="none" strike="noStrike" kern="0" cap="none" spc="0" normalizeH="0" baseline="0" noProof="0" dirty="0">
                <a:ln>
                  <a:noFill/>
                </a:ln>
                <a:solidFill>
                  <a:srgbClr val="000000"/>
                </a:solidFill>
                <a:effectLst/>
                <a:uLnTx/>
                <a:uFillTx/>
                <a:latin typeface="Franklin Gothic Book"/>
                <a:sym typeface="Franklin Gothic Book"/>
              </a:endParaRPr>
            </a:p>
          </p:txBody>
        </p:sp>
      </p:grpSp>
    </p:spTree>
    <p:extLst>
      <p:ext uri="{BB962C8B-B14F-4D97-AF65-F5344CB8AC3E}">
        <p14:creationId xmlns:p14="http://schemas.microsoft.com/office/powerpoint/2010/main" val="904556974"/>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iterate>
                                    <p:tmAbs val="0"/>
                                  </p:iterate>
                                  <p:childTnLst>
                                    <p:set>
                                      <p:cBhvr>
                                        <p:cTn id="6" fill="hold"/>
                                        <p:tgtEl>
                                          <p:spTgt spid="156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64" grpId="0" animBg="1" advAuto="0"/>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0627ED-A817-BAF0-C1DD-39703E879BD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C4B660-5EE4-9B1D-D616-E4B852CB693F}"/>
              </a:ext>
            </a:extLst>
          </p:cNvPr>
          <p:cNvSpPr>
            <a:spLocks noGrp="1"/>
          </p:cNvSpPr>
          <p:nvPr>
            <p:ph type="title"/>
          </p:nvPr>
        </p:nvSpPr>
        <p:spPr>
          <a:xfrm>
            <a:off x="273571" y="113722"/>
            <a:ext cx="11447373" cy="660400"/>
          </a:xfrm>
        </p:spPr>
        <p:txBody>
          <a:bodyPr>
            <a:noAutofit/>
          </a:bodyPr>
          <a:lstStyle/>
          <a:p>
            <a:r>
              <a:rPr lang="en-US" sz="3400" dirty="0">
                <a:latin typeface="Franklin Gothic Book" panose="020B0503020102020204" pitchFamily="34" charset="0"/>
              </a:rPr>
              <a:t>If you don't have good metrics – you can get into big trouble!</a:t>
            </a:r>
            <a:br>
              <a:rPr lang="en-US" sz="3400" dirty="0">
                <a:latin typeface="Franklin Gothic Book" panose="020B0503020102020204" pitchFamily="34" charset="0"/>
              </a:rPr>
            </a:br>
            <a:r>
              <a:rPr lang="en-US" sz="3400" dirty="0">
                <a:latin typeface="Franklin Gothic Book" panose="020B0503020102020204" pitchFamily="34" charset="0"/>
              </a:rPr>
              <a:t> </a:t>
            </a:r>
          </a:p>
        </p:txBody>
      </p:sp>
      <p:pic>
        <p:nvPicPr>
          <p:cNvPr id="4" name="Content Placeholder 3">
            <a:extLst>
              <a:ext uri="{FF2B5EF4-FFF2-40B4-BE49-F238E27FC236}">
                <a16:creationId xmlns:a16="http://schemas.microsoft.com/office/drawing/2014/main" id="{67CD4313-8784-FC95-02E4-1196E0037EB7}"/>
              </a:ext>
            </a:extLst>
          </p:cNvPr>
          <p:cNvPicPr>
            <a:picLocks noChangeAspect="1"/>
          </p:cNvPicPr>
          <p:nvPr/>
        </p:nvPicPr>
        <p:blipFill rotWithShape="1">
          <a:blip r:embed="rId2">
            <a:extLst>
              <a:ext uri="{28A0092B-C50C-407E-A947-70E740481C1C}">
                <a14:useLocalDpi xmlns:a14="http://schemas.microsoft.com/office/drawing/2010/main"/>
              </a:ext>
            </a:extLst>
          </a:blip>
          <a:srcRect/>
          <a:stretch/>
        </p:blipFill>
        <p:spPr>
          <a:xfrm>
            <a:off x="0" y="858691"/>
            <a:ext cx="5780148" cy="5261143"/>
          </a:xfrm>
          <a:prstGeom prst="rect">
            <a:avLst/>
          </a:prstGeom>
        </p:spPr>
      </p:pic>
      <p:sp>
        <p:nvSpPr>
          <p:cNvPr id="5" name="Title 1">
            <a:extLst>
              <a:ext uri="{FF2B5EF4-FFF2-40B4-BE49-F238E27FC236}">
                <a16:creationId xmlns:a16="http://schemas.microsoft.com/office/drawing/2014/main" id="{81F99CA6-82B4-D612-9DED-8775D96F90EF}"/>
              </a:ext>
            </a:extLst>
          </p:cNvPr>
          <p:cNvSpPr txBox="1">
            <a:spLocks/>
          </p:cNvSpPr>
          <p:nvPr/>
        </p:nvSpPr>
        <p:spPr>
          <a:xfrm>
            <a:off x="257768" y="6155994"/>
            <a:ext cx="5957341" cy="338554"/>
          </a:xfrm>
          <a:prstGeom prst="rect">
            <a:avLst/>
          </a:prstGeom>
          <a:solidFill>
            <a:schemeClr val="bg1"/>
          </a:solidFill>
        </p:spPr>
        <p:txBody>
          <a:bodyPr wrap="square" lIns="0" tIns="0" rIns="0" bIns="0">
            <a:spAutoFit/>
          </a:bodyPr>
          <a:lstStyle>
            <a:defPPr>
              <a:defRPr lang="en-US"/>
            </a:defPPr>
            <a:lvl1pPr>
              <a:defRPr sz="3100">
                <a:solidFill>
                  <a:prstClr val="white"/>
                </a:solidFill>
                <a:latin typeface="Franklin Gothic Book" panose="020B0503020102020204" pitchFamily="34" charset="0"/>
                <a:ea typeface="Franklin Gothic Book" charset="0"/>
                <a:cs typeface="Franklin Gothic Book"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prstClr val="black"/>
                </a:solidFill>
                <a:effectLst/>
                <a:uLnTx/>
                <a:uFillTx/>
                <a:latin typeface="Calibri" panose="020F0502020204030204"/>
              </a:rPr>
              <a:t>My "landing" with an incorrect altimeter……</a:t>
            </a:r>
          </a:p>
        </p:txBody>
      </p:sp>
      <p:pic>
        <p:nvPicPr>
          <p:cNvPr id="6" name="Picture 5">
            <a:extLst>
              <a:ext uri="{FF2B5EF4-FFF2-40B4-BE49-F238E27FC236}">
                <a16:creationId xmlns:a16="http://schemas.microsoft.com/office/drawing/2014/main" id="{18A8E3E5-C394-F24E-0928-06C84AC1299E}"/>
              </a:ext>
            </a:extLst>
          </p:cNvPr>
          <p:cNvPicPr>
            <a:picLocks noChangeAspect="1"/>
          </p:cNvPicPr>
          <p:nvPr/>
        </p:nvPicPr>
        <p:blipFill>
          <a:blip r:embed="rId3"/>
          <a:stretch>
            <a:fillRect/>
          </a:stretch>
        </p:blipFill>
        <p:spPr>
          <a:xfrm>
            <a:off x="5684695" y="858691"/>
            <a:ext cx="6507305" cy="5261143"/>
          </a:xfrm>
          <a:prstGeom prst="rect">
            <a:avLst/>
          </a:prstGeom>
        </p:spPr>
      </p:pic>
      <p:sp>
        <p:nvSpPr>
          <p:cNvPr id="7" name="Rectangle 6">
            <a:extLst>
              <a:ext uri="{FF2B5EF4-FFF2-40B4-BE49-F238E27FC236}">
                <a16:creationId xmlns:a16="http://schemas.microsoft.com/office/drawing/2014/main" id="{D52C0651-6076-FE7B-BA97-B6323ABED2F9}"/>
              </a:ext>
            </a:extLst>
          </p:cNvPr>
          <p:cNvSpPr/>
          <p:nvPr/>
        </p:nvSpPr>
        <p:spPr>
          <a:xfrm>
            <a:off x="6096000" y="6155994"/>
            <a:ext cx="5957340" cy="430887"/>
          </a:xfrm>
          <a:prstGeom prst="rect">
            <a:avLst/>
          </a:prstGeom>
          <a:solidFill>
            <a:schemeClr val="bg1"/>
          </a:solidFill>
          <a:ln>
            <a:noFill/>
            <a:prstDash val="solid"/>
            <a:extLst>
              <a:ext uri="{C807C97D-BFC1-408E-A445-0C87EB9F89A2}">
                <ask:lineSketchStyleProps xmlns:ask="http://schemas.microsoft.com/office/drawing/2018/sketchyshapes" sd="1219033472">
                  <a:custGeom>
                    <a:avLst/>
                    <a:gdLst>
                      <a:gd name="connsiteX0" fmla="*/ 0 w 4472699"/>
                      <a:gd name="connsiteY0" fmla="*/ 0 h 400110"/>
                      <a:gd name="connsiteX1" fmla="*/ 594230 w 4472699"/>
                      <a:gd name="connsiteY1" fmla="*/ 0 h 400110"/>
                      <a:gd name="connsiteX2" fmla="*/ 1099006 w 4472699"/>
                      <a:gd name="connsiteY2" fmla="*/ 0 h 400110"/>
                      <a:gd name="connsiteX3" fmla="*/ 1648509 w 4472699"/>
                      <a:gd name="connsiteY3" fmla="*/ 0 h 400110"/>
                      <a:gd name="connsiteX4" fmla="*/ 2332193 w 4472699"/>
                      <a:gd name="connsiteY4" fmla="*/ 0 h 400110"/>
                      <a:gd name="connsiteX5" fmla="*/ 2926423 w 4472699"/>
                      <a:gd name="connsiteY5" fmla="*/ 0 h 400110"/>
                      <a:gd name="connsiteX6" fmla="*/ 3475926 w 4472699"/>
                      <a:gd name="connsiteY6" fmla="*/ 0 h 400110"/>
                      <a:gd name="connsiteX7" fmla="*/ 4472699 w 4472699"/>
                      <a:gd name="connsiteY7" fmla="*/ 0 h 400110"/>
                      <a:gd name="connsiteX8" fmla="*/ 4472699 w 4472699"/>
                      <a:gd name="connsiteY8" fmla="*/ 400110 h 400110"/>
                      <a:gd name="connsiteX9" fmla="*/ 3833742 w 4472699"/>
                      <a:gd name="connsiteY9" fmla="*/ 400110 h 400110"/>
                      <a:gd name="connsiteX10" fmla="*/ 3284239 w 4472699"/>
                      <a:gd name="connsiteY10" fmla="*/ 400110 h 400110"/>
                      <a:gd name="connsiteX11" fmla="*/ 2555828 w 4472699"/>
                      <a:gd name="connsiteY11" fmla="*/ 400110 h 400110"/>
                      <a:gd name="connsiteX12" fmla="*/ 1961598 w 4472699"/>
                      <a:gd name="connsiteY12" fmla="*/ 400110 h 400110"/>
                      <a:gd name="connsiteX13" fmla="*/ 1456822 w 4472699"/>
                      <a:gd name="connsiteY13" fmla="*/ 400110 h 400110"/>
                      <a:gd name="connsiteX14" fmla="*/ 773138 w 4472699"/>
                      <a:gd name="connsiteY14" fmla="*/ 400110 h 400110"/>
                      <a:gd name="connsiteX15" fmla="*/ 0 w 4472699"/>
                      <a:gd name="connsiteY15" fmla="*/ 400110 h 400110"/>
                      <a:gd name="connsiteX16" fmla="*/ 0 w 4472699"/>
                      <a:gd name="connsiteY16" fmla="*/ 0 h 400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72699" h="400110" fill="none" extrusionOk="0">
                        <a:moveTo>
                          <a:pt x="0" y="0"/>
                        </a:moveTo>
                        <a:cubicBezTo>
                          <a:pt x="256475" y="-9226"/>
                          <a:pt x="465475" y="-25466"/>
                          <a:pt x="594230" y="0"/>
                        </a:cubicBezTo>
                        <a:cubicBezTo>
                          <a:pt x="722985" y="25466"/>
                          <a:pt x="967247" y="17192"/>
                          <a:pt x="1099006" y="0"/>
                        </a:cubicBezTo>
                        <a:cubicBezTo>
                          <a:pt x="1230765" y="-17192"/>
                          <a:pt x="1383320" y="-23572"/>
                          <a:pt x="1648509" y="0"/>
                        </a:cubicBezTo>
                        <a:cubicBezTo>
                          <a:pt x="1913698" y="23572"/>
                          <a:pt x="2146662" y="5469"/>
                          <a:pt x="2332193" y="0"/>
                        </a:cubicBezTo>
                        <a:cubicBezTo>
                          <a:pt x="2517724" y="-5469"/>
                          <a:pt x="2729825" y="-4111"/>
                          <a:pt x="2926423" y="0"/>
                        </a:cubicBezTo>
                        <a:cubicBezTo>
                          <a:pt x="3123021" y="4111"/>
                          <a:pt x="3337499" y="5712"/>
                          <a:pt x="3475926" y="0"/>
                        </a:cubicBezTo>
                        <a:cubicBezTo>
                          <a:pt x="3614353" y="-5712"/>
                          <a:pt x="4081538" y="-36473"/>
                          <a:pt x="4472699" y="0"/>
                        </a:cubicBezTo>
                        <a:cubicBezTo>
                          <a:pt x="4466446" y="190428"/>
                          <a:pt x="4486498" y="315504"/>
                          <a:pt x="4472699" y="400110"/>
                        </a:cubicBezTo>
                        <a:cubicBezTo>
                          <a:pt x="4192551" y="423392"/>
                          <a:pt x="4016817" y="424057"/>
                          <a:pt x="3833742" y="400110"/>
                        </a:cubicBezTo>
                        <a:cubicBezTo>
                          <a:pt x="3650667" y="376163"/>
                          <a:pt x="3504982" y="399739"/>
                          <a:pt x="3284239" y="400110"/>
                        </a:cubicBezTo>
                        <a:cubicBezTo>
                          <a:pt x="3063496" y="400481"/>
                          <a:pt x="2807254" y="367014"/>
                          <a:pt x="2555828" y="400110"/>
                        </a:cubicBezTo>
                        <a:cubicBezTo>
                          <a:pt x="2304402" y="433206"/>
                          <a:pt x="2151721" y="397253"/>
                          <a:pt x="1961598" y="400110"/>
                        </a:cubicBezTo>
                        <a:cubicBezTo>
                          <a:pt x="1771475" y="402968"/>
                          <a:pt x="1673383" y="380659"/>
                          <a:pt x="1456822" y="400110"/>
                        </a:cubicBezTo>
                        <a:cubicBezTo>
                          <a:pt x="1240261" y="419561"/>
                          <a:pt x="990388" y="368988"/>
                          <a:pt x="773138" y="400110"/>
                        </a:cubicBezTo>
                        <a:cubicBezTo>
                          <a:pt x="555888" y="431232"/>
                          <a:pt x="343210" y="382520"/>
                          <a:pt x="0" y="400110"/>
                        </a:cubicBezTo>
                        <a:cubicBezTo>
                          <a:pt x="4871" y="305790"/>
                          <a:pt x="13866" y="124798"/>
                          <a:pt x="0" y="0"/>
                        </a:cubicBezTo>
                        <a:close/>
                      </a:path>
                      <a:path w="4472699" h="400110" stroke="0" extrusionOk="0">
                        <a:moveTo>
                          <a:pt x="0" y="0"/>
                        </a:moveTo>
                        <a:cubicBezTo>
                          <a:pt x="155761" y="-20726"/>
                          <a:pt x="308067" y="-1022"/>
                          <a:pt x="594230" y="0"/>
                        </a:cubicBezTo>
                        <a:cubicBezTo>
                          <a:pt x="880393" y="1022"/>
                          <a:pt x="853930" y="-6099"/>
                          <a:pt x="1099006" y="0"/>
                        </a:cubicBezTo>
                        <a:cubicBezTo>
                          <a:pt x="1344082" y="6099"/>
                          <a:pt x="1634414" y="18853"/>
                          <a:pt x="1827417" y="0"/>
                        </a:cubicBezTo>
                        <a:cubicBezTo>
                          <a:pt x="2020420" y="-18853"/>
                          <a:pt x="2199223" y="23385"/>
                          <a:pt x="2421647" y="0"/>
                        </a:cubicBezTo>
                        <a:cubicBezTo>
                          <a:pt x="2644071" y="-23385"/>
                          <a:pt x="2787452" y="-19096"/>
                          <a:pt x="3015877" y="0"/>
                        </a:cubicBezTo>
                        <a:cubicBezTo>
                          <a:pt x="3244302" y="19096"/>
                          <a:pt x="3577026" y="34961"/>
                          <a:pt x="3744288" y="0"/>
                        </a:cubicBezTo>
                        <a:cubicBezTo>
                          <a:pt x="3911550" y="-34961"/>
                          <a:pt x="4242145" y="-8757"/>
                          <a:pt x="4472699" y="0"/>
                        </a:cubicBezTo>
                        <a:cubicBezTo>
                          <a:pt x="4464715" y="92749"/>
                          <a:pt x="4468829" y="225066"/>
                          <a:pt x="4472699" y="400110"/>
                        </a:cubicBezTo>
                        <a:cubicBezTo>
                          <a:pt x="4254934" y="427120"/>
                          <a:pt x="4168895" y="403938"/>
                          <a:pt x="3923196" y="400110"/>
                        </a:cubicBezTo>
                        <a:cubicBezTo>
                          <a:pt x="3677497" y="396282"/>
                          <a:pt x="3444938" y="387983"/>
                          <a:pt x="3284239" y="400110"/>
                        </a:cubicBezTo>
                        <a:cubicBezTo>
                          <a:pt x="3123540" y="412237"/>
                          <a:pt x="2846820" y="388174"/>
                          <a:pt x="2645282" y="400110"/>
                        </a:cubicBezTo>
                        <a:cubicBezTo>
                          <a:pt x="2443744" y="412046"/>
                          <a:pt x="2335529" y="419389"/>
                          <a:pt x="2051052" y="400110"/>
                        </a:cubicBezTo>
                        <a:cubicBezTo>
                          <a:pt x="1766575" y="380832"/>
                          <a:pt x="1637499" y="401846"/>
                          <a:pt x="1322641" y="400110"/>
                        </a:cubicBezTo>
                        <a:cubicBezTo>
                          <a:pt x="1007783" y="398374"/>
                          <a:pt x="843283" y="394724"/>
                          <a:pt x="594230" y="400110"/>
                        </a:cubicBezTo>
                        <a:cubicBezTo>
                          <a:pt x="345177" y="405496"/>
                          <a:pt x="135400" y="404195"/>
                          <a:pt x="0" y="400110"/>
                        </a:cubicBezTo>
                        <a:cubicBezTo>
                          <a:pt x="3959" y="289372"/>
                          <a:pt x="-16822" y="181038"/>
                          <a:pt x="0" y="0"/>
                        </a:cubicBezTo>
                        <a:close/>
                      </a:path>
                    </a:pathLst>
                  </a:custGeom>
                  <ask:type>
                    <ask:lineSketchNone/>
                  </ask:type>
                </ask:lineSketchStyleProps>
              </a:ext>
            </a:extLst>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rPr>
              <a:t>Having a good day with accurate altitude readings</a:t>
            </a:r>
          </a:p>
        </p:txBody>
      </p:sp>
    </p:spTree>
    <p:extLst>
      <p:ext uri="{BB962C8B-B14F-4D97-AF65-F5344CB8AC3E}">
        <p14:creationId xmlns:p14="http://schemas.microsoft.com/office/powerpoint/2010/main" val="2968830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fltVal val="0"/>
                                          </p:val>
                                        </p:tav>
                                        <p:tav tm="100000">
                                          <p:val>
                                            <p:strVal val="#ppt_w"/>
                                          </p:val>
                                        </p:tav>
                                      </p:tavLst>
                                    </p:anim>
                                    <p:anim calcmode="lin" valueType="num">
                                      <p:cBhvr>
                                        <p:cTn id="8" dur="1000" fill="hold"/>
                                        <p:tgtEl>
                                          <p:spTgt spid="6"/>
                                        </p:tgtEl>
                                        <p:attrNameLst>
                                          <p:attrName>ppt_h</p:attrName>
                                        </p:attrNameLst>
                                      </p:cBhvr>
                                      <p:tavLst>
                                        <p:tav tm="0">
                                          <p:val>
                                            <p:fltVal val="0"/>
                                          </p:val>
                                        </p:tav>
                                        <p:tav tm="100000">
                                          <p:val>
                                            <p:strVal val="#ppt_h"/>
                                          </p:val>
                                        </p:tav>
                                      </p:tavLst>
                                    </p:anim>
                                    <p:anim calcmode="lin" valueType="num">
                                      <p:cBhvr>
                                        <p:cTn id="9" dur="1000" fill="hold"/>
                                        <p:tgtEl>
                                          <p:spTgt spid="6"/>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6"/>
                                        </p:tgtEl>
                                        <p:attrNameLst>
                                          <p:attrName>ppt_y</p:attrName>
                                        </p:attrNameLst>
                                      </p:cBhvr>
                                      <p:tavLst>
                                        <p:tav tm="0" fmla="#ppt_y+(sin(-2*pi*(1-$))*-#ppt_x+cos(-2*pi*(1-$))*(1-#ppt_y))*(1-$)">
                                          <p:val>
                                            <p:fltVal val="0"/>
                                          </p:val>
                                        </p:tav>
                                        <p:tav tm="100000">
                                          <p:val>
                                            <p:fltVal val="1"/>
                                          </p:val>
                                        </p:tav>
                                      </p:tavLst>
                                    </p:anim>
                                  </p:childTnLst>
                                </p:cTn>
                              </p:par>
                              <p:par>
                                <p:cTn id="11" presetID="15"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p:cTn id="13" dur="1000" fill="hold"/>
                                        <p:tgtEl>
                                          <p:spTgt spid="7"/>
                                        </p:tgtEl>
                                        <p:attrNameLst>
                                          <p:attrName>ppt_w</p:attrName>
                                        </p:attrNameLst>
                                      </p:cBhvr>
                                      <p:tavLst>
                                        <p:tav tm="0">
                                          <p:val>
                                            <p:fltVal val="0"/>
                                          </p:val>
                                        </p:tav>
                                        <p:tav tm="100000">
                                          <p:val>
                                            <p:strVal val="#ppt_w"/>
                                          </p:val>
                                        </p:tav>
                                      </p:tavLst>
                                    </p:anim>
                                    <p:anim calcmode="lin" valueType="num">
                                      <p:cBhvr>
                                        <p:cTn id="14" dur="1000" fill="hold"/>
                                        <p:tgtEl>
                                          <p:spTgt spid="7"/>
                                        </p:tgtEl>
                                        <p:attrNameLst>
                                          <p:attrName>ppt_h</p:attrName>
                                        </p:attrNameLst>
                                      </p:cBhvr>
                                      <p:tavLst>
                                        <p:tav tm="0">
                                          <p:val>
                                            <p:fltVal val="0"/>
                                          </p:val>
                                        </p:tav>
                                        <p:tav tm="100000">
                                          <p:val>
                                            <p:strVal val="#ppt_h"/>
                                          </p:val>
                                        </p:tav>
                                      </p:tavLst>
                                    </p:anim>
                                    <p:anim calcmode="lin" valueType="num">
                                      <p:cBhvr>
                                        <p:cTn id="15" dur="1000" fill="hold"/>
                                        <p:tgtEl>
                                          <p:spTgt spid="7"/>
                                        </p:tgtEl>
                                        <p:attrNameLst>
                                          <p:attrName>ppt_x</p:attrName>
                                        </p:attrNameLst>
                                      </p:cBhvr>
                                      <p:tavLst>
                                        <p:tav tm="0" fmla="#ppt_x+(cos(-2*pi*(1-$))*-#ppt_x-sin(-2*pi*(1-$))*(1-#ppt_y))*(1-$)">
                                          <p:val>
                                            <p:fltVal val="0"/>
                                          </p:val>
                                        </p:tav>
                                        <p:tav tm="100000">
                                          <p:val>
                                            <p:fltVal val="1"/>
                                          </p:val>
                                        </p:tav>
                                      </p:tavLst>
                                    </p:anim>
                                    <p:anim calcmode="lin" valueType="num">
                                      <p:cBhvr>
                                        <p:cTn id="16" dur="1000" fill="hold"/>
                                        <p:tgtEl>
                                          <p:spTgt spid="7"/>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B5A8226A-92F4-0EC8-88AD-846EBF638977}"/>
              </a:ext>
            </a:extLst>
          </p:cNvPr>
          <p:cNvSpPr txBox="1"/>
          <p:nvPr/>
        </p:nvSpPr>
        <p:spPr>
          <a:xfrm>
            <a:off x="7009777" y="1350467"/>
            <a:ext cx="4754828" cy="2523768"/>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b="1" dirty="0">
                <a:solidFill>
                  <a:srgbClr val="333333"/>
                </a:solidFill>
                <a:latin typeface="Roboto" panose="02000000000000000000" pitchFamily="2" charset="0"/>
                <a:ea typeface="Roboto" panose="02000000000000000000" pitchFamily="2" charset="0"/>
              </a:rPr>
              <a:t>A better future </a:t>
            </a:r>
            <a:endParaRPr kumimoji="0" lang="en-US" sz="2400" b="1" i="0" u="none" strike="noStrike" kern="1200" cap="none" spc="0" normalizeH="0" baseline="0" noProof="0" dirty="0">
              <a:ln>
                <a:noFill/>
              </a:ln>
              <a:solidFill>
                <a:srgbClr val="333333"/>
              </a:solidFill>
              <a:effectLst/>
              <a:uLnTx/>
              <a:uFillTx/>
              <a:latin typeface="Roboto" panose="02000000000000000000" pitchFamily="2" charset="0"/>
              <a:ea typeface="Roboto" panose="02000000000000000000" pitchFamily="2" charset="0"/>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1" i="0" u="none" strike="noStrike" kern="1200" cap="none" spc="0" normalizeH="0" baseline="0" noProof="0" dirty="0">
              <a:ln>
                <a:noFill/>
              </a:ln>
              <a:solidFill>
                <a:srgbClr val="333333"/>
              </a:solidFill>
              <a:effectLst/>
              <a:uLnTx/>
              <a:uFillTx/>
              <a:latin typeface="Roboto" panose="02000000000000000000" pitchFamily="2" charset="0"/>
              <a:ea typeface="Roboto" panose="02000000000000000000" pitchFamily="2" charset="0"/>
              <a:cs typeface="+mn-cs"/>
            </a:endParaRP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US" sz="2200" b="0" i="0" u="none" strike="noStrike" kern="1200" cap="none" spc="0" normalizeH="0" baseline="0" noProof="0" dirty="0">
                <a:ln>
                  <a:noFill/>
                </a:ln>
                <a:solidFill>
                  <a:prstClr val="black"/>
                </a:solidFill>
                <a:effectLst/>
                <a:uLnTx/>
                <a:uFillTx/>
                <a:latin typeface="Roboto" panose="02000000000000000000" pitchFamily="2" charset="0"/>
                <a:ea typeface="Roboto" panose="02000000000000000000" pitchFamily="2" charset="0"/>
                <a:cs typeface="+mn-cs"/>
              </a:rPr>
              <a:t>Continuous Data Measurement</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US" sz="2200" b="0" i="0" u="none" strike="noStrike" kern="1200" cap="none" spc="0" normalizeH="0" baseline="0" noProof="0" dirty="0">
                <a:ln>
                  <a:noFill/>
                </a:ln>
                <a:solidFill>
                  <a:prstClr val="black"/>
                </a:solidFill>
                <a:effectLst/>
                <a:uLnTx/>
                <a:uFillTx/>
                <a:latin typeface="Roboto" panose="02000000000000000000" pitchFamily="2" charset="0"/>
                <a:ea typeface="Roboto" panose="02000000000000000000" pitchFamily="2" charset="0"/>
                <a:cs typeface="+mn-cs"/>
              </a:rPr>
              <a:t>Evaluate Impact on Human Health</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US" sz="2200" b="0" i="0" u="none" strike="noStrike" kern="1200" cap="none" spc="0" normalizeH="0" baseline="0" noProof="0" dirty="0">
                <a:ln>
                  <a:noFill/>
                </a:ln>
                <a:solidFill>
                  <a:prstClr val="black"/>
                </a:solidFill>
                <a:effectLst/>
                <a:uLnTx/>
                <a:uFillTx/>
                <a:latin typeface="Roboto" panose="02000000000000000000" pitchFamily="2" charset="0"/>
                <a:ea typeface="Roboto" panose="02000000000000000000" pitchFamily="2" charset="0"/>
                <a:cs typeface="+mn-cs"/>
              </a:rPr>
              <a:t>Manage to real time conditions</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US" sz="2200" b="0" i="0" u="none" strike="noStrike" kern="1200" cap="none" spc="0" normalizeH="0" baseline="0" noProof="0" dirty="0">
                <a:ln>
                  <a:noFill/>
                </a:ln>
                <a:solidFill>
                  <a:prstClr val="black"/>
                </a:solidFill>
                <a:effectLst/>
                <a:uLnTx/>
                <a:uFillTx/>
                <a:latin typeface="Roboto" panose="02000000000000000000" pitchFamily="2" charset="0"/>
                <a:ea typeface="Roboto" panose="02000000000000000000" pitchFamily="2" charset="0"/>
                <a:cs typeface="+mn-cs"/>
              </a:rPr>
              <a:t>Choose the most efficient options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0" name="Picture 9">
            <a:extLst>
              <a:ext uri="{FF2B5EF4-FFF2-40B4-BE49-F238E27FC236}">
                <a16:creationId xmlns:a16="http://schemas.microsoft.com/office/drawing/2014/main" id="{EA342673-0FF0-2BA6-654E-EBEBBE884889}"/>
              </a:ext>
            </a:extLst>
          </p:cNvPr>
          <p:cNvPicPr>
            <a:picLocks noChangeAspect="1"/>
          </p:cNvPicPr>
          <p:nvPr/>
        </p:nvPicPr>
        <p:blipFill rotWithShape="1">
          <a:blip r:embed="rId3" cstate="hqprint">
            <a:duotone>
              <a:prstClr val="black"/>
              <a:schemeClr val="accent5">
                <a:tint val="45000"/>
                <a:satMod val="400000"/>
              </a:schemeClr>
            </a:duotone>
            <a:extLst>
              <a:ext uri="{28A0092B-C50C-407E-A947-70E740481C1C}">
                <a14:useLocalDpi xmlns:a14="http://schemas.microsoft.com/office/drawing/2010/main"/>
              </a:ext>
            </a:extLst>
          </a:blip>
          <a:srcRect l="26572" t="19640" r="26572" b="19277"/>
          <a:stretch/>
        </p:blipFill>
        <p:spPr>
          <a:xfrm>
            <a:off x="1298808" y="3874235"/>
            <a:ext cx="1536880" cy="1976469"/>
          </a:xfrm>
          <a:prstGeom prst="rect">
            <a:avLst/>
          </a:prstGeom>
        </p:spPr>
      </p:pic>
      <p:sp>
        <p:nvSpPr>
          <p:cNvPr id="17" name="Rounded Rectangle 16">
            <a:extLst>
              <a:ext uri="{FF2B5EF4-FFF2-40B4-BE49-F238E27FC236}">
                <a16:creationId xmlns:a16="http://schemas.microsoft.com/office/drawing/2014/main" id="{3DC36D9C-5CAB-F030-7BE6-B4EA02F3C132}"/>
              </a:ext>
            </a:extLst>
          </p:cNvPr>
          <p:cNvSpPr/>
          <p:nvPr/>
        </p:nvSpPr>
        <p:spPr>
          <a:xfrm>
            <a:off x="427395" y="1129889"/>
            <a:ext cx="4704927" cy="4816703"/>
          </a:xfrm>
          <a:prstGeom prst="roundRect">
            <a:avLst/>
          </a:prstGeom>
          <a:noFill/>
          <a:ln w="73025">
            <a:solidFill>
              <a:srgbClr val="1D49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F0F19D80-75D1-9C07-907A-856D4F4FC8C2}"/>
              </a:ext>
            </a:extLst>
          </p:cNvPr>
          <p:cNvSpPr txBox="1"/>
          <p:nvPr/>
        </p:nvSpPr>
        <p:spPr>
          <a:xfrm>
            <a:off x="546100" y="1208504"/>
            <a:ext cx="4559535" cy="289310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Roboto" panose="02000000000000000000" pitchFamily="2" charset="0"/>
                <a:ea typeface="Roboto" panose="02000000000000000000" pitchFamily="2" charset="0"/>
                <a:cs typeface="+mn-cs"/>
              </a:rPr>
              <a:t>The past</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Roboto" panose="02000000000000000000" pitchFamily="2" charset="0"/>
              <a:ea typeface="Roboto" panose="02000000000000000000" pitchFamily="2" charset="0"/>
              <a:cs typeface="+mn-cs"/>
            </a:endParaRP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US" sz="2100" b="0" i="0" u="none" strike="noStrike" kern="1200" cap="none" spc="0" normalizeH="0" baseline="0" noProof="0" dirty="0">
                <a:ln>
                  <a:noFill/>
                </a:ln>
                <a:solidFill>
                  <a:prstClr val="black"/>
                </a:solidFill>
                <a:effectLst/>
                <a:uLnTx/>
                <a:uFillTx/>
                <a:latin typeface="Roboto" panose="02000000000000000000" pitchFamily="2" charset="0"/>
                <a:ea typeface="Roboto" panose="02000000000000000000" pitchFamily="2" charset="0"/>
                <a:cs typeface="+mn-cs"/>
              </a:rPr>
              <a:t>Based on limited, STATIC DATA</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US" sz="2100" b="0" i="0" u="none" strike="noStrike" kern="1200" cap="none" spc="0" normalizeH="0" baseline="0" noProof="0" dirty="0">
                <a:ln>
                  <a:noFill/>
                </a:ln>
                <a:solidFill>
                  <a:prstClr val="black"/>
                </a:solidFill>
                <a:effectLst/>
                <a:uLnTx/>
                <a:uFillTx/>
                <a:latin typeface="Roboto" panose="02000000000000000000" pitchFamily="2" charset="0"/>
                <a:ea typeface="Roboto" panose="02000000000000000000" pitchFamily="2" charset="0"/>
                <a:cs typeface="+mn-cs"/>
              </a:rPr>
              <a:t>Scheduled HVAC run-times, resulting in unnecessary energy costs</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US" sz="2100" b="0" i="0" u="none" strike="noStrike" kern="1200" cap="none" spc="0" normalizeH="0" baseline="0" noProof="0" dirty="0">
                <a:ln>
                  <a:noFill/>
                </a:ln>
                <a:solidFill>
                  <a:prstClr val="black"/>
                </a:solidFill>
                <a:effectLst/>
                <a:uLnTx/>
                <a:uFillTx/>
                <a:latin typeface="Roboto" panose="02000000000000000000" pitchFamily="2" charset="0"/>
                <a:ea typeface="Roboto" panose="02000000000000000000" pitchFamily="2" charset="0"/>
                <a:cs typeface="+mn-cs"/>
              </a:rPr>
              <a:t>Unknown impact on occupant health</a:t>
            </a:r>
          </a:p>
        </p:txBody>
      </p:sp>
      <p:sp>
        <p:nvSpPr>
          <p:cNvPr id="6" name="Right Arrow 5">
            <a:extLst>
              <a:ext uri="{FF2B5EF4-FFF2-40B4-BE49-F238E27FC236}">
                <a16:creationId xmlns:a16="http://schemas.microsoft.com/office/drawing/2014/main" id="{39BAE3DE-D430-4D36-A794-3961F8E9A808}"/>
              </a:ext>
            </a:extLst>
          </p:cNvPr>
          <p:cNvSpPr/>
          <p:nvPr/>
        </p:nvSpPr>
        <p:spPr>
          <a:xfrm>
            <a:off x="5595836" y="2925629"/>
            <a:ext cx="915399" cy="1606862"/>
          </a:xfrm>
          <a:prstGeom prst="rightArrow">
            <a:avLst/>
          </a:prstGeom>
          <a:solidFill>
            <a:srgbClr val="E724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7" name="Rounded Rectangle 6">
            <a:extLst>
              <a:ext uri="{FF2B5EF4-FFF2-40B4-BE49-F238E27FC236}">
                <a16:creationId xmlns:a16="http://schemas.microsoft.com/office/drawing/2014/main" id="{AE5AE04A-EE52-3C3C-95EE-3B7983F736AA}"/>
              </a:ext>
            </a:extLst>
          </p:cNvPr>
          <p:cNvSpPr/>
          <p:nvPr/>
        </p:nvSpPr>
        <p:spPr>
          <a:xfrm>
            <a:off x="6881371" y="1129889"/>
            <a:ext cx="5069329" cy="4816703"/>
          </a:xfrm>
          <a:prstGeom prst="roundRect">
            <a:avLst/>
          </a:prstGeom>
          <a:noFill/>
          <a:ln w="73025">
            <a:solidFill>
              <a:srgbClr val="1D49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9" name="Google Shape;402;p10" descr="Financial Growth Icon stock vector. Illustration of sales - 120822979">
            <a:extLst>
              <a:ext uri="{FF2B5EF4-FFF2-40B4-BE49-F238E27FC236}">
                <a16:creationId xmlns:a16="http://schemas.microsoft.com/office/drawing/2014/main" id="{B96C450E-F264-E72E-36F4-5F8D4216AF47}"/>
              </a:ext>
            </a:extLst>
          </p:cNvPr>
          <p:cNvPicPr preferRelativeResize="0"/>
          <p:nvPr/>
        </p:nvPicPr>
        <p:blipFill rotWithShape="1">
          <a:blip r:embed="rId4">
            <a:alphaModFix/>
          </a:blip>
          <a:srcRect/>
          <a:stretch/>
        </p:blipFill>
        <p:spPr>
          <a:xfrm>
            <a:off x="2685217" y="4089059"/>
            <a:ext cx="1536880" cy="1175531"/>
          </a:xfrm>
          <a:prstGeom prst="rect">
            <a:avLst/>
          </a:prstGeom>
          <a:noFill/>
          <a:ln>
            <a:noFill/>
          </a:ln>
        </p:spPr>
      </p:pic>
      <p:grpSp>
        <p:nvGrpSpPr>
          <p:cNvPr id="16" name="Group 15">
            <a:extLst>
              <a:ext uri="{FF2B5EF4-FFF2-40B4-BE49-F238E27FC236}">
                <a16:creationId xmlns:a16="http://schemas.microsoft.com/office/drawing/2014/main" id="{E68CECB8-0D7F-1332-3832-61B3D81BE8C5}"/>
              </a:ext>
            </a:extLst>
          </p:cNvPr>
          <p:cNvGrpSpPr>
            <a:grpSpLocks noChangeAspect="1"/>
          </p:cNvGrpSpPr>
          <p:nvPr/>
        </p:nvGrpSpPr>
        <p:grpSpPr>
          <a:xfrm>
            <a:off x="9283695" y="3855217"/>
            <a:ext cx="1180196" cy="1005840"/>
            <a:chOff x="7672039" y="5053715"/>
            <a:chExt cx="1587922" cy="1353330"/>
          </a:xfrm>
        </p:grpSpPr>
        <p:pic>
          <p:nvPicPr>
            <p:cNvPr id="15" name="Graphic 14" descr="Man with solid fill">
              <a:extLst>
                <a:ext uri="{FF2B5EF4-FFF2-40B4-BE49-F238E27FC236}">
                  <a16:creationId xmlns:a16="http://schemas.microsoft.com/office/drawing/2014/main" id="{3AD4F09A-2A3E-FF3D-DEF4-5B72EC5D36F9}"/>
                </a:ext>
              </a:extLst>
            </p:cNvPr>
            <p:cNvPicPr>
              <a:picLocks noChangeAspect="1"/>
            </p:cNvPicPr>
            <p:nvPr/>
          </p:nvPicPr>
          <p:blipFill rotWithShape="1">
            <a:blip cstate="hqprint">
              <a:extLst>
                <a:ext uri="{28A0092B-C50C-407E-A947-70E740481C1C}">
                  <a14:useLocalDpi xmlns:a14="http://schemas.microsoft.com/office/drawing/2010/main"/>
                </a:ext>
                <a:ext uri="{96DAC541-7B7A-43D3-8B79-37D633B846F1}">
                  <asvg:svgBlip xmlns:asvg="http://schemas.microsoft.com/office/drawing/2016/SVG/main" r:embed="rId5"/>
                </a:ext>
              </a:extLst>
            </a:blip>
            <a:srcRect l="21177" t="-1" r="22804" b="52258"/>
            <a:stretch/>
          </p:blipFill>
          <p:spPr>
            <a:xfrm>
              <a:off x="7672039" y="5053715"/>
              <a:ext cx="1587922" cy="1353330"/>
            </a:xfrm>
            <a:prstGeom prst="rect">
              <a:avLst/>
            </a:prstGeom>
          </p:spPr>
        </p:pic>
        <p:pic>
          <p:nvPicPr>
            <p:cNvPr id="12" name="Graphic 11" descr="Lungs with solid fill">
              <a:extLst>
                <a:ext uri="{FF2B5EF4-FFF2-40B4-BE49-F238E27FC236}">
                  <a16:creationId xmlns:a16="http://schemas.microsoft.com/office/drawing/2014/main" id="{5CAB0DC2-2E46-9D70-9FAA-070AD13D922D}"/>
                </a:ext>
              </a:extLst>
            </p:cNvPr>
            <p:cNvPicPr>
              <a:picLocks noChangeAspect="1"/>
            </p:cNvPicPr>
            <p:nvPr/>
          </p:nvPicPr>
          <p:blipFill>
            <a:blip>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8123314" y="5599208"/>
              <a:ext cx="731520" cy="731520"/>
            </a:xfrm>
            <a:prstGeom prst="rect">
              <a:avLst/>
            </a:prstGeom>
          </p:spPr>
        </p:pic>
      </p:grpSp>
      <p:pic>
        <p:nvPicPr>
          <p:cNvPr id="162" name="Picture 161">
            <a:extLst>
              <a:ext uri="{FF2B5EF4-FFF2-40B4-BE49-F238E27FC236}">
                <a16:creationId xmlns:a16="http://schemas.microsoft.com/office/drawing/2014/main" id="{3E55623D-35BE-BF03-2563-739FDD51410C}"/>
              </a:ext>
            </a:extLst>
          </p:cNvPr>
          <p:cNvPicPr>
            <a:picLocks noChangeAspect="1"/>
          </p:cNvPicPr>
          <p:nvPr/>
        </p:nvPicPr>
        <p:blipFill>
          <a:blip r:embed="rId7"/>
          <a:stretch>
            <a:fillRect/>
          </a:stretch>
        </p:blipFill>
        <p:spPr>
          <a:xfrm>
            <a:off x="7878454" y="3800129"/>
            <a:ext cx="1299427" cy="1239585"/>
          </a:xfrm>
          <a:prstGeom prst="rect">
            <a:avLst/>
          </a:prstGeom>
        </p:spPr>
      </p:pic>
      <p:sp>
        <p:nvSpPr>
          <p:cNvPr id="164" name="Title 1">
            <a:extLst>
              <a:ext uri="{FF2B5EF4-FFF2-40B4-BE49-F238E27FC236}">
                <a16:creationId xmlns:a16="http://schemas.microsoft.com/office/drawing/2014/main" id="{574874CC-13F7-582D-DE74-7178F5586087}"/>
              </a:ext>
            </a:extLst>
          </p:cNvPr>
          <p:cNvSpPr txBox="1">
            <a:spLocks/>
          </p:cNvSpPr>
          <p:nvPr/>
        </p:nvSpPr>
        <p:spPr>
          <a:xfrm>
            <a:off x="264616" y="180206"/>
            <a:ext cx="11927384" cy="636811"/>
          </a:xfrm>
          <a:prstGeom prst="rect">
            <a:avLst/>
          </a:prstGeom>
        </p:spPr>
        <p:txBody>
          <a:bodyPr>
            <a:noAutofit/>
          </a:bodyPr>
          <a:lstStyle>
            <a:defPPr>
              <a:defRPr lang="en-US"/>
            </a:defPPr>
            <a:lvl1pPr lvl="0">
              <a:lnSpc>
                <a:spcPct val="90000"/>
              </a:lnSpc>
              <a:spcBef>
                <a:spcPct val="0"/>
              </a:spcBef>
              <a:buNone/>
              <a:defRPr kumimoji="0" sz="3400" b="0" i="0" u="none" strike="noStrike" cap="none" spc="0" normalizeH="0" baseline="0">
                <a:ln>
                  <a:noFill/>
                </a:ln>
                <a:solidFill>
                  <a:prstClr val="white"/>
                </a:solidFill>
                <a:effectLst/>
                <a:uLnTx/>
                <a:uFillTx/>
                <a:latin typeface="Trebuchet MS" panose="020B0603020202020204"/>
                <a:ea typeface="+mj-ea"/>
                <a:cs typeface="+mj-cs"/>
              </a:defRPr>
            </a:lvl1pPr>
          </a:lstStyle>
          <a:p>
            <a:r>
              <a:rPr lang="en-US" sz="3600" dirty="0">
                <a:latin typeface="Franklin Gothic Book" panose="020B0503020102020204" pitchFamily="34" charset="0"/>
              </a:rPr>
              <a:t>Summary: Change is in the air for building management</a:t>
            </a:r>
          </a:p>
        </p:txBody>
      </p:sp>
      <p:sp>
        <p:nvSpPr>
          <p:cNvPr id="3" name="TextBox 2">
            <a:extLst>
              <a:ext uri="{FF2B5EF4-FFF2-40B4-BE49-F238E27FC236}">
                <a16:creationId xmlns:a16="http://schemas.microsoft.com/office/drawing/2014/main" id="{54D333CB-BBD6-721A-195F-A9860CE6DE16}"/>
              </a:ext>
            </a:extLst>
          </p:cNvPr>
          <p:cNvSpPr txBox="1"/>
          <p:nvPr/>
        </p:nvSpPr>
        <p:spPr>
          <a:xfrm>
            <a:off x="7223193" y="5291146"/>
            <a:ext cx="4121003" cy="480131"/>
          </a:xfrm>
          <a:prstGeom prst="rect">
            <a:avLst/>
          </a:prstGeom>
          <a:noFill/>
        </p:spPr>
        <p:txBody>
          <a:bodyPr wrap="square">
            <a:spAutoFit/>
          </a:bodyPr>
          <a:lstStyle/>
          <a:p>
            <a:pPr marL="17463" marR="0" lvl="0" indent="0" algn="ctr" defTabSz="914400" rtl="0" eaLnBrk="1" fontAlgn="auto" latinLnBrk="0" hangingPunct="1">
              <a:lnSpc>
                <a:spcPct val="90000"/>
              </a:lnSpc>
              <a:spcBef>
                <a:spcPct val="0"/>
              </a:spcBef>
              <a:spcAft>
                <a:spcPts val="0"/>
              </a:spcAft>
              <a:buClrTx/>
              <a:buSzTx/>
              <a:buFontTx/>
              <a:buNone/>
              <a:tabLst/>
              <a:defRPr/>
            </a:pPr>
            <a:r>
              <a:rPr kumimoji="0" lang="en-US" sz="2800" b="0" i="0" u="none" strike="noStrike" kern="1200" cap="none" spc="0" normalizeH="0" baseline="0" noProof="0" dirty="0">
                <a:ln>
                  <a:noFill/>
                </a:ln>
                <a:solidFill>
                  <a:srgbClr val="C00000"/>
                </a:solidFill>
                <a:effectLst/>
                <a:uLnTx/>
                <a:uFillTx/>
                <a:latin typeface="Franklin Gothic Medium" panose="020B0603020102020204" pitchFamily="34" charset="0"/>
                <a:ea typeface="+mn-ea"/>
                <a:cs typeface="+mn-cs"/>
              </a:rPr>
              <a:t>Embrace change!</a:t>
            </a:r>
          </a:p>
        </p:txBody>
      </p:sp>
      <p:sp>
        <p:nvSpPr>
          <p:cNvPr id="2" name="TextBox 1">
            <a:extLst>
              <a:ext uri="{FF2B5EF4-FFF2-40B4-BE49-F238E27FC236}">
                <a16:creationId xmlns:a16="http://schemas.microsoft.com/office/drawing/2014/main" id="{577CC969-E9C3-369C-85C1-AE5DBC2D5401}"/>
              </a:ext>
            </a:extLst>
          </p:cNvPr>
          <p:cNvSpPr txBox="1"/>
          <p:nvPr/>
        </p:nvSpPr>
        <p:spPr>
          <a:xfrm>
            <a:off x="3013472" y="5161879"/>
            <a:ext cx="880369" cy="369332"/>
          </a:xfrm>
          <a:prstGeom prst="rect">
            <a:avLst/>
          </a:prstGeom>
          <a:noFill/>
        </p:spPr>
        <p:txBody>
          <a:bodyPr wrap="none" rtlCol="0">
            <a:spAutoFit/>
          </a:bodyPr>
          <a:lstStyle/>
          <a:p>
            <a:r>
              <a:rPr lang="en-US" dirty="0"/>
              <a:t>Energy</a:t>
            </a:r>
          </a:p>
        </p:txBody>
      </p:sp>
      <p:sp>
        <p:nvSpPr>
          <p:cNvPr id="4" name="TextBox 3">
            <a:extLst>
              <a:ext uri="{FF2B5EF4-FFF2-40B4-BE49-F238E27FC236}">
                <a16:creationId xmlns:a16="http://schemas.microsoft.com/office/drawing/2014/main" id="{D985086A-956F-A908-AE06-6D1F25699AE8}"/>
              </a:ext>
            </a:extLst>
          </p:cNvPr>
          <p:cNvSpPr txBox="1"/>
          <p:nvPr/>
        </p:nvSpPr>
        <p:spPr>
          <a:xfrm>
            <a:off x="10592297" y="3855217"/>
            <a:ext cx="880369" cy="923330"/>
          </a:xfrm>
          <a:prstGeom prst="rect">
            <a:avLst/>
          </a:prstGeom>
          <a:noFill/>
        </p:spPr>
        <p:txBody>
          <a:bodyPr wrap="none" rtlCol="0">
            <a:spAutoFit/>
          </a:bodyPr>
          <a:lstStyle/>
          <a:p>
            <a:pPr algn="ctr"/>
            <a:r>
              <a:rPr lang="en-US" dirty="0"/>
              <a:t>Energy</a:t>
            </a:r>
          </a:p>
          <a:p>
            <a:pPr algn="ctr"/>
            <a:r>
              <a:rPr lang="en-US" dirty="0"/>
              <a:t>+</a:t>
            </a:r>
          </a:p>
          <a:p>
            <a:pPr algn="ctr"/>
            <a:r>
              <a:rPr lang="en-US" dirty="0"/>
              <a:t>Health</a:t>
            </a:r>
          </a:p>
        </p:txBody>
      </p:sp>
    </p:spTree>
    <p:extLst>
      <p:ext uri="{BB962C8B-B14F-4D97-AF65-F5344CB8AC3E}">
        <p14:creationId xmlns:p14="http://schemas.microsoft.com/office/powerpoint/2010/main" val="3819335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8A1E3E-B106-E95E-F7EC-23756654C8AC}"/>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09319786-8828-B22D-E399-B6E261F893A5}"/>
              </a:ext>
            </a:extLst>
          </p:cNvPr>
          <p:cNvSpPr txBox="1"/>
          <p:nvPr/>
        </p:nvSpPr>
        <p:spPr>
          <a:xfrm>
            <a:off x="776614" y="124182"/>
            <a:ext cx="2182008" cy="120032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0" cap="none" spc="0" normalizeH="0" baseline="0" noProof="0" dirty="0">
                <a:ln>
                  <a:noFill/>
                </a:ln>
                <a:solidFill>
                  <a:srgbClr val="FFFFFF"/>
                </a:solidFill>
                <a:effectLst/>
                <a:uLnTx/>
                <a:uFillTx/>
                <a:latin typeface="Franklin Gothic Book" panose="020B0503020102020204" pitchFamily="34" charset="0"/>
                <a:cs typeface="Arial" panose="020B0604020202020204" pitchFamily="34" charset="0"/>
                <a:sym typeface="Arial"/>
              </a:rPr>
              <a:t>Thank you</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dirty="0">
              <a:ln>
                <a:noFill/>
              </a:ln>
              <a:solidFill>
                <a:prstClr val="black"/>
              </a:solidFill>
              <a:effectLst/>
              <a:uLnTx/>
              <a:uFillTx/>
              <a:latin typeface="Franklin Gothic Book" panose="020B0503020102020204" pitchFamily="34" charset="0"/>
            </a:endParaRPr>
          </a:p>
        </p:txBody>
      </p:sp>
      <p:sp>
        <p:nvSpPr>
          <p:cNvPr id="3" name="TextBox 2">
            <a:extLst>
              <a:ext uri="{FF2B5EF4-FFF2-40B4-BE49-F238E27FC236}">
                <a16:creationId xmlns:a16="http://schemas.microsoft.com/office/drawing/2014/main" id="{C876F20D-04C4-4E0E-CFED-FAAC5F5A4C39}"/>
              </a:ext>
            </a:extLst>
          </p:cNvPr>
          <p:cNvSpPr txBox="1"/>
          <p:nvPr/>
        </p:nvSpPr>
        <p:spPr>
          <a:xfrm>
            <a:off x="776614" y="2195899"/>
            <a:ext cx="5608971" cy="2062103"/>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Trebuchet MS" panose="020B0603020202020204"/>
                <a:ea typeface="+mn-ea"/>
                <a:cs typeface="+mn-cs"/>
              </a:rPr>
              <a:t>Please ask questions!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dirty="0">
              <a:ln>
                <a:noFill/>
              </a:ln>
              <a:solidFill>
                <a:prstClr val="black"/>
              </a:solidFill>
              <a:effectLst/>
              <a:uLnTx/>
              <a:uFillTx/>
              <a:latin typeface="Trebuchet MS" panose="020B0603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Trebuchet MS" panose="020B0603020202020204"/>
                <a:ea typeface="+mn-ea"/>
                <a:cs typeface="+mn-cs"/>
              </a:rPr>
              <a:t>Stephanie Taylor, MD, M Arch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Trebuchet MS" panose="020B0603020202020204"/>
                <a:ea typeface="+mn-ea"/>
                <a:cs typeface="+mn-cs"/>
                <a:hlinkClick r:id="rId2">
                  <a:extLst>
                    <a:ext uri="{A12FA001-AC4F-418D-AE19-62706E023703}">
                      <ahyp:hlinkClr xmlns:ahyp="http://schemas.microsoft.com/office/drawing/2018/hyperlinkcolor" val="tx"/>
                    </a:ext>
                  </a:extLst>
                </a:hlinkClick>
              </a:rPr>
              <a:t>stephanie@thinklite.com</a:t>
            </a:r>
            <a:endParaRPr kumimoji="0" lang="en-US" sz="3200" b="0" i="0" u="none" strike="noStrike" kern="1200" cap="none" spc="0" normalizeH="0" baseline="0" noProof="0" dirty="0">
              <a:ln>
                <a:noFill/>
              </a:ln>
              <a:solidFill>
                <a:prstClr val="black"/>
              </a:solidFill>
              <a:effectLst/>
              <a:uLnTx/>
              <a:uFillTx/>
              <a:latin typeface="Trebuchet MS" panose="020B0603020202020204"/>
              <a:ea typeface="+mn-ea"/>
              <a:cs typeface="+mn-cs"/>
            </a:endParaRPr>
          </a:p>
        </p:txBody>
      </p:sp>
      <p:pic>
        <p:nvPicPr>
          <p:cNvPr id="4" name="Picture 3" descr="Picture 3">
            <a:extLst>
              <a:ext uri="{FF2B5EF4-FFF2-40B4-BE49-F238E27FC236}">
                <a16:creationId xmlns:a16="http://schemas.microsoft.com/office/drawing/2014/main" id="{19C6D209-D257-F417-BB85-AFF9E989E92C}"/>
              </a:ext>
            </a:extLst>
          </p:cNvPr>
          <p:cNvPicPr>
            <a:picLocks noChangeAspect="1"/>
          </p:cNvPicPr>
          <p:nvPr/>
        </p:nvPicPr>
        <p:blipFill>
          <a:blip r:embed="rId3"/>
          <a:stretch>
            <a:fillRect/>
          </a:stretch>
        </p:blipFill>
        <p:spPr>
          <a:xfrm>
            <a:off x="7528181" y="939996"/>
            <a:ext cx="4427605" cy="5569985"/>
          </a:xfrm>
          <a:prstGeom prst="rect">
            <a:avLst/>
          </a:prstGeom>
          <a:ln w="12700">
            <a:miter lim="400000"/>
          </a:ln>
        </p:spPr>
      </p:pic>
    </p:spTree>
    <p:extLst>
      <p:ext uri="{BB962C8B-B14F-4D97-AF65-F5344CB8AC3E}">
        <p14:creationId xmlns:p14="http://schemas.microsoft.com/office/powerpoint/2010/main" val="167024866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F52AD4D-2B99-E941-8E21-7E44C6FB5350}"/>
              </a:ext>
            </a:extLst>
          </p:cNvPr>
          <p:cNvSpPr>
            <a:spLocks noGrp="1"/>
          </p:cNvSpPr>
          <p:nvPr>
            <p:ph type="title"/>
          </p:nvPr>
        </p:nvSpPr>
        <p:spPr>
          <a:xfrm>
            <a:off x="251707" y="222266"/>
            <a:ext cx="12392651" cy="691084"/>
          </a:xfrm>
        </p:spPr>
        <p:txBody>
          <a:bodyPr>
            <a:noAutofit/>
          </a:bodyPr>
          <a:lstStyle/>
          <a:p>
            <a:r>
              <a:rPr lang="en-US" sz="3400" b="1" dirty="0">
                <a:solidFill>
                  <a:srgbClr val="0070C0"/>
                </a:solidFill>
                <a:latin typeface="Franklin Gothic Book" panose="020B0503020102020204" pitchFamily="34" charset="0"/>
                <a:cs typeface="Arial" panose="020B0604020202020204" pitchFamily="34" charset="0"/>
              </a:rPr>
              <a:t>Unintended Consequences of Air Cleaning Chemistry</a:t>
            </a:r>
          </a:p>
        </p:txBody>
      </p:sp>
      <p:pic>
        <p:nvPicPr>
          <p:cNvPr id="5" name="Picture 4">
            <a:extLst>
              <a:ext uri="{FF2B5EF4-FFF2-40B4-BE49-F238E27FC236}">
                <a16:creationId xmlns:a16="http://schemas.microsoft.com/office/drawing/2014/main" id="{805EA12D-7E3F-7F4F-91DF-9B8C274DB2CB}"/>
              </a:ext>
            </a:extLst>
          </p:cNvPr>
          <p:cNvPicPr>
            <a:picLocks noChangeAspect="1"/>
          </p:cNvPicPr>
          <p:nvPr/>
        </p:nvPicPr>
        <p:blipFill>
          <a:blip r:embed="rId2"/>
          <a:stretch>
            <a:fillRect/>
          </a:stretch>
        </p:blipFill>
        <p:spPr>
          <a:xfrm>
            <a:off x="325932" y="1553201"/>
            <a:ext cx="7179273" cy="4847320"/>
          </a:xfrm>
          <a:prstGeom prst="rect">
            <a:avLst/>
          </a:prstGeom>
        </p:spPr>
      </p:pic>
      <p:pic>
        <p:nvPicPr>
          <p:cNvPr id="6" name="Picture 5">
            <a:extLst>
              <a:ext uri="{FF2B5EF4-FFF2-40B4-BE49-F238E27FC236}">
                <a16:creationId xmlns:a16="http://schemas.microsoft.com/office/drawing/2014/main" id="{5318C379-0EA2-5C4D-81C1-A94736751D34}"/>
              </a:ext>
            </a:extLst>
          </p:cNvPr>
          <p:cNvPicPr>
            <a:picLocks noChangeAspect="1"/>
          </p:cNvPicPr>
          <p:nvPr/>
        </p:nvPicPr>
        <p:blipFill>
          <a:blip r:embed="rId3"/>
          <a:stretch>
            <a:fillRect/>
          </a:stretch>
        </p:blipFill>
        <p:spPr>
          <a:xfrm>
            <a:off x="7710487" y="1356995"/>
            <a:ext cx="4363051" cy="2072005"/>
          </a:xfrm>
          <a:prstGeom prst="rect">
            <a:avLst/>
          </a:prstGeom>
        </p:spPr>
      </p:pic>
      <p:sp>
        <p:nvSpPr>
          <p:cNvPr id="7" name="Rectangle 6">
            <a:extLst>
              <a:ext uri="{FF2B5EF4-FFF2-40B4-BE49-F238E27FC236}">
                <a16:creationId xmlns:a16="http://schemas.microsoft.com/office/drawing/2014/main" id="{842B6C0B-7F5A-3243-9A92-AE15381A3D73}"/>
              </a:ext>
            </a:extLst>
          </p:cNvPr>
          <p:cNvSpPr/>
          <p:nvPr/>
        </p:nvSpPr>
        <p:spPr>
          <a:xfrm>
            <a:off x="6448033" y="6258678"/>
            <a:ext cx="4905767" cy="369332"/>
          </a:xfrm>
          <a:prstGeom prst="rect">
            <a:avLst/>
          </a:prstGeom>
        </p:spPr>
        <p:txBody>
          <a:bodyPr wrap="none">
            <a:spAutoFit/>
          </a:bodyPr>
          <a:lstStyle/>
          <a:p>
            <a:r>
              <a:rPr lang="en-US"/>
              <a:t>https://</a:t>
            </a:r>
            <a:r>
              <a:rPr lang="en-US" err="1"/>
              <a:t>pubs.acs.org</a:t>
            </a:r>
            <a:r>
              <a:rPr lang="en-US"/>
              <a:t>/</a:t>
            </a:r>
            <a:r>
              <a:rPr lang="en-US" err="1"/>
              <a:t>doi</a:t>
            </a:r>
            <a:r>
              <a:rPr lang="en-US"/>
              <a:t>/10.1021/acs.est.1c02582</a:t>
            </a:r>
          </a:p>
        </p:txBody>
      </p:sp>
      <p:sp>
        <p:nvSpPr>
          <p:cNvPr id="8" name="TextBox 7">
            <a:extLst>
              <a:ext uri="{FF2B5EF4-FFF2-40B4-BE49-F238E27FC236}">
                <a16:creationId xmlns:a16="http://schemas.microsoft.com/office/drawing/2014/main" id="{F69CCA6B-C26B-8344-8275-3725CD51C253}"/>
              </a:ext>
            </a:extLst>
          </p:cNvPr>
          <p:cNvSpPr txBox="1"/>
          <p:nvPr/>
        </p:nvSpPr>
        <p:spPr>
          <a:xfrm>
            <a:off x="8329612" y="3921442"/>
            <a:ext cx="3024187" cy="1477328"/>
          </a:xfrm>
          <a:prstGeom prst="rect">
            <a:avLst/>
          </a:prstGeom>
          <a:noFill/>
        </p:spPr>
        <p:txBody>
          <a:bodyPr wrap="square" rtlCol="0">
            <a:spAutoFit/>
          </a:bodyPr>
          <a:lstStyle/>
          <a:p>
            <a:r>
              <a:rPr lang="en-US"/>
              <a:t>Collins, D.B  and Farmer D.K,</a:t>
            </a:r>
          </a:p>
          <a:p>
            <a:r>
              <a:rPr lang="en-US"/>
              <a:t>“Unintended Consequences of Air Cleaning Chemistry,” </a:t>
            </a:r>
            <a:r>
              <a:rPr lang="en-US" i="1"/>
              <a:t>Environmental Science and Technology </a:t>
            </a:r>
            <a:r>
              <a:rPr lang="en-US"/>
              <a:t>August 31, 2021</a:t>
            </a:r>
          </a:p>
        </p:txBody>
      </p:sp>
      <p:sp>
        <p:nvSpPr>
          <p:cNvPr id="2" name="Slide Number Placeholder 1">
            <a:extLst>
              <a:ext uri="{FF2B5EF4-FFF2-40B4-BE49-F238E27FC236}">
                <a16:creationId xmlns:a16="http://schemas.microsoft.com/office/drawing/2014/main" id="{70C558E2-FB73-E6BE-3DCE-4659529C544D}"/>
              </a:ext>
            </a:extLst>
          </p:cNvPr>
          <p:cNvSpPr>
            <a:spLocks noGrp="1"/>
          </p:cNvSpPr>
          <p:nvPr>
            <p:ph type="sldNum" sz="quarter" idx="15"/>
          </p:nvPr>
        </p:nvSpPr>
        <p:spPr/>
        <p:txBody>
          <a:bodyPr/>
          <a:lstStyle/>
          <a:p>
            <a:fld id="{8699F50C-BE38-4BD0-BA84-9B090E1F2B9B}" type="slidenum">
              <a:rPr lang="en-US" smtClean="0"/>
              <a:pPr/>
              <a:t>69</a:t>
            </a:fld>
            <a:endParaRPr lang="en-US"/>
          </a:p>
        </p:txBody>
      </p:sp>
      <p:sp>
        <p:nvSpPr>
          <p:cNvPr id="3" name="TextBox 2">
            <a:extLst>
              <a:ext uri="{FF2B5EF4-FFF2-40B4-BE49-F238E27FC236}">
                <a16:creationId xmlns:a16="http://schemas.microsoft.com/office/drawing/2014/main" id="{FD7DE5BB-49D9-89A1-7519-042D82690786}"/>
              </a:ext>
            </a:extLst>
          </p:cNvPr>
          <p:cNvSpPr txBox="1"/>
          <p:nvPr/>
        </p:nvSpPr>
        <p:spPr>
          <a:xfrm>
            <a:off x="1035426" y="1183869"/>
            <a:ext cx="5932967" cy="369332"/>
          </a:xfrm>
          <a:prstGeom prst="rect">
            <a:avLst/>
          </a:prstGeom>
          <a:noFill/>
        </p:spPr>
        <p:txBody>
          <a:bodyPr wrap="square" rtlCol="0">
            <a:spAutoFit/>
          </a:bodyPr>
          <a:lstStyle/>
          <a:p>
            <a:r>
              <a:rPr lang="en-US" dirty="0"/>
              <a:t>Summary – What We Know As of Now</a:t>
            </a:r>
          </a:p>
        </p:txBody>
      </p:sp>
      <p:pic>
        <p:nvPicPr>
          <p:cNvPr id="9" name="Picture 8">
            <a:extLst>
              <a:ext uri="{FF2B5EF4-FFF2-40B4-BE49-F238E27FC236}">
                <a16:creationId xmlns:a16="http://schemas.microsoft.com/office/drawing/2014/main" id="{9E880713-3C05-4B31-A58D-19179FA7B7FC}"/>
              </a:ext>
            </a:extLst>
          </p:cNvPr>
          <p:cNvPicPr>
            <a:picLocks noChangeAspect="1"/>
          </p:cNvPicPr>
          <p:nvPr/>
        </p:nvPicPr>
        <p:blipFill>
          <a:blip r:embed="rId4">
            <a:extLst>
              <a:ext uri="{28A0092B-C50C-407E-A947-70E740481C1C}">
                <a14:useLocalDpi xmlns:a14="http://schemas.microsoft.com/office/drawing/2010/main" val="0"/>
              </a:ext>
            </a:extLst>
          </a:blip>
          <a:srcRect t="96036"/>
          <a:stretch>
            <a:fillRect/>
          </a:stretch>
        </p:blipFill>
        <p:spPr>
          <a:xfrm>
            <a:off x="0" y="6654468"/>
            <a:ext cx="12192000" cy="203532"/>
          </a:xfrm>
          <a:prstGeom prst="rect">
            <a:avLst/>
          </a:prstGeom>
        </p:spPr>
      </p:pic>
    </p:spTree>
    <p:extLst>
      <p:ext uri="{BB962C8B-B14F-4D97-AF65-F5344CB8AC3E}">
        <p14:creationId xmlns:p14="http://schemas.microsoft.com/office/powerpoint/2010/main" val="1364290637"/>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rgbClr val="B7DCE3"/>
        </a:solidFill>
        <a:effectLst/>
      </p:bgPr>
    </p:bg>
    <p:spTree>
      <p:nvGrpSpPr>
        <p:cNvPr id="1" name=""/>
        <p:cNvGrpSpPr/>
        <p:nvPr/>
      </p:nvGrpSpPr>
      <p:grpSpPr>
        <a:xfrm>
          <a:off x="0" y="0"/>
          <a:ext cx="0" cy="0"/>
          <a:chOff x="0" y="0"/>
          <a:chExt cx="0" cy="0"/>
        </a:xfrm>
      </p:grpSpPr>
      <p:sp>
        <p:nvSpPr>
          <p:cNvPr id="3" name="Shape 1"/>
          <p:cNvSpPr/>
          <p:nvPr/>
        </p:nvSpPr>
        <p:spPr>
          <a:xfrm>
            <a:off x="1998579" y="548640"/>
            <a:ext cx="3847744" cy="2685044"/>
          </a:xfrm>
          <a:prstGeom prst="cloud">
            <a:avLst/>
          </a:prstGeom>
          <a:solidFill>
            <a:srgbClr val="C7F3FA">
              <a:alpha val="80000"/>
            </a:srgbClr>
          </a:solidFill>
          <a:ln w="16510">
            <a:solidFill>
              <a:srgbClr val="81C7D6">
                <a:alpha val="55000"/>
              </a:srgbClr>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a:ea typeface="+mn-ea"/>
              <a:cs typeface="+mn-cs"/>
            </a:endParaRPr>
          </a:p>
        </p:txBody>
      </p:sp>
      <p:grpSp>
        <p:nvGrpSpPr>
          <p:cNvPr id="79" name="Group 78">
            <a:extLst>
              <a:ext uri="{FF2B5EF4-FFF2-40B4-BE49-F238E27FC236}">
                <a16:creationId xmlns:a16="http://schemas.microsoft.com/office/drawing/2014/main" id="{5D68E4EA-89F3-6E50-9D4C-C0113515EE73}"/>
              </a:ext>
            </a:extLst>
          </p:cNvPr>
          <p:cNvGrpSpPr/>
          <p:nvPr/>
        </p:nvGrpSpPr>
        <p:grpSpPr>
          <a:xfrm>
            <a:off x="684275" y="2589518"/>
            <a:ext cx="3456432" cy="804672"/>
            <a:chOff x="621545" y="3090672"/>
            <a:chExt cx="3456432" cy="804672"/>
          </a:xfrm>
        </p:grpSpPr>
        <p:sp>
          <p:nvSpPr>
            <p:cNvPr id="9" name="Shape 7"/>
            <p:cNvSpPr/>
            <p:nvPr/>
          </p:nvSpPr>
          <p:spPr>
            <a:xfrm>
              <a:off x="621545" y="3090672"/>
              <a:ext cx="2971800" cy="804672"/>
            </a:xfrm>
            <a:prstGeom prst="rect">
              <a:avLst/>
            </a:prstGeom>
            <a:solidFill>
              <a:srgbClr val="F3FBFD">
                <a:alpha val="93000"/>
              </a:srgbClr>
            </a:solidFill>
            <a:ln w="12700">
              <a:solidFill>
                <a:srgbClr val="F3FBFD">
                  <a:alpha val="0"/>
                </a:srgbClr>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a:ea typeface="+mn-ea"/>
                <a:cs typeface="+mn-cs"/>
              </a:endParaRPr>
            </a:p>
          </p:txBody>
        </p:sp>
        <p:sp>
          <p:nvSpPr>
            <p:cNvPr id="10" name="Text 8"/>
            <p:cNvSpPr/>
            <p:nvPr/>
          </p:nvSpPr>
          <p:spPr>
            <a:xfrm>
              <a:off x="987305" y="3236976"/>
              <a:ext cx="2560320" cy="585216"/>
            </a:xfrm>
            <a:prstGeom prst="rect">
              <a:avLst/>
            </a:prstGeom>
            <a:noFill/>
            <a:ln/>
          </p:spPr>
          <p:txBody>
            <a:bodyPr wrap="square" lIns="127" tIns="127" rIns="127" bIns="127"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11820"/>
                  </a:solidFill>
                  <a:effectLst/>
                  <a:uLnTx/>
                  <a:uFillTx/>
                  <a:latin typeface="Aptos" pitchFamily="34" charset="0"/>
                  <a:ea typeface="Aptos" pitchFamily="34" charset="-122"/>
                  <a:cs typeface="Aptos" pitchFamily="34" charset="-120"/>
                </a:rPr>
                <a:t>Blood-Brain Barrier</a:t>
              </a:r>
              <a:endParaRPr kumimoji="0" lang="en-US" sz="1600" b="0" i="0" u="none" strike="noStrike" kern="1200" cap="none" spc="0" normalizeH="0" baseline="0" noProof="0" dirty="0">
                <a:ln>
                  <a:noFill/>
                </a:ln>
                <a:solidFill>
                  <a:prstClr val="black"/>
                </a:solidFill>
                <a:effectLst/>
                <a:uLnTx/>
                <a:uFillTx/>
                <a:latin typeface="Apto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11820"/>
                  </a:solidFill>
                  <a:effectLst/>
                  <a:uLnTx/>
                  <a:uFillTx/>
                  <a:latin typeface="Aptos" pitchFamily="34" charset="0"/>
                  <a:ea typeface="Aptos" pitchFamily="34" charset="-122"/>
                  <a:cs typeface="Aptos" pitchFamily="34" charset="-120"/>
                </a:rPr>
                <a:t>Disruption</a:t>
              </a:r>
              <a:endParaRPr kumimoji="0" lang="en-US" sz="1600" b="0" i="0" u="none" strike="noStrike" kern="1200" cap="none" spc="0" normalizeH="0" baseline="0" noProof="0" dirty="0">
                <a:ln>
                  <a:noFill/>
                </a:ln>
                <a:solidFill>
                  <a:prstClr val="black"/>
                </a:solidFill>
                <a:effectLst/>
                <a:uLnTx/>
                <a:uFillTx/>
                <a:latin typeface="Aptos"/>
                <a:ea typeface="+mn-ea"/>
                <a:cs typeface="+mn-cs"/>
              </a:endParaRPr>
            </a:p>
          </p:txBody>
        </p:sp>
        <p:sp>
          <p:nvSpPr>
            <p:cNvPr id="11" name="Shape 9"/>
            <p:cNvSpPr/>
            <p:nvPr/>
          </p:nvSpPr>
          <p:spPr>
            <a:xfrm>
              <a:off x="3565913" y="3090672"/>
              <a:ext cx="512064" cy="579364"/>
            </a:xfrm>
            <a:prstGeom prst="rect">
              <a:avLst/>
            </a:prstGeom>
            <a:solidFill>
              <a:srgbClr val="FFC000"/>
            </a:solidFill>
            <a:ln w="12700">
              <a:solidFill>
                <a:srgbClr val="FFC000">
                  <a:alpha val="0"/>
                </a:srgbClr>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a:ea typeface="+mn-ea"/>
                <a:cs typeface="+mn-cs"/>
              </a:endParaRPr>
            </a:p>
          </p:txBody>
        </p:sp>
        <p:sp>
          <p:nvSpPr>
            <p:cNvPr id="13" name="Text 11"/>
            <p:cNvSpPr/>
            <p:nvPr/>
          </p:nvSpPr>
          <p:spPr>
            <a:xfrm>
              <a:off x="3602489" y="3154680"/>
              <a:ext cx="438912" cy="329184"/>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FFFFFF"/>
                  </a:solidFill>
                  <a:effectLst/>
                  <a:uLnTx/>
                  <a:uFillTx/>
                  <a:latin typeface="Aptos Display" pitchFamily="34" charset="0"/>
                  <a:ea typeface="Aptos Display" pitchFamily="34" charset="-122"/>
                  <a:cs typeface="Aptos Display" pitchFamily="34" charset="-120"/>
                </a:rPr>
                <a:t>02</a:t>
              </a:r>
              <a:endParaRPr kumimoji="0" lang="en-US" sz="2200" b="0" i="0" u="none" strike="noStrike" kern="1200" cap="none" spc="0" normalizeH="0" baseline="0" noProof="0" dirty="0">
                <a:ln>
                  <a:noFill/>
                </a:ln>
                <a:solidFill>
                  <a:prstClr val="black"/>
                </a:solidFill>
                <a:effectLst/>
                <a:uLnTx/>
                <a:uFillTx/>
                <a:latin typeface="Aptos"/>
                <a:ea typeface="+mn-ea"/>
                <a:cs typeface="+mn-cs"/>
              </a:endParaRPr>
            </a:p>
          </p:txBody>
        </p:sp>
      </p:grpSp>
      <p:grpSp>
        <p:nvGrpSpPr>
          <p:cNvPr id="80" name="Group 79">
            <a:extLst>
              <a:ext uri="{FF2B5EF4-FFF2-40B4-BE49-F238E27FC236}">
                <a16:creationId xmlns:a16="http://schemas.microsoft.com/office/drawing/2014/main" id="{D25845E7-048B-439B-99A1-2FDBC96134E2}"/>
              </a:ext>
            </a:extLst>
          </p:cNvPr>
          <p:cNvGrpSpPr/>
          <p:nvPr/>
        </p:nvGrpSpPr>
        <p:grpSpPr>
          <a:xfrm>
            <a:off x="684275" y="484632"/>
            <a:ext cx="3493008" cy="804672"/>
            <a:chOff x="914400" y="4590288"/>
            <a:chExt cx="3493008" cy="804672"/>
          </a:xfrm>
        </p:grpSpPr>
        <p:sp>
          <p:nvSpPr>
            <p:cNvPr id="14" name="Shape 12"/>
            <p:cNvSpPr/>
            <p:nvPr/>
          </p:nvSpPr>
          <p:spPr>
            <a:xfrm>
              <a:off x="914400" y="4590288"/>
              <a:ext cx="2971800" cy="804672"/>
            </a:xfrm>
            <a:prstGeom prst="rect">
              <a:avLst/>
            </a:prstGeom>
            <a:solidFill>
              <a:srgbClr val="F3FBFD">
                <a:alpha val="93000"/>
              </a:srgbClr>
            </a:solidFill>
            <a:ln w="12700">
              <a:solidFill>
                <a:srgbClr val="F3FBFD">
                  <a:alpha val="0"/>
                </a:srgbClr>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a:ea typeface="+mn-ea"/>
                <a:cs typeface="+mn-cs"/>
              </a:endParaRPr>
            </a:p>
          </p:txBody>
        </p:sp>
        <p:sp>
          <p:nvSpPr>
            <p:cNvPr id="15" name="Text 13"/>
            <p:cNvSpPr/>
            <p:nvPr/>
          </p:nvSpPr>
          <p:spPr>
            <a:xfrm>
              <a:off x="1101560" y="4736592"/>
              <a:ext cx="2738920" cy="585216"/>
            </a:xfrm>
            <a:prstGeom prst="rect">
              <a:avLst/>
            </a:prstGeom>
            <a:noFill/>
            <a:ln/>
          </p:spPr>
          <p:txBody>
            <a:bodyPr wrap="square" lIns="127" tIns="127" rIns="127" bIns="127"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11820"/>
                  </a:solidFill>
                  <a:effectLst/>
                  <a:uLnTx/>
                  <a:uFillTx/>
                  <a:latin typeface="Aptos" pitchFamily="34" charset="0"/>
                  <a:ea typeface="Aptos" pitchFamily="34" charset="-122"/>
                  <a:cs typeface="Aptos" pitchFamily="34" charset="-120"/>
                </a:rPr>
                <a:t>Inhalation</a:t>
              </a:r>
              <a:r>
                <a:rPr lang="en-US" sz="1600" dirty="0">
                  <a:solidFill>
                    <a:prstClr val="black"/>
                  </a:solidFill>
                  <a:latin typeface="Aptos"/>
                </a:rPr>
                <a:t> </a:t>
              </a:r>
              <a:r>
                <a:rPr kumimoji="0" lang="en-US" sz="1600" b="1" i="0" u="none" strike="noStrike" kern="1200" cap="none" spc="0" normalizeH="0" baseline="0" noProof="0" dirty="0">
                  <a:ln>
                    <a:noFill/>
                  </a:ln>
                  <a:solidFill>
                    <a:srgbClr val="111820"/>
                  </a:solidFill>
                  <a:effectLst/>
                  <a:uLnTx/>
                  <a:uFillTx/>
                  <a:latin typeface="Aptos" pitchFamily="34" charset="0"/>
                  <a:ea typeface="Aptos" pitchFamily="34" charset="-122"/>
                  <a:cs typeface="Aptos" pitchFamily="34" charset="-120"/>
                </a:rPr>
                <a:t>of airborne contaminants</a:t>
              </a:r>
            </a:p>
          </p:txBody>
        </p:sp>
        <p:sp>
          <p:nvSpPr>
            <p:cNvPr id="16" name="Shape 14"/>
            <p:cNvSpPr/>
            <p:nvPr/>
          </p:nvSpPr>
          <p:spPr>
            <a:xfrm>
              <a:off x="3895344" y="4590288"/>
              <a:ext cx="512064" cy="579364"/>
            </a:xfrm>
            <a:prstGeom prst="rect">
              <a:avLst/>
            </a:prstGeom>
            <a:solidFill>
              <a:srgbClr val="8B98A5"/>
            </a:solidFill>
            <a:ln w="12700">
              <a:solidFill>
                <a:srgbClr val="8B98A5">
                  <a:alpha val="0"/>
                </a:srgbClr>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a:ea typeface="+mn-ea"/>
                <a:cs typeface="+mn-cs"/>
              </a:endParaRPr>
            </a:p>
          </p:txBody>
        </p:sp>
        <p:sp>
          <p:nvSpPr>
            <p:cNvPr id="18" name="Text 16"/>
            <p:cNvSpPr/>
            <p:nvPr/>
          </p:nvSpPr>
          <p:spPr>
            <a:xfrm>
              <a:off x="3895344" y="4654296"/>
              <a:ext cx="438912" cy="329184"/>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FFFFFF"/>
                  </a:solidFill>
                  <a:effectLst/>
                  <a:uLnTx/>
                  <a:uFillTx/>
                  <a:latin typeface="Aptos Display" pitchFamily="34" charset="0"/>
                  <a:ea typeface="Aptos Display" pitchFamily="34" charset="-122"/>
                  <a:cs typeface="Aptos Display" pitchFamily="34" charset="-120"/>
                </a:rPr>
                <a:t>01</a:t>
              </a:r>
              <a:endParaRPr kumimoji="0" lang="en-US" sz="2200" b="0" i="0" u="none" strike="noStrike" kern="1200" cap="none" spc="0" normalizeH="0" baseline="0" noProof="0" dirty="0">
                <a:ln>
                  <a:noFill/>
                </a:ln>
                <a:solidFill>
                  <a:prstClr val="black"/>
                </a:solidFill>
                <a:effectLst/>
                <a:uLnTx/>
                <a:uFillTx/>
                <a:latin typeface="Aptos"/>
                <a:ea typeface="+mn-ea"/>
                <a:cs typeface="+mn-cs"/>
              </a:endParaRPr>
            </a:p>
          </p:txBody>
        </p:sp>
      </p:grpSp>
      <p:grpSp>
        <p:nvGrpSpPr>
          <p:cNvPr id="78" name="Group 77">
            <a:extLst>
              <a:ext uri="{FF2B5EF4-FFF2-40B4-BE49-F238E27FC236}">
                <a16:creationId xmlns:a16="http://schemas.microsoft.com/office/drawing/2014/main" id="{0056EF88-7D35-7E96-1838-EDFE90BEFC68}"/>
              </a:ext>
            </a:extLst>
          </p:cNvPr>
          <p:cNvGrpSpPr/>
          <p:nvPr/>
        </p:nvGrpSpPr>
        <p:grpSpPr>
          <a:xfrm>
            <a:off x="684275" y="4533898"/>
            <a:ext cx="3456432" cy="804672"/>
            <a:chOff x="720851" y="1220724"/>
            <a:chExt cx="3456432" cy="804672"/>
          </a:xfrm>
        </p:grpSpPr>
        <p:sp>
          <p:nvSpPr>
            <p:cNvPr id="19" name="Shape 17"/>
            <p:cNvSpPr/>
            <p:nvPr/>
          </p:nvSpPr>
          <p:spPr>
            <a:xfrm>
              <a:off x="720851" y="1220724"/>
              <a:ext cx="2971800" cy="804672"/>
            </a:xfrm>
            <a:prstGeom prst="rect">
              <a:avLst/>
            </a:prstGeom>
            <a:solidFill>
              <a:srgbClr val="F3FBFD">
                <a:alpha val="93000"/>
              </a:srgbClr>
            </a:solidFill>
            <a:ln w="12700">
              <a:solidFill>
                <a:srgbClr val="F3FBFD">
                  <a:alpha val="0"/>
                </a:srgbClr>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a:ea typeface="+mn-ea"/>
                <a:cs typeface="+mn-cs"/>
              </a:endParaRPr>
            </a:p>
          </p:txBody>
        </p:sp>
        <p:sp>
          <p:nvSpPr>
            <p:cNvPr id="20" name="Text 18"/>
            <p:cNvSpPr/>
            <p:nvPr/>
          </p:nvSpPr>
          <p:spPr>
            <a:xfrm>
              <a:off x="1086611" y="1367028"/>
              <a:ext cx="2560320" cy="585216"/>
            </a:xfrm>
            <a:prstGeom prst="rect">
              <a:avLst/>
            </a:prstGeom>
            <a:noFill/>
            <a:ln/>
          </p:spPr>
          <p:txBody>
            <a:bodyPr wrap="square" lIns="127" tIns="127" rIns="127" bIns="127"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11820"/>
                  </a:solidFill>
                  <a:effectLst/>
                  <a:uLnTx/>
                  <a:uFillTx/>
                  <a:latin typeface="Aptos" pitchFamily="34" charset="0"/>
                  <a:ea typeface="Aptos" pitchFamily="34" charset="-122"/>
                  <a:cs typeface="Aptos" pitchFamily="34" charset="-120"/>
                </a:rPr>
                <a:t>Neuroinflammation</a:t>
              </a:r>
              <a:endParaRPr kumimoji="0" lang="en-US" sz="1600" b="0" i="0" u="none" strike="noStrike" kern="1200" cap="none" spc="0" normalizeH="0" baseline="0" noProof="0" dirty="0">
                <a:ln>
                  <a:noFill/>
                </a:ln>
                <a:solidFill>
                  <a:prstClr val="black"/>
                </a:solidFill>
                <a:effectLst/>
                <a:uLnTx/>
                <a:uFillTx/>
                <a:latin typeface="Aptos"/>
                <a:ea typeface="+mn-ea"/>
                <a:cs typeface="+mn-cs"/>
              </a:endParaRPr>
            </a:p>
          </p:txBody>
        </p:sp>
        <p:sp>
          <p:nvSpPr>
            <p:cNvPr id="21" name="Shape 19"/>
            <p:cNvSpPr/>
            <p:nvPr/>
          </p:nvSpPr>
          <p:spPr>
            <a:xfrm>
              <a:off x="3665219" y="1220724"/>
              <a:ext cx="512064" cy="579364"/>
            </a:xfrm>
            <a:prstGeom prst="rect">
              <a:avLst/>
            </a:prstGeom>
            <a:solidFill>
              <a:srgbClr val="D1127D"/>
            </a:solidFill>
            <a:ln w="12700">
              <a:solidFill>
                <a:srgbClr val="D1127D">
                  <a:alpha val="0"/>
                </a:srgbClr>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a:ea typeface="+mn-ea"/>
                <a:cs typeface="+mn-cs"/>
              </a:endParaRPr>
            </a:p>
          </p:txBody>
        </p:sp>
        <p:sp>
          <p:nvSpPr>
            <p:cNvPr id="23" name="Text 21"/>
            <p:cNvSpPr/>
            <p:nvPr/>
          </p:nvSpPr>
          <p:spPr>
            <a:xfrm>
              <a:off x="3701795" y="1284732"/>
              <a:ext cx="438912" cy="329184"/>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FFFFFF"/>
                  </a:solidFill>
                  <a:effectLst/>
                  <a:uLnTx/>
                  <a:uFillTx/>
                  <a:latin typeface="Aptos Display" pitchFamily="34" charset="0"/>
                  <a:ea typeface="Aptos Display" pitchFamily="34" charset="-122"/>
                  <a:cs typeface="Aptos Display" pitchFamily="34" charset="-120"/>
                </a:rPr>
                <a:t>03</a:t>
              </a:r>
              <a:endParaRPr kumimoji="0" lang="en-US" sz="2200" b="0" i="0" u="none" strike="noStrike" kern="1200" cap="none" spc="0" normalizeH="0" baseline="0" noProof="0" dirty="0">
                <a:ln>
                  <a:noFill/>
                </a:ln>
                <a:solidFill>
                  <a:prstClr val="black"/>
                </a:solidFill>
                <a:effectLst/>
                <a:uLnTx/>
                <a:uFillTx/>
                <a:latin typeface="Aptos"/>
                <a:ea typeface="+mn-ea"/>
                <a:cs typeface="+mn-cs"/>
              </a:endParaRPr>
            </a:p>
          </p:txBody>
        </p:sp>
      </p:grpSp>
      <p:grpSp>
        <p:nvGrpSpPr>
          <p:cNvPr id="81" name="Group 80">
            <a:extLst>
              <a:ext uri="{FF2B5EF4-FFF2-40B4-BE49-F238E27FC236}">
                <a16:creationId xmlns:a16="http://schemas.microsoft.com/office/drawing/2014/main" id="{EADA7E32-EF2C-9395-D28C-CAAB8898CC53}"/>
              </a:ext>
            </a:extLst>
          </p:cNvPr>
          <p:cNvGrpSpPr/>
          <p:nvPr/>
        </p:nvGrpSpPr>
        <p:grpSpPr>
          <a:xfrm>
            <a:off x="8833104" y="630936"/>
            <a:ext cx="3044952" cy="804672"/>
            <a:chOff x="8933688" y="1143000"/>
            <a:chExt cx="3044952" cy="804672"/>
          </a:xfrm>
        </p:grpSpPr>
        <p:sp>
          <p:nvSpPr>
            <p:cNvPr id="24" name="Shape 22"/>
            <p:cNvSpPr/>
            <p:nvPr/>
          </p:nvSpPr>
          <p:spPr>
            <a:xfrm>
              <a:off x="9464040" y="1143000"/>
              <a:ext cx="2514600" cy="804672"/>
            </a:xfrm>
            <a:prstGeom prst="rect">
              <a:avLst/>
            </a:prstGeom>
            <a:solidFill>
              <a:srgbClr val="F3FBFD">
                <a:alpha val="93000"/>
              </a:srgbClr>
            </a:solidFill>
            <a:ln w="12700">
              <a:solidFill>
                <a:srgbClr val="F3FBFD">
                  <a:alpha val="0"/>
                </a:srgbClr>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a:ea typeface="+mn-ea"/>
                <a:cs typeface="+mn-cs"/>
              </a:endParaRPr>
            </a:p>
          </p:txBody>
        </p:sp>
        <p:sp>
          <p:nvSpPr>
            <p:cNvPr id="25" name="Text 23"/>
            <p:cNvSpPr/>
            <p:nvPr/>
          </p:nvSpPr>
          <p:spPr>
            <a:xfrm>
              <a:off x="9774936" y="1289304"/>
              <a:ext cx="2103120" cy="585216"/>
            </a:xfrm>
            <a:prstGeom prst="rect">
              <a:avLst/>
            </a:prstGeom>
            <a:noFill/>
            <a:ln/>
          </p:spPr>
          <p:txBody>
            <a:bodyPr wrap="square" lIns="127" tIns="127" rIns="127" bIns="127"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11820"/>
                  </a:solidFill>
                  <a:effectLst/>
                  <a:uLnTx/>
                  <a:uFillTx/>
                  <a:latin typeface="Aptos" pitchFamily="34" charset="0"/>
                  <a:ea typeface="Aptos" pitchFamily="34" charset="-122"/>
                  <a:cs typeface="Aptos" pitchFamily="34" charset="-120"/>
                </a:rPr>
                <a:t>Cognitive Decline and</a:t>
              </a:r>
              <a:endParaRPr kumimoji="0" lang="en-US" sz="1600" b="0" i="0" u="none" strike="noStrike" kern="1200" cap="none" spc="0" normalizeH="0" baseline="0" noProof="0" dirty="0">
                <a:ln>
                  <a:noFill/>
                </a:ln>
                <a:solidFill>
                  <a:prstClr val="black"/>
                </a:solidFill>
                <a:effectLst/>
                <a:uLnTx/>
                <a:uFillTx/>
                <a:latin typeface="Apto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11820"/>
                  </a:solidFill>
                  <a:effectLst/>
                  <a:uLnTx/>
                  <a:uFillTx/>
                  <a:latin typeface="Aptos" pitchFamily="34" charset="0"/>
                  <a:ea typeface="Aptos" pitchFamily="34" charset="-122"/>
                  <a:cs typeface="Aptos" pitchFamily="34" charset="-120"/>
                </a:rPr>
                <a:t>Memory Loss</a:t>
              </a:r>
              <a:endParaRPr kumimoji="0" lang="en-US" sz="1600" b="0" i="0" u="none" strike="noStrike" kern="1200" cap="none" spc="0" normalizeH="0" baseline="0" noProof="0" dirty="0">
                <a:ln>
                  <a:noFill/>
                </a:ln>
                <a:solidFill>
                  <a:prstClr val="black"/>
                </a:solidFill>
                <a:effectLst/>
                <a:uLnTx/>
                <a:uFillTx/>
                <a:latin typeface="Aptos"/>
                <a:ea typeface="+mn-ea"/>
                <a:cs typeface="+mn-cs"/>
              </a:endParaRPr>
            </a:p>
          </p:txBody>
        </p:sp>
        <p:sp>
          <p:nvSpPr>
            <p:cNvPr id="26" name="Shape 24"/>
            <p:cNvSpPr/>
            <p:nvPr/>
          </p:nvSpPr>
          <p:spPr>
            <a:xfrm>
              <a:off x="8933688" y="1143000"/>
              <a:ext cx="512064" cy="579364"/>
            </a:xfrm>
            <a:prstGeom prst="rect">
              <a:avLst/>
            </a:prstGeom>
            <a:solidFill>
              <a:srgbClr val="7A43C4"/>
            </a:solidFill>
            <a:ln w="12700">
              <a:solidFill>
                <a:srgbClr val="7A43C4">
                  <a:alpha val="0"/>
                </a:srgbClr>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a:ea typeface="+mn-ea"/>
                <a:cs typeface="+mn-cs"/>
              </a:endParaRPr>
            </a:p>
          </p:txBody>
        </p:sp>
        <p:sp>
          <p:nvSpPr>
            <p:cNvPr id="28" name="Text 26"/>
            <p:cNvSpPr/>
            <p:nvPr/>
          </p:nvSpPr>
          <p:spPr>
            <a:xfrm>
              <a:off x="8970264" y="1207008"/>
              <a:ext cx="438912" cy="329184"/>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FFFFFF"/>
                  </a:solidFill>
                  <a:effectLst/>
                  <a:uLnTx/>
                  <a:uFillTx/>
                  <a:latin typeface="Aptos Display" pitchFamily="34" charset="0"/>
                  <a:ea typeface="Aptos Display" pitchFamily="34" charset="-122"/>
                  <a:cs typeface="Aptos Display" pitchFamily="34" charset="-120"/>
                </a:rPr>
                <a:t>04</a:t>
              </a:r>
              <a:endParaRPr kumimoji="0" lang="en-US" sz="2200" b="0" i="0" u="none" strike="noStrike" kern="1200" cap="none" spc="0" normalizeH="0" baseline="0" noProof="0" dirty="0">
                <a:ln>
                  <a:noFill/>
                </a:ln>
                <a:solidFill>
                  <a:prstClr val="black"/>
                </a:solidFill>
                <a:effectLst/>
                <a:uLnTx/>
                <a:uFillTx/>
                <a:latin typeface="Aptos"/>
                <a:ea typeface="+mn-ea"/>
                <a:cs typeface="+mn-cs"/>
              </a:endParaRPr>
            </a:p>
          </p:txBody>
        </p:sp>
      </p:grpSp>
      <p:grpSp>
        <p:nvGrpSpPr>
          <p:cNvPr id="82" name="Group 81">
            <a:extLst>
              <a:ext uri="{FF2B5EF4-FFF2-40B4-BE49-F238E27FC236}">
                <a16:creationId xmlns:a16="http://schemas.microsoft.com/office/drawing/2014/main" id="{5B0783FB-F745-8C03-5636-306BB9B51302}"/>
              </a:ext>
            </a:extLst>
          </p:cNvPr>
          <p:cNvGrpSpPr/>
          <p:nvPr/>
        </p:nvGrpSpPr>
        <p:grpSpPr>
          <a:xfrm>
            <a:off x="8869680" y="2626094"/>
            <a:ext cx="3044952" cy="804672"/>
            <a:chOff x="8933688" y="2944368"/>
            <a:chExt cx="3044952" cy="804672"/>
          </a:xfrm>
        </p:grpSpPr>
        <p:sp>
          <p:nvSpPr>
            <p:cNvPr id="29" name="Shape 27"/>
            <p:cNvSpPr/>
            <p:nvPr/>
          </p:nvSpPr>
          <p:spPr>
            <a:xfrm>
              <a:off x="9464040" y="2944368"/>
              <a:ext cx="2514600" cy="804672"/>
            </a:xfrm>
            <a:prstGeom prst="rect">
              <a:avLst/>
            </a:prstGeom>
            <a:solidFill>
              <a:srgbClr val="F3FBFD">
                <a:alpha val="93000"/>
              </a:srgbClr>
            </a:solidFill>
            <a:ln w="12700">
              <a:solidFill>
                <a:srgbClr val="F3FBFD">
                  <a:alpha val="0"/>
                </a:srgbClr>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a:ea typeface="+mn-ea"/>
                <a:cs typeface="+mn-cs"/>
              </a:endParaRPr>
            </a:p>
          </p:txBody>
        </p:sp>
        <p:sp>
          <p:nvSpPr>
            <p:cNvPr id="30" name="Text 28"/>
            <p:cNvSpPr/>
            <p:nvPr/>
          </p:nvSpPr>
          <p:spPr>
            <a:xfrm>
              <a:off x="9774936" y="3090672"/>
              <a:ext cx="2103120" cy="585216"/>
            </a:xfrm>
            <a:prstGeom prst="rect">
              <a:avLst/>
            </a:prstGeom>
            <a:noFill/>
            <a:ln/>
          </p:spPr>
          <p:txBody>
            <a:bodyPr wrap="square" lIns="127" tIns="127" rIns="127" bIns="127"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11820"/>
                  </a:solidFill>
                  <a:effectLst/>
                  <a:uLnTx/>
                  <a:uFillTx/>
                  <a:latin typeface="Aptos" pitchFamily="34" charset="0"/>
                  <a:ea typeface="Aptos" pitchFamily="34" charset="-122"/>
                  <a:cs typeface="Aptos" pitchFamily="34" charset="-120"/>
                </a:rPr>
                <a:t>Mental Health Risks</a:t>
              </a:r>
              <a:endParaRPr kumimoji="0" lang="en-US" sz="1600" b="0" i="0" u="none" strike="noStrike" kern="1200" cap="none" spc="0" normalizeH="0" baseline="0" noProof="0" dirty="0">
                <a:ln>
                  <a:noFill/>
                </a:ln>
                <a:solidFill>
                  <a:prstClr val="black"/>
                </a:solidFill>
                <a:effectLst/>
                <a:uLnTx/>
                <a:uFillTx/>
                <a:latin typeface="Aptos"/>
                <a:ea typeface="+mn-ea"/>
                <a:cs typeface="+mn-cs"/>
              </a:endParaRPr>
            </a:p>
          </p:txBody>
        </p:sp>
        <p:sp>
          <p:nvSpPr>
            <p:cNvPr id="31" name="Shape 29"/>
            <p:cNvSpPr/>
            <p:nvPr/>
          </p:nvSpPr>
          <p:spPr>
            <a:xfrm>
              <a:off x="8933688" y="2944368"/>
              <a:ext cx="512064" cy="579364"/>
            </a:xfrm>
            <a:prstGeom prst="rect">
              <a:avLst/>
            </a:prstGeom>
            <a:solidFill>
              <a:srgbClr val="22BBD1"/>
            </a:solidFill>
            <a:ln w="12700">
              <a:solidFill>
                <a:srgbClr val="22BBD1">
                  <a:alpha val="0"/>
                </a:srgbClr>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a:ea typeface="+mn-ea"/>
                <a:cs typeface="+mn-cs"/>
              </a:endParaRPr>
            </a:p>
          </p:txBody>
        </p:sp>
        <p:sp>
          <p:nvSpPr>
            <p:cNvPr id="33" name="Text 31"/>
            <p:cNvSpPr/>
            <p:nvPr/>
          </p:nvSpPr>
          <p:spPr>
            <a:xfrm>
              <a:off x="8970264" y="3008376"/>
              <a:ext cx="438912" cy="329184"/>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FFFFFF"/>
                  </a:solidFill>
                  <a:effectLst/>
                  <a:uLnTx/>
                  <a:uFillTx/>
                  <a:latin typeface="Aptos Display" pitchFamily="34" charset="0"/>
                  <a:ea typeface="Aptos Display" pitchFamily="34" charset="-122"/>
                  <a:cs typeface="Aptos Display" pitchFamily="34" charset="-120"/>
                </a:rPr>
                <a:t>05</a:t>
              </a:r>
              <a:endParaRPr kumimoji="0" lang="en-US" sz="2200" b="0" i="0" u="none" strike="noStrike" kern="1200" cap="none" spc="0" normalizeH="0" baseline="0" noProof="0" dirty="0">
                <a:ln>
                  <a:noFill/>
                </a:ln>
                <a:solidFill>
                  <a:prstClr val="black"/>
                </a:solidFill>
                <a:effectLst/>
                <a:uLnTx/>
                <a:uFillTx/>
                <a:latin typeface="Aptos"/>
                <a:ea typeface="+mn-ea"/>
                <a:cs typeface="+mn-cs"/>
              </a:endParaRPr>
            </a:p>
          </p:txBody>
        </p:sp>
      </p:grpSp>
      <p:grpSp>
        <p:nvGrpSpPr>
          <p:cNvPr id="83" name="Group 82">
            <a:extLst>
              <a:ext uri="{FF2B5EF4-FFF2-40B4-BE49-F238E27FC236}">
                <a16:creationId xmlns:a16="http://schemas.microsoft.com/office/drawing/2014/main" id="{A1664BCF-E750-C293-7D0B-66A905F7B8F9}"/>
              </a:ext>
            </a:extLst>
          </p:cNvPr>
          <p:cNvGrpSpPr/>
          <p:nvPr/>
        </p:nvGrpSpPr>
        <p:grpSpPr>
          <a:xfrm>
            <a:off x="8869680" y="4533898"/>
            <a:ext cx="3044952" cy="804672"/>
            <a:chOff x="8933688" y="4663440"/>
            <a:chExt cx="3044952" cy="804672"/>
          </a:xfrm>
        </p:grpSpPr>
        <p:sp>
          <p:nvSpPr>
            <p:cNvPr id="34" name="Shape 32"/>
            <p:cNvSpPr/>
            <p:nvPr/>
          </p:nvSpPr>
          <p:spPr>
            <a:xfrm>
              <a:off x="9464040" y="4663440"/>
              <a:ext cx="2514600" cy="804672"/>
            </a:xfrm>
            <a:prstGeom prst="rect">
              <a:avLst/>
            </a:prstGeom>
            <a:solidFill>
              <a:srgbClr val="F3FBFD">
                <a:alpha val="93000"/>
              </a:srgbClr>
            </a:solidFill>
            <a:ln w="12700">
              <a:solidFill>
                <a:srgbClr val="F3FBFD">
                  <a:alpha val="0"/>
                </a:srgbClr>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a:ea typeface="+mn-ea"/>
                <a:cs typeface="+mn-cs"/>
              </a:endParaRPr>
            </a:p>
          </p:txBody>
        </p:sp>
        <p:sp>
          <p:nvSpPr>
            <p:cNvPr id="35" name="Text 33"/>
            <p:cNvSpPr/>
            <p:nvPr/>
          </p:nvSpPr>
          <p:spPr>
            <a:xfrm>
              <a:off x="9774936" y="4809744"/>
              <a:ext cx="2103120" cy="585216"/>
            </a:xfrm>
            <a:prstGeom prst="rect">
              <a:avLst/>
            </a:prstGeom>
            <a:noFill/>
            <a:ln/>
          </p:spPr>
          <p:txBody>
            <a:bodyPr wrap="square" lIns="127" tIns="127" rIns="127" bIns="127" rtlCol="0" anchor="ctr">
              <a:normAutofit fontScale="925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11820"/>
                  </a:solidFill>
                  <a:effectLst/>
                  <a:uLnTx/>
                  <a:uFillTx/>
                  <a:latin typeface="Aptos" pitchFamily="34" charset="0"/>
                  <a:ea typeface="Aptos" pitchFamily="34" charset="-122"/>
                  <a:cs typeface="Aptos" pitchFamily="34" charset="-120"/>
                </a:rPr>
                <a:t>Impaired</a:t>
              </a:r>
              <a:endParaRPr kumimoji="0" lang="en-US" sz="1600" b="0" i="0" u="none" strike="noStrike" kern="1200" cap="none" spc="0" normalizeH="0" baseline="0" noProof="0" dirty="0">
                <a:ln>
                  <a:noFill/>
                </a:ln>
                <a:solidFill>
                  <a:prstClr val="black"/>
                </a:solidFill>
                <a:effectLst/>
                <a:uLnTx/>
                <a:uFillTx/>
                <a:latin typeface="Apto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11820"/>
                  </a:solidFill>
                  <a:effectLst/>
                  <a:uLnTx/>
                  <a:uFillTx/>
                  <a:latin typeface="Aptos" pitchFamily="34" charset="0"/>
                  <a:ea typeface="Aptos" pitchFamily="34" charset="-122"/>
                  <a:cs typeface="Aptos" pitchFamily="34" charset="-120"/>
                </a:rPr>
                <a:t>Neurodevelopment</a:t>
              </a:r>
              <a:endParaRPr kumimoji="0" lang="en-US" sz="1600" b="0" i="0" u="none" strike="noStrike" kern="1200" cap="none" spc="0" normalizeH="0" baseline="0" noProof="0" dirty="0">
                <a:ln>
                  <a:noFill/>
                </a:ln>
                <a:solidFill>
                  <a:prstClr val="black"/>
                </a:solidFill>
                <a:effectLst/>
                <a:uLnTx/>
                <a:uFillTx/>
                <a:latin typeface="Apto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11820"/>
                  </a:solidFill>
                  <a:effectLst/>
                  <a:uLnTx/>
                  <a:uFillTx/>
                  <a:latin typeface="Aptos" pitchFamily="34" charset="0"/>
                  <a:ea typeface="Aptos" pitchFamily="34" charset="-122"/>
                  <a:cs typeface="Aptos" pitchFamily="34" charset="-120"/>
                </a:rPr>
                <a:t>in Children</a:t>
              </a:r>
              <a:endParaRPr kumimoji="0" lang="en-US" sz="1600" b="0" i="0" u="none" strike="noStrike" kern="1200" cap="none" spc="0" normalizeH="0" baseline="0" noProof="0" dirty="0">
                <a:ln>
                  <a:noFill/>
                </a:ln>
                <a:solidFill>
                  <a:prstClr val="black"/>
                </a:solidFill>
                <a:effectLst/>
                <a:uLnTx/>
                <a:uFillTx/>
                <a:latin typeface="Aptos"/>
                <a:ea typeface="+mn-ea"/>
                <a:cs typeface="+mn-cs"/>
              </a:endParaRPr>
            </a:p>
          </p:txBody>
        </p:sp>
        <p:sp>
          <p:nvSpPr>
            <p:cNvPr id="36" name="Shape 34"/>
            <p:cNvSpPr/>
            <p:nvPr/>
          </p:nvSpPr>
          <p:spPr>
            <a:xfrm>
              <a:off x="8933688" y="4663440"/>
              <a:ext cx="512064" cy="579364"/>
            </a:xfrm>
            <a:prstGeom prst="rect">
              <a:avLst/>
            </a:prstGeom>
            <a:solidFill>
              <a:srgbClr val="6C35D6"/>
            </a:solidFill>
            <a:ln w="12700">
              <a:solidFill>
                <a:srgbClr val="6C35D6">
                  <a:alpha val="0"/>
                </a:srgbClr>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a:ea typeface="+mn-ea"/>
                <a:cs typeface="+mn-cs"/>
              </a:endParaRPr>
            </a:p>
          </p:txBody>
        </p:sp>
        <p:sp>
          <p:nvSpPr>
            <p:cNvPr id="38" name="Text 36"/>
            <p:cNvSpPr/>
            <p:nvPr/>
          </p:nvSpPr>
          <p:spPr>
            <a:xfrm>
              <a:off x="8970264" y="4727448"/>
              <a:ext cx="438912" cy="329184"/>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FFFFFF"/>
                  </a:solidFill>
                  <a:effectLst/>
                  <a:uLnTx/>
                  <a:uFillTx/>
                  <a:latin typeface="Aptos Display" pitchFamily="34" charset="0"/>
                  <a:ea typeface="Aptos Display" pitchFamily="34" charset="-122"/>
                  <a:cs typeface="Aptos Display" pitchFamily="34" charset="-120"/>
                </a:rPr>
                <a:t>06</a:t>
              </a:r>
              <a:endParaRPr kumimoji="0" lang="en-US" sz="2200" b="0" i="0" u="none" strike="noStrike" kern="1200" cap="none" spc="0" normalizeH="0" baseline="0" noProof="0" dirty="0">
                <a:ln>
                  <a:noFill/>
                </a:ln>
                <a:solidFill>
                  <a:prstClr val="black"/>
                </a:solidFill>
                <a:effectLst/>
                <a:uLnTx/>
                <a:uFillTx/>
                <a:latin typeface="Aptos"/>
                <a:ea typeface="+mn-ea"/>
                <a:cs typeface="+mn-cs"/>
              </a:endParaRPr>
            </a:p>
          </p:txBody>
        </p:sp>
      </p:grpSp>
      <p:pic>
        <p:nvPicPr>
          <p:cNvPr id="77" name="Picture 76">
            <a:extLst>
              <a:ext uri="{FF2B5EF4-FFF2-40B4-BE49-F238E27FC236}">
                <a16:creationId xmlns:a16="http://schemas.microsoft.com/office/drawing/2014/main" id="{5A7605DD-32B6-C59B-8DC8-083EA6DA1364}"/>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50600" b="86200" l="38300" r="69800">
                        <a14:foregroundMark x1="61100" y1="57000" x2="69800" y2="53800"/>
                        <a14:foregroundMark x1="69800" y1="53800" x2="69700" y2="53800"/>
                        <a14:foregroundMark x1="47000" y1="52200" x2="46000" y2="52800"/>
                        <a14:foregroundMark x1="52000" y1="50000" x2="47500" y2="50800"/>
                        <a14:foregroundMark x1="47500" y1="50800" x2="52700" y2="50600"/>
                        <a14:foregroundMark x1="52700" y1="50600" x2="55000" y2="51000"/>
                        <a14:foregroundMark x1="38700" y1="59200" x2="38300" y2="68200"/>
                        <a14:foregroundMark x1="38300" y1="68200" x2="39100" y2="69200"/>
                        <a14:foregroundMark x1="54300" y1="85000" x2="55200" y2="85200"/>
                      </a14:backgroundRemoval>
                    </a14:imgEffect>
                  </a14:imgLayer>
                </a14:imgProps>
              </a:ext>
            </a:extLst>
          </a:blip>
          <a:srcRect l="36609" t="47918" r="38130" b="9509"/>
          <a:stretch>
            <a:fillRect/>
          </a:stretch>
        </p:blipFill>
        <p:spPr>
          <a:xfrm>
            <a:off x="4467895" y="1422390"/>
            <a:ext cx="4154897" cy="3501156"/>
          </a:xfrm>
          <a:prstGeom prst="rect">
            <a:avLst/>
          </a:prstGeom>
        </p:spPr>
      </p:pic>
      <p:pic>
        <p:nvPicPr>
          <p:cNvPr id="2" name="Picture 1">
            <a:extLst>
              <a:ext uri="{FF2B5EF4-FFF2-40B4-BE49-F238E27FC236}">
                <a16:creationId xmlns:a16="http://schemas.microsoft.com/office/drawing/2014/main" id="{6AC3E9BE-D4E6-BAD1-D5FB-72114C729E82}"/>
              </a:ext>
            </a:extLst>
          </p:cNvPr>
          <p:cNvPicPr>
            <a:picLocks noChangeAspect="1"/>
          </p:cNvPicPr>
          <p:nvPr/>
        </p:nvPicPr>
        <p:blipFill>
          <a:blip r:embed="rId5">
            <a:extLst>
              <a:ext uri="{28A0092B-C50C-407E-A947-70E740481C1C}">
                <a14:useLocalDpi xmlns:a14="http://schemas.microsoft.com/office/drawing/2010/main" val="0"/>
              </a:ext>
            </a:extLst>
          </a:blip>
          <a:srcRect t="96036"/>
          <a:stretch>
            <a:fillRect/>
          </a:stretch>
        </p:blipFill>
        <p:spPr>
          <a:xfrm>
            <a:off x="0" y="6654468"/>
            <a:ext cx="12192000" cy="203532"/>
          </a:xfrm>
          <a:prstGeom prst="rect">
            <a:avLst/>
          </a:prstGeom>
        </p:spPr>
      </p:pic>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11480" y="256032"/>
            <a:ext cx="8046720" cy="411480"/>
          </a:xfrm>
          <a:prstGeom prst="rect">
            <a:avLst/>
          </a:prstGeom>
          <a:noFill/>
          <a:ln/>
        </p:spPr>
        <p:txBody>
          <a:bodyPr wrap="square" lIns="0" tIns="0" rIns="0" bIns="0" rtlCol="0" anchor="ctr">
            <a:normAutofit fontScale="85000" lnSpcReduction="10000"/>
          </a:bodyPr>
          <a:lstStyle/>
          <a:p>
            <a:pPr marL="0" indent="0">
              <a:buNone/>
            </a:pPr>
            <a:r>
              <a:rPr lang="en-US" sz="2500" b="1" dirty="0">
                <a:solidFill>
                  <a:srgbClr val="10233F"/>
                </a:solidFill>
                <a:latin typeface="Aptos Display" pitchFamily="34" charset="0"/>
                <a:ea typeface="Aptos Display" pitchFamily="34" charset="-122"/>
                <a:cs typeface="Aptos Display" pitchFamily="34" charset="-120"/>
              </a:rPr>
              <a:t>Brain mechanisms: why subtle IAQ changes can reduce performance</a:t>
            </a:r>
            <a:endParaRPr lang="en-US" sz="2500" dirty="0"/>
          </a:p>
        </p:txBody>
      </p:sp>
      <p:sp>
        <p:nvSpPr>
          <p:cNvPr id="3" name="Text 1"/>
          <p:cNvSpPr/>
          <p:nvPr/>
        </p:nvSpPr>
        <p:spPr>
          <a:xfrm>
            <a:off x="429768" y="676656"/>
            <a:ext cx="9875520" cy="219456"/>
          </a:xfrm>
          <a:prstGeom prst="rect">
            <a:avLst/>
          </a:prstGeom>
          <a:noFill/>
          <a:ln/>
        </p:spPr>
        <p:txBody>
          <a:bodyPr wrap="square" lIns="0" tIns="0" rIns="0" bIns="0" rtlCol="0" anchor="ctr">
            <a:normAutofit/>
          </a:bodyPr>
          <a:lstStyle/>
          <a:p>
            <a:pPr marL="0" indent="0">
              <a:buNone/>
            </a:pPr>
            <a:r>
              <a:rPr lang="en-US" sz="1250" dirty="0">
                <a:solidFill>
                  <a:srgbClr val="4F6475"/>
                </a:solidFill>
              </a:rPr>
              <a:t>Cognitive work depends on oxygen delivery, low inflammatory noise, stable autonomic tone and symptom-free attention.</a:t>
            </a:r>
            <a:endParaRPr lang="en-US" sz="1250" dirty="0"/>
          </a:p>
        </p:txBody>
      </p:sp>
      <p:pic>
        <p:nvPicPr>
          <p:cNvPr id="4" name="Image 0" descr="/mnt/data/crop_title_brain_square.jpg"/>
          <p:cNvPicPr>
            <a:picLocks noChangeAspect="1"/>
          </p:cNvPicPr>
          <p:nvPr/>
        </p:nvPicPr>
        <p:blipFill>
          <a:blip r:embed="rId3"/>
          <a:stretch>
            <a:fillRect/>
          </a:stretch>
        </p:blipFill>
        <p:spPr>
          <a:xfrm>
            <a:off x="6492240" y="1024128"/>
            <a:ext cx="5257800" cy="5212080"/>
          </a:xfrm>
          <a:prstGeom prst="rect">
            <a:avLst/>
          </a:prstGeom>
        </p:spPr>
      </p:pic>
      <p:sp>
        <p:nvSpPr>
          <p:cNvPr id="5" name="Shape 2"/>
          <p:cNvSpPr/>
          <p:nvPr/>
        </p:nvSpPr>
        <p:spPr>
          <a:xfrm>
            <a:off x="6492240" y="1024128"/>
            <a:ext cx="5257800" cy="5212080"/>
          </a:xfrm>
          <a:prstGeom prst="rect">
            <a:avLst/>
          </a:prstGeom>
          <a:solidFill>
            <a:srgbClr val="FFFFFF">
              <a:alpha val="0"/>
            </a:srgbClr>
          </a:solidFill>
          <a:ln w="12700">
            <a:solidFill>
              <a:srgbClr val="CAD8E4"/>
            </a:solidFill>
            <a:prstDash val="solid"/>
          </a:ln>
        </p:spPr>
        <p:txBody>
          <a:bodyPr/>
          <a:lstStyle/>
          <a:p>
            <a:endParaRPr lang="en-US"/>
          </a:p>
        </p:txBody>
      </p:sp>
      <p:sp>
        <p:nvSpPr>
          <p:cNvPr id="6" name="Shape 3"/>
          <p:cNvSpPr/>
          <p:nvPr/>
        </p:nvSpPr>
        <p:spPr>
          <a:xfrm>
            <a:off x="566928" y="1170432"/>
            <a:ext cx="420624" cy="420624"/>
          </a:xfrm>
          <a:prstGeom prst="ellipse">
            <a:avLst/>
          </a:prstGeom>
          <a:solidFill>
            <a:srgbClr val="1D76B9"/>
          </a:solidFill>
          <a:ln w="12700">
            <a:solidFill>
              <a:srgbClr val="FFFFFF"/>
            </a:solidFill>
            <a:prstDash val="solid"/>
          </a:ln>
        </p:spPr>
        <p:txBody>
          <a:bodyPr/>
          <a:lstStyle/>
          <a:p>
            <a:endParaRPr lang="en-US"/>
          </a:p>
        </p:txBody>
      </p:sp>
      <p:sp>
        <p:nvSpPr>
          <p:cNvPr id="7" name="Text 4"/>
          <p:cNvSpPr/>
          <p:nvPr/>
        </p:nvSpPr>
        <p:spPr>
          <a:xfrm>
            <a:off x="566928" y="1280160"/>
            <a:ext cx="420624" cy="91440"/>
          </a:xfrm>
          <a:prstGeom prst="rect">
            <a:avLst/>
          </a:prstGeom>
          <a:noFill/>
          <a:ln/>
        </p:spPr>
        <p:txBody>
          <a:bodyPr wrap="square" lIns="0" tIns="0" rIns="0" bIns="0" rtlCol="0" anchor="ctr"/>
          <a:lstStyle/>
          <a:p>
            <a:pPr marL="0" indent="0" algn="ctr">
              <a:buNone/>
            </a:pPr>
            <a:r>
              <a:rPr lang="en-US" sz="1100" b="1" dirty="0">
                <a:solidFill>
                  <a:srgbClr val="FFFFFF"/>
                </a:solidFill>
              </a:rPr>
              <a:t>1</a:t>
            </a:r>
            <a:endParaRPr lang="en-US" sz="1100" dirty="0"/>
          </a:p>
        </p:txBody>
      </p:sp>
      <p:sp>
        <p:nvSpPr>
          <p:cNvPr id="8" name="Text 5"/>
          <p:cNvSpPr/>
          <p:nvPr/>
        </p:nvSpPr>
        <p:spPr>
          <a:xfrm>
            <a:off x="1133856" y="1143000"/>
            <a:ext cx="5029200" cy="228600"/>
          </a:xfrm>
          <a:prstGeom prst="rect">
            <a:avLst/>
          </a:prstGeom>
          <a:noFill/>
          <a:ln/>
        </p:spPr>
        <p:txBody>
          <a:bodyPr wrap="square" lIns="0" tIns="0" rIns="0" bIns="0" rtlCol="0" anchor="ctr"/>
          <a:lstStyle/>
          <a:p>
            <a:pPr marL="0" indent="0">
              <a:buNone/>
            </a:pPr>
            <a:r>
              <a:rPr lang="en-US" sz="1600" b="1" dirty="0">
                <a:solidFill>
                  <a:srgbClr val="102033"/>
                </a:solidFill>
              </a:rPr>
              <a:t>Neurovascular supply</a:t>
            </a:r>
            <a:endParaRPr lang="en-US" sz="1600" dirty="0"/>
          </a:p>
        </p:txBody>
      </p:sp>
      <p:sp>
        <p:nvSpPr>
          <p:cNvPr id="9" name="Text 6"/>
          <p:cNvSpPr/>
          <p:nvPr/>
        </p:nvSpPr>
        <p:spPr>
          <a:xfrm>
            <a:off x="1133856" y="1435608"/>
            <a:ext cx="5074920" cy="384048"/>
          </a:xfrm>
          <a:prstGeom prst="rect">
            <a:avLst/>
          </a:prstGeom>
          <a:noFill/>
          <a:ln/>
        </p:spPr>
        <p:txBody>
          <a:bodyPr wrap="square" lIns="0" tIns="0" rIns="0" bIns="0" rtlCol="0" anchor="ctr">
            <a:normAutofit/>
          </a:bodyPr>
          <a:lstStyle/>
          <a:p>
            <a:pPr marL="0" indent="0">
              <a:buNone/>
            </a:pPr>
            <a:r>
              <a:rPr lang="en-US" sz="1170" dirty="0">
                <a:solidFill>
                  <a:srgbClr val="2E4154"/>
                </a:solidFill>
              </a:rPr>
              <a:t>Changes in endothelial function, CO exposure or autonomic tone can alter cerebral perfusion and alertness.</a:t>
            </a:r>
            <a:endParaRPr lang="en-US" sz="1170" dirty="0"/>
          </a:p>
        </p:txBody>
      </p:sp>
      <p:sp>
        <p:nvSpPr>
          <p:cNvPr id="10" name="Shape 7"/>
          <p:cNvSpPr/>
          <p:nvPr/>
        </p:nvSpPr>
        <p:spPr>
          <a:xfrm>
            <a:off x="566928" y="2313432"/>
            <a:ext cx="420624" cy="420624"/>
          </a:xfrm>
          <a:prstGeom prst="ellipse">
            <a:avLst/>
          </a:prstGeom>
          <a:solidFill>
            <a:srgbClr val="E7873C"/>
          </a:solidFill>
          <a:ln w="12700">
            <a:solidFill>
              <a:srgbClr val="FFFFFF"/>
            </a:solidFill>
            <a:prstDash val="solid"/>
          </a:ln>
        </p:spPr>
        <p:txBody>
          <a:bodyPr/>
          <a:lstStyle/>
          <a:p>
            <a:endParaRPr lang="en-US"/>
          </a:p>
        </p:txBody>
      </p:sp>
      <p:sp>
        <p:nvSpPr>
          <p:cNvPr id="11" name="Text 8"/>
          <p:cNvSpPr/>
          <p:nvPr/>
        </p:nvSpPr>
        <p:spPr>
          <a:xfrm>
            <a:off x="566928" y="2423160"/>
            <a:ext cx="420624" cy="91440"/>
          </a:xfrm>
          <a:prstGeom prst="rect">
            <a:avLst/>
          </a:prstGeom>
          <a:noFill/>
          <a:ln/>
        </p:spPr>
        <p:txBody>
          <a:bodyPr wrap="square" lIns="0" tIns="0" rIns="0" bIns="0" rtlCol="0" anchor="ctr"/>
          <a:lstStyle/>
          <a:p>
            <a:pPr marL="0" indent="0" algn="ctr">
              <a:buNone/>
            </a:pPr>
            <a:r>
              <a:rPr lang="en-US" sz="1100" b="1" dirty="0">
                <a:solidFill>
                  <a:srgbClr val="FFFFFF"/>
                </a:solidFill>
              </a:rPr>
              <a:t>2</a:t>
            </a:r>
            <a:endParaRPr lang="en-US" sz="1100" dirty="0"/>
          </a:p>
        </p:txBody>
      </p:sp>
      <p:sp>
        <p:nvSpPr>
          <p:cNvPr id="12" name="Text 9"/>
          <p:cNvSpPr/>
          <p:nvPr/>
        </p:nvSpPr>
        <p:spPr>
          <a:xfrm>
            <a:off x="1133856" y="2286000"/>
            <a:ext cx="5029200" cy="228600"/>
          </a:xfrm>
          <a:prstGeom prst="rect">
            <a:avLst/>
          </a:prstGeom>
          <a:noFill/>
          <a:ln/>
        </p:spPr>
        <p:txBody>
          <a:bodyPr wrap="square" lIns="0" tIns="0" rIns="0" bIns="0" rtlCol="0" anchor="ctr"/>
          <a:lstStyle/>
          <a:p>
            <a:pPr marL="0" indent="0">
              <a:buNone/>
            </a:pPr>
            <a:r>
              <a:rPr lang="en-US" sz="1600" b="1" dirty="0">
                <a:solidFill>
                  <a:srgbClr val="102033"/>
                </a:solidFill>
              </a:rPr>
              <a:t>Inflammatory signaling</a:t>
            </a:r>
            <a:endParaRPr lang="en-US" sz="1600" dirty="0"/>
          </a:p>
        </p:txBody>
      </p:sp>
      <p:sp>
        <p:nvSpPr>
          <p:cNvPr id="13" name="Text 10"/>
          <p:cNvSpPr/>
          <p:nvPr/>
        </p:nvSpPr>
        <p:spPr>
          <a:xfrm>
            <a:off x="1133856" y="2578608"/>
            <a:ext cx="5074920" cy="384048"/>
          </a:xfrm>
          <a:prstGeom prst="rect">
            <a:avLst/>
          </a:prstGeom>
          <a:noFill/>
          <a:ln/>
        </p:spPr>
        <p:txBody>
          <a:bodyPr wrap="square" lIns="0" tIns="0" rIns="0" bIns="0" rtlCol="0" anchor="ctr">
            <a:normAutofit/>
          </a:bodyPr>
          <a:lstStyle/>
          <a:p>
            <a:pPr marL="0" indent="0">
              <a:buNone/>
            </a:pPr>
            <a:r>
              <a:rPr lang="en-US" sz="1170" dirty="0">
                <a:solidFill>
                  <a:srgbClr val="2E4154"/>
                </a:solidFill>
              </a:rPr>
              <a:t>Airway and systemic inflammation can increase fatigue, slow processing and reduce cognitive flexibility.</a:t>
            </a:r>
            <a:endParaRPr lang="en-US" sz="1170" dirty="0"/>
          </a:p>
        </p:txBody>
      </p:sp>
      <p:sp>
        <p:nvSpPr>
          <p:cNvPr id="14" name="Shape 11"/>
          <p:cNvSpPr/>
          <p:nvPr/>
        </p:nvSpPr>
        <p:spPr>
          <a:xfrm>
            <a:off x="566928" y="3456432"/>
            <a:ext cx="420624" cy="420624"/>
          </a:xfrm>
          <a:prstGeom prst="ellipse">
            <a:avLst/>
          </a:prstGeom>
          <a:solidFill>
            <a:srgbClr val="6860B8"/>
          </a:solidFill>
          <a:ln w="12700">
            <a:solidFill>
              <a:srgbClr val="FFFFFF"/>
            </a:solidFill>
            <a:prstDash val="solid"/>
          </a:ln>
        </p:spPr>
        <p:txBody>
          <a:bodyPr/>
          <a:lstStyle/>
          <a:p>
            <a:endParaRPr lang="en-US"/>
          </a:p>
        </p:txBody>
      </p:sp>
      <p:sp>
        <p:nvSpPr>
          <p:cNvPr id="15" name="Text 12"/>
          <p:cNvSpPr/>
          <p:nvPr/>
        </p:nvSpPr>
        <p:spPr>
          <a:xfrm>
            <a:off x="566928" y="3566160"/>
            <a:ext cx="420624" cy="91440"/>
          </a:xfrm>
          <a:prstGeom prst="rect">
            <a:avLst/>
          </a:prstGeom>
          <a:noFill/>
          <a:ln/>
        </p:spPr>
        <p:txBody>
          <a:bodyPr wrap="square" lIns="0" tIns="0" rIns="0" bIns="0" rtlCol="0" anchor="ctr"/>
          <a:lstStyle/>
          <a:p>
            <a:pPr marL="0" indent="0" algn="ctr">
              <a:buNone/>
            </a:pPr>
            <a:r>
              <a:rPr lang="en-US" sz="1100" b="1" dirty="0">
                <a:solidFill>
                  <a:srgbClr val="FFFFFF"/>
                </a:solidFill>
              </a:rPr>
              <a:t>3</a:t>
            </a:r>
            <a:endParaRPr lang="en-US" sz="1100" dirty="0"/>
          </a:p>
        </p:txBody>
      </p:sp>
      <p:sp>
        <p:nvSpPr>
          <p:cNvPr id="16" name="Text 13"/>
          <p:cNvSpPr/>
          <p:nvPr/>
        </p:nvSpPr>
        <p:spPr>
          <a:xfrm>
            <a:off x="1133856" y="3429000"/>
            <a:ext cx="5029200" cy="228600"/>
          </a:xfrm>
          <a:prstGeom prst="rect">
            <a:avLst/>
          </a:prstGeom>
          <a:noFill/>
          <a:ln/>
        </p:spPr>
        <p:txBody>
          <a:bodyPr wrap="square" lIns="0" tIns="0" rIns="0" bIns="0" rtlCol="0" anchor="ctr"/>
          <a:lstStyle/>
          <a:p>
            <a:pPr marL="0" indent="0">
              <a:buNone/>
            </a:pPr>
            <a:r>
              <a:rPr lang="en-US" sz="1600" b="1" dirty="0">
                <a:solidFill>
                  <a:srgbClr val="102033"/>
                </a:solidFill>
              </a:rPr>
              <a:t>Sensory and symptom burden</a:t>
            </a:r>
            <a:endParaRPr lang="en-US" sz="1600" dirty="0"/>
          </a:p>
        </p:txBody>
      </p:sp>
      <p:sp>
        <p:nvSpPr>
          <p:cNvPr id="17" name="Text 14"/>
          <p:cNvSpPr/>
          <p:nvPr/>
        </p:nvSpPr>
        <p:spPr>
          <a:xfrm>
            <a:off x="1133856" y="3721608"/>
            <a:ext cx="5074920" cy="384048"/>
          </a:xfrm>
          <a:prstGeom prst="rect">
            <a:avLst/>
          </a:prstGeom>
          <a:noFill/>
          <a:ln/>
        </p:spPr>
        <p:txBody>
          <a:bodyPr wrap="square" lIns="0" tIns="0" rIns="0" bIns="0" rtlCol="0" anchor="ctr">
            <a:normAutofit/>
          </a:bodyPr>
          <a:lstStyle/>
          <a:p>
            <a:pPr marL="0" indent="0">
              <a:buNone/>
            </a:pPr>
            <a:r>
              <a:rPr lang="en-US" sz="1170" dirty="0">
                <a:solidFill>
                  <a:srgbClr val="2E4154"/>
                </a:solidFill>
              </a:rPr>
              <a:t>Odors, irritation, headaches, dryness and cough consume attention and increase task switching.</a:t>
            </a:r>
            <a:endParaRPr lang="en-US" sz="1170" dirty="0"/>
          </a:p>
        </p:txBody>
      </p:sp>
      <p:sp>
        <p:nvSpPr>
          <p:cNvPr id="18" name="Shape 15"/>
          <p:cNvSpPr/>
          <p:nvPr/>
        </p:nvSpPr>
        <p:spPr>
          <a:xfrm>
            <a:off x="566928" y="4599432"/>
            <a:ext cx="420624" cy="420624"/>
          </a:xfrm>
          <a:prstGeom prst="ellipse">
            <a:avLst/>
          </a:prstGeom>
          <a:solidFill>
            <a:srgbClr val="27A6A1"/>
          </a:solidFill>
          <a:ln w="12700">
            <a:solidFill>
              <a:srgbClr val="FFFFFF"/>
            </a:solidFill>
            <a:prstDash val="solid"/>
          </a:ln>
        </p:spPr>
        <p:txBody>
          <a:bodyPr/>
          <a:lstStyle/>
          <a:p>
            <a:endParaRPr lang="en-US"/>
          </a:p>
        </p:txBody>
      </p:sp>
      <p:sp>
        <p:nvSpPr>
          <p:cNvPr id="19" name="Text 16"/>
          <p:cNvSpPr/>
          <p:nvPr/>
        </p:nvSpPr>
        <p:spPr>
          <a:xfrm>
            <a:off x="566928" y="4709160"/>
            <a:ext cx="420624" cy="91440"/>
          </a:xfrm>
          <a:prstGeom prst="rect">
            <a:avLst/>
          </a:prstGeom>
          <a:noFill/>
          <a:ln/>
        </p:spPr>
        <p:txBody>
          <a:bodyPr wrap="square" lIns="0" tIns="0" rIns="0" bIns="0" rtlCol="0" anchor="ctr"/>
          <a:lstStyle/>
          <a:p>
            <a:pPr marL="0" indent="0" algn="ctr">
              <a:buNone/>
            </a:pPr>
            <a:r>
              <a:rPr lang="en-US" sz="1100" b="1" dirty="0">
                <a:solidFill>
                  <a:srgbClr val="FFFFFF"/>
                </a:solidFill>
              </a:rPr>
              <a:t>4</a:t>
            </a:r>
            <a:endParaRPr lang="en-US" sz="1100" dirty="0"/>
          </a:p>
        </p:txBody>
      </p:sp>
      <p:sp>
        <p:nvSpPr>
          <p:cNvPr id="20" name="Text 17"/>
          <p:cNvSpPr/>
          <p:nvPr/>
        </p:nvSpPr>
        <p:spPr>
          <a:xfrm>
            <a:off x="1133856" y="4572000"/>
            <a:ext cx="5029200" cy="228600"/>
          </a:xfrm>
          <a:prstGeom prst="rect">
            <a:avLst/>
          </a:prstGeom>
          <a:noFill/>
          <a:ln/>
        </p:spPr>
        <p:txBody>
          <a:bodyPr wrap="square" lIns="0" tIns="0" rIns="0" bIns="0" rtlCol="0" anchor="ctr"/>
          <a:lstStyle/>
          <a:p>
            <a:pPr marL="0" indent="0">
              <a:buNone/>
            </a:pPr>
            <a:r>
              <a:rPr lang="en-US" sz="1600" b="1" dirty="0">
                <a:solidFill>
                  <a:srgbClr val="102033"/>
                </a:solidFill>
              </a:rPr>
              <a:t>Ventilation as context</a:t>
            </a:r>
            <a:endParaRPr lang="en-US" sz="1600" dirty="0"/>
          </a:p>
        </p:txBody>
      </p:sp>
      <p:sp>
        <p:nvSpPr>
          <p:cNvPr id="21" name="Text 18"/>
          <p:cNvSpPr/>
          <p:nvPr/>
        </p:nvSpPr>
        <p:spPr>
          <a:xfrm>
            <a:off x="1133856" y="4864608"/>
            <a:ext cx="5074920" cy="384048"/>
          </a:xfrm>
          <a:prstGeom prst="rect">
            <a:avLst/>
          </a:prstGeom>
          <a:noFill/>
          <a:ln/>
        </p:spPr>
        <p:txBody>
          <a:bodyPr wrap="square" lIns="0" tIns="0" rIns="0" bIns="0" rtlCol="0" anchor="ctr">
            <a:normAutofit/>
          </a:bodyPr>
          <a:lstStyle/>
          <a:p>
            <a:pPr marL="0" indent="0">
              <a:buNone/>
            </a:pPr>
            <a:r>
              <a:rPr lang="en-US" sz="1170" dirty="0">
                <a:solidFill>
                  <a:srgbClr val="2E4154"/>
                </a:solidFill>
              </a:rPr>
              <a:t>Elevated CO₂ often indicates accumulation of human bioeffluents, VOCs and re-breathed air.</a:t>
            </a:r>
            <a:endParaRPr lang="en-US" sz="1170" dirty="0"/>
          </a:p>
        </p:txBody>
      </p:sp>
      <p:sp>
        <p:nvSpPr>
          <p:cNvPr id="22" name="Shape 19"/>
          <p:cNvSpPr/>
          <p:nvPr/>
        </p:nvSpPr>
        <p:spPr>
          <a:xfrm>
            <a:off x="594360" y="5806440"/>
            <a:ext cx="5440680" cy="438912"/>
          </a:xfrm>
          <a:prstGeom prst="roundRect">
            <a:avLst>
              <a:gd name="adj" fmla="val 20833"/>
            </a:avLst>
          </a:prstGeom>
          <a:solidFill>
            <a:srgbClr val="EEF6FA"/>
          </a:solidFill>
          <a:ln w="12700">
            <a:solidFill>
              <a:srgbClr val="C9DDE8"/>
            </a:solidFill>
            <a:prstDash val="solid"/>
          </a:ln>
        </p:spPr>
        <p:txBody>
          <a:bodyPr/>
          <a:lstStyle/>
          <a:p>
            <a:endParaRPr lang="en-US"/>
          </a:p>
        </p:txBody>
      </p:sp>
      <p:sp>
        <p:nvSpPr>
          <p:cNvPr id="23" name="Text 20"/>
          <p:cNvSpPr/>
          <p:nvPr/>
        </p:nvSpPr>
        <p:spPr>
          <a:xfrm>
            <a:off x="777240" y="5934456"/>
            <a:ext cx="5074920" cy="164592"/>
          </a:xfrm>
          <a:prstGeom prst="rect">
            <a:avLst/>
          </a:prstGeom>
          <a:noFill/>
          <a:ln/>
        </p:spPr>
        <p:txBody>
          <a:bodyPr wrap="square" lIns="0" tIns="0" rIns="0" bIns="0" rtlCol="0" anchor="ctr"/>
          <a:lstStyle/>
          <a:p>
            <a:pPr marL="0" indent="0">
              <a:buNone/>
            </a:pPr>
            <a:r>
              <a:rPr lang="en-US" sz="1070" b="1" dirty="0">
                <a:solidFill>
                  <a:srgbClr val="10233F"/>
                </a:solidFill>
              </a:rPr>
              <a:t>Implication: IAQ improvement can support attention, speed, judgment and error control before disease is visible.</a:t>
            </a:r>
            <a:endParaRPr lang="en-US" sz="1070" dirty="0"/>
          </a:p>
        </p:txBody>
      </p:sp>
      <p:sp>
        <p:nvSpPr>
          <p:cNvPr id="24" name="Shape 21"/>
          <p:cNvSpPr/>
          <p:nvPr/>
        </p:nvSpPr>
        <p:spPr>
          <a:xfrm>
            <a:off x="411480" y="6510528"/>
            <a:ext cx="11356848" cy="0"/>
          </a:xfrm>
          <a:prstGeom prst="line">
            <a:avLst/>
          </a:prstGeom>
          <a:noFill/>
          <a:ln w="10160">
            <a:solidFill>
              <a:srgbClr val="D6E0EA"/>
            </a:solidFill>
            <a:prstDash val="solid"/>
          </a:ln>
        </p:spPr>
        <p:txBody>
          <a:bodyPr/>
          <a:lstStyle/>
          <a:p>
            <a:endParaRPr lang="en-US"/>
          </a:p>
        </p:txBody>
      </p:sp>
      <p:sp>
        <p:nvSpPr>
          <p:cNvPr id="26" name="Text 23"/>
          <p:cNvSpPr/>
          <p:nvPr/>
        </p:nvSpPr>
        <p:spPr>
          <a:xfrm>
            <a:off x="11365992" y="6547104"/>
            <a:ext cx="411480" cy="182880"/>
          </a:xfrm>
          <a:prstGeom prst="rect">
            <a:avLst/>
          </a:prstGeom>
          <a:noFill/>
          <a:ln/>
        </p:spPr>
        <p:txBody>
          <a:bodyPr wrap="square" lIns="0" tIns="0" rIns="0" bIns="0" rtlCol="0" anchor="ctr"/>
          <a:lstStyle/>
          <a:p>
            <a:pPr marL="0" indent="0" algn="r">
              <a:buNone/>
            </a:pPr>
            <a:r>
              <a:rPr lang="en-US" sz="800" dirty="0">
                <a:solidFill>
                  <a:srgbClr val="748797"/>
                </a:solidFill>
              </a:rPr>
              <a:t>04</a:t>
            </a:r>
            <a:endParaRPr lang="en-US" sz="800" dirty="0"/>
          </a:p>
        </p:txBody>
      </p:sp>
      <p:pic>
        <p:nvPicPr>
          <p:cNvPr id="27" name="Picture 26">
            <a:extLst>
              <a:ext uri="{FF2B5EF4-FFF2-40B4-BE49-F238E27FC236}">
                <a16:creationId xmlns:a16="http://schemas.microsoft.com/office/drawing/2014/main" id="{54203E64-6D69-AE74-B667-7C3A63C078B1}"/>
              </a:ext>
            </a:extLst>
          </p:cNvPr>
          <p:cNvPicPr>
            <a:picLocks noChangeAspect="1"/>
          </p:cNvPicPr>
          <p:nvPr/>
        </p:nvPicPr>
        <p:blipFill>
          <a:blip r:embed="rId4">
            <a:extLst>
              <a:ext uri="{28A0092B-C50C-407E-A947-70E740481C1C}">
                <a14:useLocalDpi xmlns:a14="http://schemas.microsoft.com/office/drawing/2010/main" val="0"/>
              </a:ext>
            </a:extLst>
          </a:blip>
          <a:srcRect t="96036"/>
          <a:stretch>
            <a:fillRect/>
          </a:stretch>
        </p:blipFill>
        <p:spPr>
          <a:xfrm>
            <a:off x="0" y="6654468"/>
            <a:ext cx="12192000" cy="203532"/>
          </a:xfrm>
          <a:prstGeom prst="rect">
            <a:avLst/>
          </a:prstGeom>
        </p:spPr>
      </p:pic>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11480" y="256032"/>
            <a:ext cx="8046720" cy="411480"/>
          </a:xfrm>
          <a:prstGeom prst="rect">
            <a:avLst/>
          </a:prstGeom>
          <a:noFill/>
          <a:ln/>
        </p:spPr>
        <p:txBody>
          <a:bodyPr wrap="square" lIns="0" tIns="0" rIns="0" bIns="0" rtlCol="0" anchor="ctr">
            <a:normAutofit fontScale="85000" lnSpcReduction="10000"/>
          </a:bodyPr>
          <a:lstStyle/>
          <a:p>
            <a:pPr marL="0" indent="0">
              <a:buNone/>
            </a:pPr>
            <a:r>
              <a:rPr lang="en-US" sz="2500" b="1" dirty="0">
                <a:solidFill>
                  <a:srgbClr val="10233F"/>
                </a:solidFill>
                <a:latin typeface="Aptos Display" pitchFamily="34" charset="0"/>
                <a:ea typeface="Aptos Display" pitchFamily="34" charset="-122"/>
                <a:cs typeface="Aptos Display" pitchFamily="34" charset="-120"/>
              </a:rPr>
              <a:t>The causal chain: air becomes biology, biology becomes work output</a:t>
            </a:r>
            <a:endParaRPr lang="en-US" sz="2500" dirty="0"/>
          </a:p>
        </p:txBody>
      </p:sp>
      <p:sp>
        <p:nvSpPr>
          <p:cNvPr id="3" name="Text 1"/>
          <p:cNvSpPr/>
          <p:nvPr/>
        </p:nvSpPr>
        <p:spPr>
          <a:xfrm>
            <a:off x="429768" y="676656"/>
            <a:ext cx="9875520" cy="219456"/>
          </a:xfrm>
          <a:prstGeom prst="rect">
            <a:avLst/>
          </a:prstGeom>
          <a:noFill/>
          <a:ln/>
        </p:spPr>
        <p:txBody>
          <a:bodyPr wrap="square" lIns="0" tIns="0" rIns="0" bIns="0" rtlCol="0" anchor="ctr">
            <a:normAutofit/>
          </a:bodyPr>
          <a:lstStyle/>
          <a:p>
            <a:pPr marL="0" indent="0">
              <a:buNone/>
            </a:pPr>
            <a:r>
              <a:rPr lang="en-US" sz="1250" dirty="0">
                <a:solidFill>
                  <a:srgbClr val="4F6475"/>
                </a:solidFill>
              </a:rPr>
              <a:t>Indoor contaminants and thermal conditions create physiological load that reaches the brain and changes performance.</a:t>
            </a:r>
            <a:endParaRPr lang="en-US" sz="1250" dirty="0"/>
          </a:p>
        </p:txBody>
      </p:sp>
      <p:pic>
        <p:nvPicPr>
          <p:cNvPr id="4" name="Image 0" descr="/mnt/data/crop_inhalation_square.jpg"/>
          <p:cNvPicPr>
            <a:picLocks noChangeAspect="1"/>
          </p:cNvPicPr>
          <p:nvPr/>
        </p:nvPicPr>
        <p:blipFill>
          <a:blip r:embed="rId3"/>
          <a:stretch>
            <a:fillRect/>
          </a:stretch>
        </p:blipFill>
        <p:spPr>
          <a:xfrm>
            <a:off x="6583680" y="1024128"/>
            <a:ext cx="5166360" cy="5212080"/>
          </a:xfrm>
          <a:prstGeom prst="rect">
            <a:avLst/>
          </a:prstGeom>
        </p:spPr>
      </p:pic>
      <p:sp>
        <p:nvSpPr>
          <p:cNvPr id="5" name="Shape 2"/>
          <p:cNvSpPr/>
          <p:nvPr/>
        </p:nvSpPr>
        <p:spPr>
          <a:xfrm>
            <a:off x="6583680" y="1024128"/>
            <a:ext cx="5166360" cy="5212080"/>
          </a:xfrm>
          <a:prstGeom prst="roundRect">
            <a:avLst>
              <a:gd name="adj" fmla="val 1770"/>
            </a:avLst>
          </a:prstGeom>
          <a:solidFill>
            <a:srgbClr val="FFFFFF">
              <a:alpha val="0"/>
            </a:srgbClr>
          </a:solidFill>
          <a:ln w="12700">
            <a:solidFill>
              <a:srgbClr val="D5E1EC"/>
            </a:solidFill>
            <a:prstDash val="solid"/>
          </a:ln>
        </p:spPr>
        <p:txBody>
          <a:bodyPr/>
          <a:lstStyle/>
          <a:p>
            <a:endParaRPr lang="en-US"/>
          </a:p>
        </p:txBody>
      </p:sp>
      <p:sp>
        <p:nvSpPr>
          <p:cNvPr id="6" name="Shape 3"/>
          <p:cNvSpPr/>
          <p:nvPr/>
        </p:nvSpPr>
        <p:spPr>
          <a:xfrm>
            <a:off x="2331720" y="2331720"/>
            <a:ext cx="731520" cy="0"/>
          </a:xfrm>
          <a:prstGeom prst="line">
            <a:avLst/>
          </a:prstGeom>
          <a:noFill/>
          <a:ln w="25400">
            <a:solidFill>
              <a:srgbClr val="27A6A1"/>
            </a:solidFill>
            <a:prstDash val="solid"/>
            <a:headEnd type="none"/>
            <a:tailEnd type="triangle"/>
          </a:ln>
        </p:spPr>
        <p:txBody>
          <a:bodyPr/>
          <a:lstStyle/>
          <a:p>
            <a:endParaRPr lang="en-US"/>
          </a:p>
        </p:txBody>
      </p:sp>
      <p:sp>
        <p:nvSpPr>
          <p:cNvPr id="7" name="Shape 4"/>
          <p:cNvSpPr/>
          <p:nvPr/>
        </p:nvSpPr>
        <p:spPr>
          <a:xfrm>
            <a:off x="4617720" y="2331720"/>
            <a:ext cx="731520" cy="0"/>
          </a:xfrm>
          <a:prstGeom prst="line">
            <a:avLst/>
          </a:prstGeom>
          <a:noFill/>
          <a:ln w="25400">
            <a:solidFill>
              <a:srgbClr val="27A6A1"/>
            </a:solidFill>
            <a:prstDash val="solid"/>
            <a:headEnd type="none"/>
            <a:tailEnd type="triangle"/>
          </a:ln>
        </p:spPr>
        <p:txBody>
          <a:bodyPr/>
          <a:lstStyle/>
          <a:p>
            <a:endParaRPr lang="en-US"/>
          </a:p>
        </p:txBody>
      </p:sp>
      <p:sp>
        <p:nvSpPr>
          <p:cNvPr id="8" name="Shape 5"/>
          <p:cNvSpPr/>
          <p:nvPr/>
        </p:nvSpPr>
        <p:spPr>
          <a:xfrm>
            <a:off x="2331720" y="4892040"/>
            <a:ext cx="731520" cy="0"/>
          </a:xfrm>
          <a:prstGeom prst="line">
            <a:avLst/>
          </a:prstGeom>
          <a:noFill/>
          <a:ln w="25400">
            <a:solidFill>
              <a:srgbClr val="27A6A1"/>
            </a:solidFill>
            <a:prstDash val="solid"/>
            <a:headEnd type="none"/>
            <a:tailEnd type="triangle"/>
          </a:ln>
        </p:spPr>
        <p:txBody>
          <a:bodyPr/>
          <a:lstStyle/>
          <a:p>
            <a:endParaRPr lang="en-US"/>
          </a:p>
        </p:txBody>
      </p:sp>
      <p:sp>
        <p:nvSpPr>
          <p:cNvPr id="9" name="Shape 6"/>
          <p:cNvSpPr/>
          <p:nvPr/>
        </p:nvSpPr>
        <p:spPr>
          <a:xfrm>
            <a:off x="4617720" y="4892040"/>
            <a:ext cx="731520" cy="0"/>
          </a:xfrm>
          <a:prstGeom prst="line">
            <a:avLst/>
          </a:prstGeom>
          <a:noFill/>
          <a:ln w="25400">
            <a:solidFill>
              <a:srgbClr val="27A6A1"/>
            </a:solidFill>
            <a:prstDash val="solid"/>
            <a:headEnd type="none"/>
            <a:tailEnd type="triangle"/>
          </a:ln>
        </p:spPr>
        <p:txBody>
          <a:bodyPr/>
          <a:lstStyle/>
          <a:p>
            <a:endParaRPr lang="en-US"/>
          </a:p>
        </p:txBody>
      </p:sp>
      <p:sp>
        <p:nvSpPr>
          <p:cNvPr id="10" name="Shape 7"/>
          <p:cNvSpPr/>
          <p:nvPr/>
        </p:nvSpPr>
        <p:spPr>
          <a:xfrm>
            <a:off x="502920" y="1417320"/>
            <a:ext cx="1828800" cy="1600200"/>
          </a:xfrm>
          <a:prstGeom prst="roundRect">
            <a:avLst>
              <a:gd name="adj" fmla="val 6857"/>
            </a:avLst>
          </a:prstGeom>
          <a:solidFill>
            <a:srgbClr val="FFFFFF">
              <a:alpha val="98000"/>
            </a:srgbClr>
          </a:solidFill>
          <a:ln w="12700">
            <a:solidFill>
              <a:srgbClr val="DAE4EC"/>
            </a:solidFill>
            <a:prstDash val="solid"/>
          </a:ln>
        </p:spPr>
        <p:txBody>
          <a:bodyPr/>
          <a:lstStyle/>
          <a:p>
            <a:endParaRPr lang="en-US"/>
          </a:p>
        </p:txBody>
      </p:sp>
      <p:sp>
        <p:nvSpPr>
          <p:cNvPr id="11" name="Shape 8"/>
          <p:cNvSpPr/>
          <p:nvPr/>
        </p:nvSpPr>
        <p:spPr>
          <a:xfrm>
            <a:off x="502920" y="1417320"/>
            <a:ext cx="73152" cy="1600200"/>
          </a:xfrm>
          <a:prstGeom prst="rect">
            <a:avLst/>
          </a:prstGeom>
          <a:solidFill>
            <a:srgbClr val="1D76B9"/>
          </a:solidFill>
          <a:ln w="12700">
            <a:solidFill>
              <a:srgbClr val="1D76B9">
                <a:alpha val="0"/>
              </a:srgbClr>
            </a:solidFill>
            <a:prstDash val="solid"/>
          </a:ln>
        </p:spPr>
        <p:txBody>
          <a:bodyPr/>
          <a:lstStyle/>
          <a:p>
            <a:endParaRPr lang="en-US"/>
          </a:p>
        </p:txBody>
      </p:sp>
      <p:sp>
        <p:nvSpPr>
          <p:cNvPr id="12" name="Text 9"/>
          <p:cNvSpPr/>
          <p:nvPr/>
        </p:nvSpPr>
        <p:spPr>
          <a:xfrm>
            <a:off x="731520" y="1563624"/>
            <a:ext cx="1508760" cy="228600"/>
          </a:xfrm>
          <a:prstGeom prst="rect">
            <a:avLst/>
          </a:prstGeom>
          <a:noFill/>
          <a:ln/>
        </p:spPr>
        <p:txBody>
          <a:bodyPr wrap="square" lIns="0" tIns="0" rIns="0" bIns="0" rtlCol="0" anchor="ctr">
            <a:normAutofit/>
          </a:bodyPr>
          <a:lstStyle/>
          <a:p>
            <a:pPr marL="0" indent="0">
              <a:buNone/>
            </a:pPr>
            <a:r>
              <a:rPr lang="en-US" sz="1500" b="1" dirty="0">
                <a:solidFill>
                  <a:srgbClr val="102033"/>
                </a:solidFill>
              </a:rPr>
              <a:t>1. IAQ inputs</a:t>
            </a:r>
            <a:endParaRPr lang="en-US" sz="1500" dirty="0"/>
          </a:p>
        </p:txBody>
      </p:sp>
      <p:sp>
        <p:nvSpPr>
          <p:cNvPr id="13" name="Text 10"/>
          <p:cNvSpPr/>
          <p:nvPr/>
        </p:nvSpPr>
        <p:spPr>
          <a:xfrm>
            <a:off x="731520" y="1874520"/>
            <a:ext cx="1508760" cy="1069848"/>
          </a:xfrm>
          <a:prstGeom prst="rect">
            <a:avLst/>
          </a:prstGeom>
          <a:noFill/>
          <a:ln/>
        </p:spPr>
        <p:txBody>
          <a:bodyPr wrap="square" lIns="254" tIns="254" rIns="254" bIns="254" rtlCol="0" anchor="ctr">
            <a:normAutofit/>
          </a:bodyPr>
          <a:lstStyle/>
          <a:p>
            <a:pPr marL="0" indent="0">
              <a:buNone/>
            </a:pPr>
            <a:r>
              <a:rPr lang="en-US" sz="1120" dirty="0">
                <a:solidFill>
                  <a:srgbClr val="2E4154"/>
                </a:solidFill>
              </a:rPr>
              <a:t>Particles, ultrafines, CO₂/ventilation, VOCs, ozone, NO₂, CO, humidity and temperature.</a:t>
            </a:r>
            <a:endParaRPr lang="en-US" sz="1120" dirty="0"/>
          </a:p>
        </p:txBody>
      </p:sp>
      <p:sp>
        <p:nvSpPr>
          <p:cNvPr id="14" name="Shape 11"/>
          <p:cNvSpPr/>
          <p:nvPr/>
        </p:nvSpPr>
        <p:spPr>
          <a:xfrm>
            <a:off x="3063240" y="1417320"/>
            <a:ext cx="1828800" cy="1600200"/>
          </a:xfrm>
          <a:prstGeom prst="roundRect">
            <a:avLst>
              <a:gd name="adj" fmla="val 6857"/>
            </a:avLst>
          </a:prstGeom>
          <a:solidFill>
            <a:srgbClr val="FFFFFF">
              <a:alpha val="98000"/>
            </a:srgbClr>
          </a:solidFill>
          <a:ln w="12700">
            <a:solidFill>
              <a:srgbClr val="DAE4EC"/>
            </a:solidFill>
            <a:prstDash val="solid"/>
          </a:ln>
        </p:spPr>
        <p:txBody>
          <a:bodyPr/>
          <a:lstStyle/>
          <a:p>
            <a:endParaRPr lang="en-US"/>
          </a:p>
        </p:txBody>
      </p:sp>
      <p:sp>
        <p:nvSpPr>
          <p:cNvPr id="15" name="Shape 12"/>
          <p:cNvSpPr/>
          <p:nvPr/>
        </p:nvSpPr>
        <p:spPr>
          <a:xfrm>
            <a:off x="3063240" y="1417320"/>
            <a:ext cx="73152" cy="1600200"/>
          </a:xfrm>
          <a:prstGeom prst="rect">
            <a:avLst/>
          </a:prstGeom>
          <a:solidFill>
            <a:srgbClr val="E7873C"/>
          </a:solidFill>
          <a:ln w="12700">
            <a:solidFill>
              <a:srgbClr val="E7873C">
                <a:alpha val="0"/>
              </a:srgbClr>
            </a:solidFill>
            <a:prstDash val="solid"/>
          </a:ln>
        </p:spPr>
        <p:txBody>
          <a:bodyPr/>
          <a:lstStyle/>
          <a:p>
            <a:endParaRPr lang="en-US"/>
          </a:p>
        </p:txBody>
      </p:sp>
      <p:sp>
        <p:nvSpPr>
          <p:cNvPr id="16" name="Text 13"/>
          <p:cNvSpPr/>
          <p:nvPr/>
        </p:nvSpPr>
        <p:spPr>
          <a:xfrm>
            <a:off x="3291840" y="1563624"/>
            <a:ext cx="1508760" cy="228600"/>
          </a:xfrm>
          <a:prstGeom prst="rect">
            <a:avLst/>
          </a:prstGeom>
          <a:noFill/>
          <a:ln/>
        </p:spPr>
        <p:txBody>
          <a:bodyPr wrap="square" lIns="0" tIns="0" rIns="0" bIns="0" rtlCol="0" anchor="ctr">
            <a:normAutofit fontScale="92500"/>
          </a:bodyPr>
          <a:lstStyle/>
          <a:p>
            <a:pPr marL="0" indent="0">
              <a:buNone/>
            </a:pPr>
            <a:r>
              <a:rPr lang="en-US" sz="1500" b="1" dirty="0">
                <a:solidFill>
                  <a:srgbClr val="102033"/>
                </a:solidFill>
              </a:rPr>
              <a:t>2. Physiological load</a:t>
            </a:r>
            <a:endParaRPr lang="en-US" sz="1500" dirty="0"/>
          </a:p>
        </p:txBody>
      </p:sp>
      <p:sp>
        <p:nvSpPr>
          <p:cNvPr id="17" name="Text 14"/>
          <p:cNvSpPr/>
          <p:nvPr/>
        </p:nvSpPr>
        <p:spPr>
          <a:xfrm>
            <a:off x="3291840" y="1874520"/>
            <a:ext cx="1508760" cy="1069848"/>
          </a:xfrm>
          <a:prstGeom prst="rect">
            <a:avLst/>
          </a:prstGeom>
          <a:noFill/>
          <a:ln/>
        </p:spPr>
        <p:txBody>
          <a:bodyPr wrap="square" lIns="254" tIns="254" rIns="254" bIns="254" rtlCol="0" anchor="ctr">
            <a:normAutofit/>
          </a:bodyPr>
          <a:lstStyle/>
          <a:p>
            <a:pPr marL="0" indent="0">
              <a:buNone/>
            </a:pPr>
            <a:r>
              <a:rPr lang="en-US" sz="1120" dirty="0">
                <a:solidFill>
                  <a:srgbClr val="2E4154"/>
                </a:solidFill>
              </a:rPr>
              <a:t>Oxidative stress, airway irritation, inflammation, endothelial strain and altered oxygen delivery.</a:t>
            </a:r>
            <a:endParaRPr lang="en-US" sz="1120" dirty="0"/>
          </a:p>
        </p:txBody>
      </p:sp>
      <p:sp>
        <p:nvSpPr>
          <p:cNvPr id="18" name="Shape 15"/>
          <p:cNvSpPr/>
          <p:nvPr/>
        </p:nvSpPr>
        <p:spPr>
          <a:xfrm>
            <a:off x="502920" y="3977640"/>
            <a:ext cx="1828800" cy="1600200"/>
          </a:xfrm>
          <a:prstGeom prst="roundRect">
            <a:avLst>
              <a:gd name="adj" fmla="val 6857"/>
            </a:avLst>
          </a:prstGeom>
          <a:solidFill>
            <a:srgbClr val="FFFFFF">
              <a:alpha val="98000"/>
            </a:srgbClr>
          </a:solidFill>
          <a:ln w="12700">
            <a:solidFill>
              <a:srgbClr val="DAE4EC"/>
            </a:solidFill>
            <a:prstDash val="solid"/>
          </a:ln>
        </p:spPr>
        <p:txBody>
          <a:bodyPr/>
          <a:lstStyle/>
          <a:p>
            <a:endParaRPr lang="en-US"/>
          </a:p>
        </p:txBody>
      </p:sp>
      <p:sp>
        <p:nvSpPr>
          <p:cNvPr id="19" name="Shape 16"/>
          <p:cNvSpPr/>
          <p:nvPr/>
        </p:nvSpPr>
        <p:spPr>
          <a:xfrm>
            <a:off x="502920" y="3977640"/>
            <a:ext cx="73152" cy="1600200"/>
          </a:xfrm>
          <a:prstGeom prst="rect">
            <a:avLst/>
          </a:prstGeom>
          <a:solidFill>
            <a:srgbClr val="6860B8"/>
          </a:solidFill>
          <a:ln w="12700">
            <a:solidFill>
              <a:srgbClr val="6860B8">
                <a:alpha val="0"/>
              </a:srgbClr>
            </a:solidFill>
            <a:prstDash val="solid"/>
          </a:ln>
        </p:spPr>
        <p:txBody>
          <a:bodyPr/>
          <a:lstStyle/>
          <a:p>
            <a:endParaRPr lang="en-US"/>
          </a:p>
        </p:txBody>
      </p:sp>
      <p:sp>
        <p:nvSpPr>
          <p:cNvPr id="20" name="Text 17"/>
          <p:cNvSpPr/>
          <p:nvPr/>
        </p:nvSpPr>
        <p:spPr>
          <a:xfrm>
            <a:off x="731520" y="4123944"/>
            <a:ext cx="1508760" cy="228600"/>
          </a:xfrm>
          <a:prstGeom prst="rect">
            <a:avLst/>
          </a:prstGeom>
          <a:noFill/>
          <a:ln/>
        </p:spPr>
        <p:txBody>
          <a:bodyPr wrap="square" lIns="0" tIns="0" rIns="0" bIns="0" rtlCol="0" anchor="ctr">
            <a:normAutofit/>
          </a:bodyPr>
          <a:lstStyle/>
          <a:p>
            <a:pPr marL="0" indent="0">
              <a:buNone/>
            </a:pPr>
            <a:r>
              <a:rPr lang="en-US" sz="1500" b="1" dirty="0">
                <a:solidFill>
                  <a:srgbClr val="102033"/>
                </a:solidFill>
              </a:rPr>
              <a:t>3. Brain function</a:t>
            </a:r>
            <a:endParaRPr lang="en-US" sz="1500" dirty="0"/>
          </a:p>
        </p:txBody>
      </p:sp>
      <p:sp>
        <p:nvSpPr>
          <p:cNvPr id="21" name="Text 18"/>
          <p:cNvSpPr/>
          <p:nvPr/>
        </p:nvSpPr>
        <p:spPr>
          <a:xfrm>
            <a:off x="731520" y="4434840"/>
            <a:ext cx="1508760" cy="1069848"/>
          </a:xfrm>
          <a:prstGeom prst="rect">
            <a:avLst/>
          </a:prstGeom>
          <a:noFill/>
          <a:ln/>
        </p:spPr>
        <p:txBody>
          <a:bodyPr wrap="square" lIns="254" tIns="254" rIns="254" bIns="254" rtlCol="0" anchor="ctr">
            <a:normAutofit/>
          </a:bodyPr>
          <a:lstStyle/>
          <a:p>
            <a:pPr marL="0" indent="0">
              <a:buNone/>
            </a:pPr>
            <a:r>
              <a:rPr lang="en-US" sz="1120" dirty="0">
                <a:solidFill>
                  <a:srgbClr val="2E4154"/>
                </a:solidFill>
              </a:rPr>
              <a:t>Attention, working memory, processing speed, error monitoring, executive function and fatigue.</a:t>
            </a:r>
            <a:endParaRPr lang="en-US" sz="1120" dirty="0"/>
          </a:p>
        </p:txBody>
      </p:sp>
      <p:sp>
        <p:nvSpPr>
          <p:cNvPr id="22" name="Shape 19"/>
          <p:cNvSpPr/>
          <p:nvPr/>
        </p:nvSpPr>
        <p:spPr>
          <a:xfrm>
            <a:off x="3063240" y="3977640"/>
            <a:ext cx="1828800" cy="1600200"/>
          </a:xfrm>
          <a:prstGeom prst="roundRect">
            <a:avLst>
              <a:gd name="adj" fmla="val 6857"/>
            </a:avLst>
          </a:prstGeom>
          <a:solidFill>
            <a:srgbClr val="FFFFFF">
              <a:alpha val="98000"/>
            </a:srgbClr>
          </a:solidFill>
          <a:ln w="12700">
            <a:solidFill>
              <a:srgbClr val="DAE4EC"/>
            </a:solidFill>
            <a:prstDash val="solid"/>
          </a:ln>
        </p:spPr>
        <p:txBody>
          <a:bodyPr/>
          <a:lstStyle/>
          <a:p>
            <a:endParaRPr lang="en-US"/>
          </a:p>
        </p:txBody>
      </p:sp>
      <p:sp>
        <p:nvSpPr>
          <p:cNvPr id="23" name="Shape 20"/>
          <p:cNvSpPr/>
          <p:nvPr/>
        </p:nvSpPr>
        <p:spPr>
          <a:xfrm>
            <a:off x="3063240" y="3977640"/>
            <a:ext cx="73152" cy="1600200"/>
          </a:xfrm>
          <a:prstGeom prst="rect">
            <a:avLst/>
          </a:prstGeom>
          <a:solidFill>
            <a:srgbClr val="3FA677"/>
          </a:solidFill>
          <a:ln w="12700">
            <a:solidFill>
              <a:srgbClr val="3FA677">
                <a:alpha val="0"/>
              </a:srgbClr>
            </a:solidFill>
            <a:prstDash val="solid"/>
          </a:ln>
        </p:spPr>
        <p:txBody>
          <a:bodyPr/>
          <a:lstStyle/>
          <a:p>
            <a:endParaRPr lang="en-US"/>
          </a:p>
        </p:txBody>
      </p:sp>
      <p:sp>
        <p:nvSpPr>
          <p:cNvPr id="24" name="Text 21"/>
          <p:cNvSpPr/>
          <p:nvPr/>
        </p:nvSpPr>
        <p:spPr>
          <a:xfrm>
            <a:off x="3291840" y="4123944"/>
            <a:ext cx="1508760" cy="228600"/>
          </a:xfrm>
          <a:prstGeom prst="rect">
            <a:avLst/>
          </a:prstGeom>
          <a:noFill/>
          <a:ln/>
        </p:spPr>
        <p:txBody>
          <a:bodyPr wrap="square" lIns="0" tIns="0" rIns="0" bIns="0" rtlCol="0" anchor="ctr">
            <a:normAutofit/>
          </a:bodyPr>
          <a:lstStyle/>
          <a:p>
            <a:pPr marL="0" indent="0">
              <a:buNone/>
            </a:pPr>
            <a:r>
              <a:rPr lang="en-US" sz="1500" b="1" dirty="0">
                <a:solidFill>
                  <a:srgbClr val="102033"/>
                </a:solidFill>
              </a:rPr>
              <a:t>4. Productivity</a:t>
            </a:r>
            <a:endParaRPr lang="en-US" sz="1500" dirty="0"/>
          </a:p>
        </p:txBody>
      </p:sp>
      <p:sp>
        <p:nvSpPr>
          <p:cNvPr id="25" name="Text 22"/>
          <p:cNvSpPr/>
          <p:nvPr/>
        </p:nvSpPr>
        <p:spPr>
          <a:xfrm>
            <a:off x="3291840" y="4434840"/>
            <a:ext cx="1508760" cy="1069848"/>
          </a:xfrm>
          <a:prstGeom prst="rect">
            <a:avLst/>
          </a:prstGeom>
          <a:noFill/>
          <a:ln/>
        </p:spPr>
        <p:txBody>
          <a:bodyPr wrap="square" lIns="254" tIns="254" rIns="254" bIns="254" rtlCol="0" anchor="ctr">
            <a:normAutofit/>
          </a:bodyPr>
          <a:lstStyle/>
          <a:p>
            <a:pPr marL="0" indent="0">
              <a:buNone/>
            </a:pPr>
            <a:r>
              <a:rPr lang="en-US" sz="1120" dirty="0">
                <a:solidFill>
                  <a:srgbClr val="2E4154"/>
                </a:solidFill>
              </a:rPr>
              <a:t>Decision quality, speed, accuracy, collaboration, absenteeism and presenteeism.</a:t>
            </a:r>
            <a:endParaRPr lang="en-US" sz="1120" dirty="0"/>
          </a:p>
        </p:txBody>
      </p:sp>
      <p:sp>
        <p:nvSpPr>
          <p:cNvPr id="26" name="Text 23"/>
          <p:cNvSpPr/>
          <p:nvPr/>
        </p:nvSpPr>
        <p:spPr>
          <a:xfrm>
            <a:off x="603504" y="5897880"/>
            <a:ext cx="5212080" cy="228600"/>
          </a:xfrm>
          <a:prstGeom prst="rect">
            <a:avLst/>
          </a:prstGeom>
          <a:noFill/>
          <a:ln/>
        </p:spPr>
        <p:txBody>
          <a:bodyPr wrap="square" lIns="0" tIns="0" rIns="0" bIns="0" rtlCol="0" anchor="ctr"/>
          <a:lstStyle/>
          <a:p>
            <a:pPr marL="0" indent="0">
              <a:buNone/>
            </a:pPr>
            <a:r>
              <a:rPr lang="en-US" sz="1500" b="1" dirty="0">
                <a:solidFill>
                  <a:srgbClr val="10233F"/>
                </a:solidFill>
              </a:rPr>
              <a:t>Every breath translates building conditions into human performance.</a:t>
            </a:r>
            <a:endParaRPr lang="en-US" sz="1500" dirty="0"/>
          </a:p>
        </p:txBody>
      </p:sp>
      <p:sp>
        <p:nvSpPr>
          <p:cNvPr id="27" name="Shape 24"/>
          <p:cNvSpPr/>
          <p:nvPr/>
        </p:nvSpPr>
        <p:spPr>
          <a:xfrm>
            <a:off x="411480" y="6510528"/>
            <a:ext cx="11356848" cy="0"/>
          </a:xfrm>
          <a:prstGeom prst="line">
            <a:avLst/>
          </a:prstGeom>
          <a:noFill/>
          <a:ln w="10160">
            <a:solidFill>
              <a:srgbClr val="D6E0EA"/>
            </a:solidFill>
            <a:prstDash val="solid"/>
          </a:ln>
        </p:spPr>
        <p:txBody>
          <a:bodyPr/>
          <a:lstStyle/>
          <a:p>
            <a:endParaRPr lang="en-US"/>
          </a:p>
        </p:txBody>
      </p:sp>
      <p:sp>
        <p:nvSpPr>
          <p:cNvPr id="29" name="Text 26"/>
          <p:cNvSpPr/>
          <p:nvPr/>
        </p:nvSpPr>
        <p:spPr>
          <a:xfrm>
            <a:off x="11365992" y="6547104"/>
            <a:ext cx="411480" cy="182880"/>
          </a:xfrm>
          <a:prstGeom prst="rect">
            <a:avLst/>
          </a:prstGeom>
          <a:noFill/>
          <a:ln/>
        </p:spPr>
        <p:txBody>
          <a:bodyPr wrap="square" lIns="0" tIns="0" rIns="0" bIns="0" rtlCol="0" anchor="ctr"/>
          <a:lstStyle/>
          <a:p>
            <a:pPr marL="0" indent="0" algn="r">
              <a:buNone/>
            </a:pPr>
            <a:r>
              <a:rPr lang="en-US" sz="800" dirty="0">
                <a:solidFill>
                  <a:srgbClr val="748797"/>
                </a:solidFill>
              </a:rPr>
              <a:t>02</a:t>
            </a:r>
            <a:endParaRPr lang="en-US" sz="800" dirty="0"/>
          </a:p>
        </p:txBody>
      </p:sp>
      <p:pic>
        <p:nvPicPr>
          <p:cNvPr id="28" name="Picture 27">
            <a:extLst>
              <a:ext uri="{FF2B5EF4-FFF2-40B4-BE49-F238E27FC236}">
                <a16:creationId xmlns:a16="http://schemas.microsoft.com/office/drawing/2014/main" id="{733600BA-41B9-F3F4-9391-20049F928C0F}"/>
              </a:ext>
            </a:extLst>
          </p:cNvPr>
          <p:cNvPicPr>
            <a:picLocks noChangeAspect="1"/>
          </p:cNvPicPr>
          <p:nvPr/>
        </p:nvPicPr>
        <p:blipFill>
          <a:blip r:embed="rId4">
            <a:extLst>
              <a:ext uri="{28A0092B-C50C-407E-A947-70E740481C1C}">
                <a14:useLocalDpi xmlns:a14="http://schemas.microsoft.com/office/drawing/2010/main" val="0"/>
              </a:ext>
            </a:extLst>
          </a:blip>
          <a:srcRect t="96036"/>
          <a:stretch>
            <a:fillRect/>
          </a:stretch>
        </p:blipFill>
        <p:spPr>
          <a:xfrm>
            <a:off x="0" y="6654468"/>
            <a:ext cx="12192000" cy="203532"/>
          </a:xfrm>
          <a:prstGeom prst="rect">
            <a:avLst/>
          </a:prstGeom>
        </p:spPr>
      </p:pic>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11480" y="256032"/>
            <a:ext cx="8046720" cy="411480"/>
          </a:xfrm>
          <a:prstGeom prst="rect">
            <a:avLst/>
          </a:prstGeom>
          <a:noFill/>
          <a:ln/>
        </p:spPr>
        <p:txBody>
          <a:bodyPr wrap="square" lIns="0" tIns="0" rIns="0" bIns="0" rtlCol="0" anchor="ctr">
            <a:normAutofit/>
          </a:bodyPr>
          <a:lstStyle/>
          <a:p>
            <a:pPr marL="0" indent="0">
              <a:buNone/>
            </a:pPr>
            <a:r>
              <a:rPr lang="en-US" sz="2500" b="1" dirty="0">
                <a:solidFill>
                  <a:srgbClr val="10233F"/>
                </a:solidFill>
                <a:latin typeface="Aptos Display" pitchFamily="34" charset="0"/>
                <a:ea typeface="Aptos Display" pitchFamily="34" charset="-122"/>
                <a:cs typeface="Aptos Display" pitchFamily="34" charset="-120"/>
              </a:rPr>
              <a:t>IAQ affects the physiology that supports cognitive work</a:t>
            </a:r>
            <a:endParaRPr lang="en-US" sz="2500" dirty="0"/>
          </a:p>
        </p:txBody>
      </p:sp>
      <p:sp>
        <p:nvSpPr>
          <p:cNvPr id="3" name="Text 1"/>
          <p:cNvSpPr/>
          <p:nvPr/>
        </p:nvSpPr>
        <p:spPr>
          <a:xfrm>
            <a:off x="429768" y="676656"/>
            <a:ext cx="9875520" cy="219456"/>
          </a:xfrm>
          <a:prstGeom prst="rect">
            <a:avLst/>
          </a:prstGeom>
          <a:noFill/>
          <a:ln/>
        </p:spPr>
        <p:txBody>
          <a:bodyPr wrap="square" lIns="0" tIns="0" rIns="0" bIns="0" rtlCol="0" anchor="ctr">
            <a:normAutofit/>
          </a:bodyPr>
          <a:lstStyle/>
          <a:p>
            <a:pPr marL="0" indent="0">
              <a:buNone/>
            </a:pPr>
            <a:r>
              <a:rPr lang="en-US" sz="1250" dirty="0">
                <a:solidFill>
                  <a:srgbClr val="4F6475"/>
                </a:solidFill>
              </a:rPr>
              <a:t>The brain is influenced through pulmonary, vascular, immune, neuroendocrine, and microbiome-linked pathways.</a:t>
            </a:r>
            <a:endParaRPr lang="en-US" sz="1250" dirty="0"/>
          </a:p>
        </p:txBody>
      </p:sp>
      <p:pic>
        <p:nvPicPr>
          <p:cNvPr id="4" name="Image 0" descr="/mnt/data/crop_brain_pathway.jpg"/>
          <p:cNvPicPr>
            <a:picLocks noChangeAspect="1"/>
          </p:cNvPicPr>
          <p:nvPr/>
        </p:nvPicPr>
        <p:blipFill>
          <a:blip r:embed="rId3"/>
          <a:stretch>
            <a:fillRect/>
          </a:stretch>
        </p:blipFill>
        <p:spPr>
          <a:xfrm>
            <a:off x="438912" y="1024128"/>
            <a:ext cx="5669280" cy="4709160"/>
          </a:xfrm>
          <a:prstGeom prst="rect">
            <a:avLst/>
          </a:prstGeom>
        </p:spPr>
      </p:pic>
      <p:sp>
        <p:nvSpPr>
          <p:cNvPr id="5" name="Shape 2"/>
          <p:cNvSpPr/>
          <p:nvPr/>
        </p:nvSpPr>
        <p:spPr>
          <a:xfrm>
            <a:off x="438912" y="1024128"/>
            <a:ext cx="5669280" cy="4709160"/>
          </a:xfrm>
          <a:prstGeom prst="roundRect">
            <a:avLst>
              <a:gd name="adj" fmla="val 1942"/>
            </a:avLst>
          </a:prstGeom>
          <a:solidFill>
            <a:srgbClr val="FFFFFF">
              <a:alpha val="0"/>
            </a:srgbClr>
          </a:solidFill>
          <a:ln w="12700">
            <a:solidFill>
              <a:srgbClr val="CAD8E4"/>
            </a:solidFill>
            <a:prstDash val="solid"/>
          </a:ln>
        </p:spPr>
        <p:txBody>
          <a:bodyPr/>
          <a:lstStyle/>
          <a:p>
            <a:endParaRPr lang="en-US"/>
          </a:p>
        </p:txBody>
      </p:sp>
      <p:sp>
        <p:nvSpPr>
          <p:cNvPr id="6" name="Shape 3"/>
          <p:cNvSpPr/>
          <p:nvPr/>
        </p:nvSpPr>
        <p:spPr>
          <a:xfrm>
            <a:off x="6446520" y="1078992"/>
            <a:ext cx="5166360" cy="822960"/>
          </a:xfrm>
          <a:prstGeom prst="roundRect">
            <a:avLst>
              <a:gd name="adj" fmla="val 13333"/>
            </a:avLst>
          </a:prstGeom>
          <a:solidFill>
            <a:srgbClr val="FFFFFF">
              <a:alpha val="98000"/>
            </a:srgbClr>
          </a:solidFill>
          <a:ln w="12700">
            <a:solidFill>
              <a:srgbClr val="DAE4EC"/>
            </a:solidFill>
            <a:prstDash val="solid"/>
          </a:ln>
        </p:spPr>
        <p:txBody>
          <a:bodyPr/>
          <a:lstStyle/>
          <a:p>
            <a:endParaRPr lang="en-US"/>
          </a:p>
        </p:txBody>
      </p:sp>
      <p:sp>
        <p:nvSpPr>
          <p:cNvPr id="7" name="Shape 4"/>
          <p:cNvSpPr/>
          <p:nvPr/>
        </p:nvSpPr>
        <p:spPr>
          <a:xfrm>
            <a:off x="6446520" y="1078992"/>
            <a:ext cx="73152" cy="822960"/>
          </a:xfrm>
          <a:prstGeom prst="rect">
            <a:avLst/>
          </a:prstGeom>
          <a:solidFill>
            <a:srgbClr val="1D76B9"/>
          </a:solidFill>
          <a:ln w="12700">
            <a:solidFill>
              <a:srgbClr val="1D76B9">
                <a:alpha val="0"/>
              </a:srgbClr>
            </a:solidFill>
            <a:prstDash val="solid"/>
          </a:ln>
        </p:spPr>
        <p:txBody>
          <a:bodyPr/>
          <a:lstStyle/>
          <a:p>
            <a:endParaRPr lang="en-US"/>
          </a:p>
        </p:txBody>
      </p:sp>
      <p:sp>
        <p:nvSpPr>
          <p:cNvPr id="8" name="Text 5"/>
          <p:cNvSpPr/>
          <p:nvPr/>
        </p:nvSpPr>
        <p:spPr>
          <a:xfrm>
            <a:off x="6675120" y="1225296"/>
            <a:ext cx="4846320" cy="228600"/>
          </a:xfrm>
          <a:prstGeom prst="rect">
            <a:avLst/>
          </a:prstGeom>
          <a:noFill/>
          <a:ln/>
        </p:spPr>
        <p:txBody>
          <a:bodyPr wrap="square" lIns="0" tIns="0" rIns="0" bIns="0" rtlCol="0" anchor="ctr">
            <a:normAutofit/>
          </a:bodyPr>
          <a:lstStyle/>
          <a:p>
            <a:pPr marL="0" indent="0">
              <a:buNone/>
            </a:pPr>
            <a:r>
              <a:rPr lang="en-US" sz="1500" b="1" dirty="0">
                <a:solidFill>
                  <a:srgbClr val="102033"/>
                </a:solidFill>
              </a:rPr>
              <a:t>Pulmonary gateway</a:t>
            </a:r>
            <a:endParaRPr lang="en-US" sz="1500" dirty="0"/>
          </a:p>
        </p:txBody>
      </p:sp>
      <p:sp>
        <p:nvSpPr>
          <p:cNvPr id="9" name="Text 6"/>
          <p:cNvSpPr/>
          <p:nvPr/>
        </p:nvSpPr>
        <p:spPr>
          <a:xfrm>
            <a:off x="6675120" y="1536192"/>
            <a:ext cx="4846320" cy="292608"/>
          </a:xfrm>
          <a:prstGeom prst="rect">
            <a:avLst/>
          </a:prstGeom>
          <a:noFill/>
          <a:ln/>
        </p:spPr>
        <p:txBody>
          <a:bodyPr wrap="square" lIns="254" tIns="254" rIns="254" bIns="254" rtlCol="0" anchor="ctr">
            <a:normAutofit fontScale="92500"/>
          </a:bodyPr>
          <a:lstStyle/>
          <a:p>
            <a:pPr marL="0" indent="0">
              <a:buNone/>
            </a:pPr>
            <a:r>
              <a:rPr lang="en-US" sz="1120" dirty="0">
                <a:solidFill>
                  <a:srgbClr val="2E4154"/>
                </a:solidFill>
              </a:rPr>
              <a:t>Airway epithelium, mucociliary defense and alveolar gas exchange receive the first dose.</a:t>
            </a:r>
            <a:endParaRPr lang="en-US" sz="1120" dirty="0"/>
          </a:p>
        </p:txBody>
      </p:sp>
      <p:sp>
        <p:nvSpPr>
          <p:cNvPr id="10" name="Shape 7"/>
          <p:cNvSpPr/>
          <p:nvPr/>
        </p:nvSpPr>
        <p:spPr>
          <a:xfrm>
            <a:off x="6446520" y="2011680"/>
            <a:ext cx="5166360" cy="822960"/>
          </a:xfrm>
          <a:prstGeom prst="roundRect">
            <a:avLst>
              <a:gd name="adj" fmla="val 13333"/>
            </a:avLst>
          </a:prstGeom>
          <a:solidFill>
            <a:srgbClr val="FFFFFF">
              <a:alpha val="98000"/>
            </a:srgbClr>
          </a:solidFill>
          <a:ln w="12700">
            <a:solidFill>
              <a:srgbClr val="DAE4EC"/>
            </a:solidFill>
            <a:prstDash val="solid"/>
          </a:ln>
        </p:spPr>
        <p:txBody>
          <a:bodyPr/>
          <a:lstStyle/>
          <a:p>
            <a:endParaRPr lang="en-US"/>
          </a:p>
        </p:txBody>
      </p:sp>
      <p:sp>
        <p:nvSpPr>
          <p:cNvPr id="11" name="Shape 8"/>
          <p:cNvSpPr/>
          <p:nvPr/>
        </p:nvSpPr>
        <p:spPr>
          <a:xfrm>
            <a:off x="6446520" y="2011680"/>
            <a:ext cx="73152" cy="822960"/>
          </a:xfrm>
          <a:prstGeom prst="rect">
            <a:avLst/>
          </a:prstGeom>
          <a:solidFill>
            <a:srgbClr val="C84F4F"/>
          </a:solidFill>
          <a:ln w="12700">
            <a:solidFill>
              <a:srgbClr val="C84F4F">
                <a:alpha val="0"/>
              </a:srgbClr>
            </a:solidFill>
            <a:prstDash val="solid"/>
          </a:ln>
        </p:spPr>
        <p:txBody>
          <a:bodyPr/>
          <a:lstStyle/>
          <a:p>
            <a:endParaRPr lang="en-US"/>
          </a:p>
        </p:txBody>
      </p:sp>
      <p:sp>
        <p:nvSpPr>
          <p:cNvPr id="12" name="Text 9"/>
          <p:cNvSpPr/>
          <p:nvPr/>
        </p:nvSpPr>
        <p:spPr>
          <a:xfrm>
            <a:off x="6675120" y="2157984"/>
            <a:ext cx="4846320" cy="228600"/>
          </a:xfrm>
          <a:prstGeom prst="rect">
            <a:avLst/>
          </a:prstGeom>
          <a:noFill/>
          <a:ln/>
        </p:spPr>
        <p:txBody>
          <a:bodyPr wrap="square" lIns="0" tIns="0" rIns="0" bIns="0" rtlCol="0" anchor="ctr">
            <a:normAutofit/>
          </a:bodyPr>
          <a:lstStyle/>
          <a:p>
            <a:pPr marL="0" indent="0">
              <a:buNone/>
            </a:pPr>
            <a:r>
              <a:rPr lang="en-US" sz="1500" b="1" dirty="0">
                <a:solidFill>
                  <a:srgbClr val="102033"/>
                </a:solidFill>
              </a:rPr>
              <a:t>Vascular signaling</a:t>
            </a:r>
            <a:endParaRPr lang="en-US" sz="1500" dirty="0"/>
          </a:p>
        </p:txBody>
      </p:sp>
      <p:sp>
        <p:nvSpPr>
          <p:cNvPr id="13" name="Text 10"/>
          <p:cNvSpPr/>
          <p:nvPr/>
        </p:nvSpPr>
        <p:spPr>
          <a:xfrm>
            <a:off x="6675120" y="2468880"/>
            <a:ext cx="4846320" cy="292608"/>
          </a:xfrm>
          <a:prstGeom prst="rect">
            <a:avLst/>
          </a:prstGeom>
          <a:noFill/>
          <a:ln/>
        </p:spPr>
        <p:txBody>
          <a:bodyPr wrap="square" lIns="254" tIns="254" rIns="254" bIns="254" rtlCol="0" anchor="ctr">
            <a:normAutofit/>
          </a:bodyPr>
          <a:lstStyle/>
          <a:p>
            <a:pPr marL="0" indent="0">
              <a:buNone/>
            </a:pPr>
            <a:r>
              <a:rPr lang="en-US" sz="1120" dirty="0">
                <a:solidFill>
                  <a:srgbClr val="2E4154"/>
                </a:solidFill>
              </a:rPr>
              <a:t>PM₂.₅, NO₂, ozone and CO can influence endothelial function and oxygen delivery.</a:t>
            </a:r>
            <a:endParaRPr lang="en-US" sz="1120" dirty="0"/>
          </a:p>
        </p:txBody>
      </p:sp>
      <p:sp>
        <p:nvSpPr>
          <p:cNvPr id="14" name="Shape 11"/>
          <p:cNvSpPr/>
          <p:nvPr/>
        </p:nvSpPr>
        <p:spPr>
          <a:xfrm>
            <a:off x="6446520" y="2944368"/>
            <a:ext cx="5166360" cy="822960"/>
          </a:xfrm>
          <a:prstGeom prst="roundRect">
            <a:avLst>
              <a:gd name="adj" fmla="val 13333"/>
            </a:avLst>
          </a:prstGeom>
          <a:solidFill>
            <a:srgbClr val="FFFFFF">
              <a:alpha val="98000"/>
            </a:srgbClr>
          </a:solidFill>
          <a:ln w="12700">
            <a:solidFill>
              <a:srgbClr val="DAE4EC"/>
            </a:solidFill>
            <a:prstDash val="solid"/>
          </a:ln>
        </p:spPr>
        <p:txBody>
          <a:bodyPr/>
          <a:lstStyle/>
          <a:p>
            <a:endParaRPr lang="en-US"/>
          </a:p>
        </p:txBody>
      </p:sp>
      <p:sp>
        <p:nvSpPr>
          <p:cNvPr id="15" name="Shape 12"/>
          <p:cNvSpPr/>
          <p:nvPr/>
        </p:nvSpPr>
        <p:spPr>
          <a:xfrm>
            <a:off x="6446520" y="2944368"/>
            <a:ext cx="73152" cy="822960"/>
          </a:xfrm>
          <a:prstGeom prst="rect">
            <a:avLst/>
          </a:prstGeom>
          <a:solidFill>
            <a:srgbClr val="E7873C"/>
          </a:solidFill>
          <a:ln w="12700">
            <a:solidFill>
              <a:srgbClr val="E7873C">
                <a:alpha val="0"/>
              </a:srgbClr>
            </a:solidFill>
            <a:prstDash val="solid"/>
          </a:ln>
        </p:spPr>
        <p:txBody>
          <a:bodyPr/>
          <a:lstStyle/>
          <a:p>
            <a:endParaRPr lang="en-US"/>
          </a:p>
        </p:txBody>
      </p:sp>
      <p:sp>
        <p:nvSpPr>
          <p:cNvPr id="16" name="Text 13"/>
          <p:cNvSpPr/>
          <p:nvPr/>
        </p:nvSpPr>
        <p:spPr>
          <a:xfrm>
            <a:off x="6675120" y="3090672"/>
            <a:ext cx="4846320" cy="228600"/>
          </a:xfrm>
          <a:prstGeom prst="rect">
            <a:avLst/>
          </a:prstGeom>
          <a:noFill/>
          <a:ln/>
        </p:spPr>
        <p:txBody>
          <a:bodyPr wrap="square" lIns="0" tIns="0" rIns="0" bIns="0" rtlCol="0" anchor="ctr">
            <a:normAutofit/>
          </a:bodyPr>
          <a:lstStyle/>
          <a:p>
            <a:pPr marL="0" indent="0">
              <a:buNone/>
            </a:pPr>
            <a:r>
              <a:rPr lang="en-US" sz="1500" b="1" dirty="0">
                <a:solidFill>
                  <a:srgbClr val="102033"/>
                </a:solidFill>
              </a:rPr>
              <a:t>Immune / inflammatory load</a:t>
            </a:r>
            <a:endParaRPr lang="en-US" sz="1500" dirty="0"/>
          </a:p>
        </p:txBody>
      </p:sp>
      <p:sp>
        <p:nvSpPr>
          <p:cNvPr id="17" name="Text 14"/>
          <p:cNvSpPr/>
          <p:nvPr/>
        </p:nvSpPr>
        <p:spPr>
          <a:xfrm>
            <a:off x="6675120" y="3401568"/>
            <a:ext cx="4846320" cy="292608"/>
          </a:xfrm>
          <a:prstGeom prst="rect">
            <a:avLst/>
          </a:prstGeom>
          <a:noFill/>
          <a:ln/>
        </p:spPr>
        <p:txBody>
          <a:bodyPr wrap="square" lIns="254" tIns="254" rIns="254" bIns="254" rtlCol="0" anchor="ctr">
            <a:normAutofit fontScale="92500" lnSpcReduction="10000"/>
          </a:bodyPr>
          <a:lstStyle/>
          <a:p>
            <a:pPr marL="0" indent="0">
              <a:buNone/>
            </a:pPr>
            <a:r>
              <a:rPr lang="en-US" sz="1120" dirty="0">
                <a:solidFill>
                  <a:srgbClr val="2E4154"/>
                </a:solidFill>
              </a:rPr>
              <a:t>Cytokine signaling and oxidative stress can shift systemic physiology toward fatigue and cognitive drag.</a:t>
            </a:r>
            <a:endParaRPr lang="en-US" sz="1120" dirty="0"/>
          </a:p>
        </p:txBody>
      </p:sp>
      <p:sp>
        <p:nvSpPr>
          <p:cNvPr id="18" name="Shape 15"/>
          <p:cNvSpPr/>
          <p:nvPr/>
        </p:nvSpPr>
        <p:spPr>
          <a:xfrm>
            <a:off x="6446520" y="3877056"/>
            <a:ext cx="5166360" cy="822960"/>
          </a:xfrm>
          <a:prstGeom prst="roundRect">
            <a:avLst>
              <a:gd name="adj" fmla="val 13333"/>
            </a:avLst>
          </a:prstGeom>
          <a:solidFill>
            <a:srgbClr val="FFFFFF">
              <a:alpha val="98000"/>
            </a:srgbClr>
          </a:solidFill>
          <a:ln w="12700">
            <a:solidFill>
              <a:srgbClr val="DAE4EC"/>
            </a:solidFill>
            <a:prstDash val="solid"/>
          </a:ln>
        </p:spPr>
        <p:txBody>
          <a:bodyPr/>
          <a:lstStyle/>
          <a:p>
            <a:endParaRPr lang="en-US"/>
          </a:p>
        </p:txBody>
      </p:sp>
      <p:sp>
        <p:nvSpPr>
          <p:cNvPr id="19" name="Shape 16"/>
          <p:cNvSpPr/>
          <p:nvPr/>
        </p:nvSpPr>
        <p:spPr>
          <a:xfrm>
            <a:off x="6446520" y="3877056"/>
            <a:ext cx="73152" cy="822960"/>
          </a:xfrm>
          <a:prstGeom prst="rect">
            <a:avLst/>
          </a:prstGeom>
          <a:solidFill>
            <a:srgbClr val="6860B8"/>
          </a:solidFill>
          <a:ln w="12700">
            <a:solidFill>
              <a:srgbClr val="6860B8">
                <a:alpha val="0"/>
              </a:srgbClr>
            </a:solidFill>
            <a:prstDash val="solid"/>
          </a:ln>
        </p:spPr>
        <p:txBody>
          <a:bodyPr/>
          <a:lstStyle/>
          <a:p>
            <a:endParaRPr lang="en-US"/>
          </a:p>
        </p:txBody>
      </p:sp>
      <p:sp>
        <p:nvSpPr>
          <p:cNvPr id="20" name="Text 17"/>
          <p:cNvSpPr/>
          <p:nvPr/>
        </p:nvSpPr>
        <p:spPr>
          <a:xfrm>
            <a:off x="6675120" y="4023360"/>
            <a:ext cx="4846320" cy="228600"/>
          </a:xfrm>
          <a:prstGeom prst="rect">
            <a:avLst/>
          </a:prstGeom>
          <a:noFill/>
          <a:ln/>
        </p:spPr>
        <p:txBody>
          <a:bodyPr wrap="square" lIns="0" tIns="0" rIns="0" bIns="0" rtlCol="0" anchor="ctr">
            <a:normAutofit/>
          </a:bodyPr>
          <a:lstStyle/>
          <a:p>
            <a:pPr marL="0" indent="0">
              <a:buNone/>
            </a:pPr>
            <a:r>
              <a:rPr lang="en-US" sz="1500" b="1" dirty="0">
                <a:solidFill>
                  <a:srgbClr val="102033"/>
                </a:solidFill>
              </a:rPr>
              <a:t>Neurophysiology</a:t>
            </a:r>
            <a:endParaRPr lang="en-US" sz="1500" dirty="0"/>
          </a:p>
        </p:txBody>
      </p:sp>
      <p:sp>
        <p:nvSpPr>
          <p:cNvPr id="21" name="Text 18"/>
          <p:cNvSpPr/>
          <p:nvPr/>
        </p:nvSpPr>
        <p:spPr>
          <a:xfrm>
            <a:off x="6675120" y="4334256"/>
            <a:ext cx="4846320" cy="292608"/>
          </a:xfrm>
          <a:prstGeom prst="rect">
            <a:avLst/>
          </a:prstGeom>
          <a:noFill/>
          <a:ln/>
        </p:spPr>
        <p:txBody>
          <a:bodyPr wrap="square" lIns="254" tIns="254" rIns="254" bIns="254" rtlCol="0" anchor="ctr">
            <a:normAutofit fontScale="92500" lnSpcReduction="10000"/>
          </a:bodyPr>
          <a:lstStyle/>
          <a:p>
            <a:pPr marL="0" indent="0">
              <a:buNone/>
            </a:pPr>
            <a:r>
              <a:rPr lang="en-US" sz="1120" dirty="0">
                <a:solidFill>
                  <a:srgbClr val="2E4154"/>
                </a:solidFill>
              </a:rPr>
              <a:t>Cerebral blood flow, autonomic tone, attention networks and executive function become vulnerable.</a:t>
            </a:r>
            <a:endParaRPr lang="en-US" sz="1120" dirty="0"/>
          </a:p>
        </p:txBody>
      </p:sp>
      <p:sp>
        <p:nvSpPr>
          <p:cNvPr id="22" name="Shape 19"/>
          <p:cNvSpPr/>
          <p:nvPr/>
        </p:nvSpPr>
        <p:spPr>
          <a:xfrm>
            <a:off x="6446520" y="4809744"/>
            <a:ext cx="5166360" cy="822960"/>
          </a:xfrm>
          <a:prstGeom prst="roundRect">
            <a:avLst>
              <a:gd name="adj" fmla="val 13333"/>
            </a:avLst>
          </a:prstGeom>
          <a:solidFill>
            <a:srgbClr val="FFFFFF">
              <a:alpha val="98000"/>
            </a:srgbClr>
          </a:solidFill>
          <a:ln w="12700">
            <a:solidFill>
              <a:srgbClr val="DAE4EC"/>
            </a:solidFill>
            <a:prstDash val="solid"/>
          </a:ln>
        </p:spPr>
        <p:txBody>
          <a:bodyPr/>
          <a:lstStyle/>
          <a:p>
            <a:endParaRPr lang="en-US"/>
          </a:p>
        </p:txBody>
      </p:sp>
      <p:sp>
        <p:nvSpPr>
          <p:cNvPr id="23" name="Shape 20"/>
          <p:cNvSpPr/>
          <p:nvPr/>
        </p:nvSpPr>
        <p:spPr>
          <a:xfrm>
            <a:off x="6446520" y="4809744"/>
            <a:ext cx="73152" cy="822960"/>
          </a:xfrm>
          <a:prstGeom prst="rect">
            <a:avLst/>
          </a:prstGeom>
          <a:solidFill>
            <a:srgbClr val="27A6A1"/>
          </a:solidFill>
          <a:ln w="12700">
            <a:solidFill>
              <a:srgbClr val="27A6A1">
                <a:alpha val="0"/>
              </a:srgbClr>
            </a:solidFill>
            <a:prstDash val="solid"/>
          </a:ln>
        </p:spPr>
        <p:txBody>
          <a:bodyPr/>
          <a:lstStyle/>
          <a:p>
            <a:endParaRPr lang="en-US"/>
          </a:p>
        </p:txBody>
      </p:sp>
      <p:sp>
        <p:nvSpPr>
          <p:cNvPr id="24" name="Text 21"/>
          <p:cNvSpPr/>
          <p:nvPr/>
        </p:nvSpPr>
        <p:spPr>
          <a:xfrm>
            <a:off x="6675120" y="4956048"/>
            <a:ext cx="4846320" cy="228600"/>
          </a:xfrm>
          <a:prstGeom prst="rect">
            <a:avLst/>
          </a:prstGeom>
          <a:noFill/>
          <a:ln/>
        </p:spPr>
        <p:txBody>
          <a:bodyPr wrap="square" lIns="0" tIns="0" rIns="0" bIns="0" rtlCol="0" anchor="ctr">
            <a:normAutofit/>
          </a:bodyPr>
          <a:lstStyle/>
          <a:p>
            <a:pPr marL="0" indent="0">
              <a:buNone/>
            </a:pPr>
            <a:r>
              <a:rPr lang="en-US" sz="1500" b="1" dirty="0">
                <a:solidFill>
                  <a:srgbClr val="102033"/>
                </a:solidFill>
              </a:rPr>
              <a:t>Microbiome interface</a:t>
            </a:r>
            <a:endParaRPr lang="en-US" sz="1500" dirty="0"/>
          </a:p>
        </p:txBody>
      </p:sp>
      <p:sp>
        <p:nvSpPr>
          <p:cNvPr id="25" name="Text 22"/>
          <p:cNvSpPr/>
          <p:nvPr/>
        </p:nvSpPr>
        <p:spPr>
          <a:xfrm>
            <a:off x="6675120" y="5266944"/>
            <a:ext cx="4846320" cy="292608"/>
          </a:xfrm>
          <a:prstGeom prst="rect">
            <a:avLst/>
          </a:prstGeom>
          <a:noFill/>
          <a:ln/>
        </p:spPr>
        <p:txBody>
          <a:bodyPr wrap="square" lIns="254" tIns="254" rIns="254" bIns="254" rtlCol="0" anchor="ctr">
            <a:normAutofit fontScale="92500"/>
          </a:bodyPr>
          <a:lstStyle/>
          <a:p>
            <a:pPr marL="0" indent="0">
              <a:buNone/>
            </a:pPr>
            <a:r>
              <a:rPr lang="en-US" sz="1120" dirty="0">
                <a:solidFill>
                  <a:srgbClr val="2E4154"/>
                </a:solidFill>
              </a:rPr>
              <a:t>Humidity, particles and bioaerosols can shape microbial exposures and mucosal resilience.</a:t>
            </a:r>
            <a:endParaRPr lang="en-US" sz="1120" dirty="0"/>
          </a:p>
        </p:txBody>
      </p:sp>
      <p:sp>
        <p:nvSpPr>
          <p:cNvPr id="26" name="Shape 23"/>
          <p:cNvSpPr/>
          <p:nvPr/>
        </p:nvSpPr>
        <p:spPr>
          <a:xfrm>
            <a:off x="6537960" y="5897880"/>
            <a:ext cx="4937760" cy="384048"/>
          </a:xfrm>
          <a:prstGeom prst="roundRect">
            <a:avLst>
              <a:gd name="adj" fmla="val 19048"/>
            </a:avLst>
          </a:prstGeom>
          <a:solidFill>
            <a:srgbClr val="EAF5FB"/>
          </a:solidFill>
          <a:ln w="12700">
            <a:solidFill>
              <a:srgbClr val="C7DEED"/>
            </a:solidFill>
            <a:prstDash val="solid"/>
          </a:ln>
        </p:spPr>
        <p:txBody>
          <a:bodyPr/>
          <a:lstStyle/>
          <a:p>
            <a:endParaRPr lang="en-US"/>
          </a:p>
        </p:txBody>
      </p:sp>
      <p:sp>
        <p:nvSpPr>
          <p:cNvPr id="27" name="Text 24"/>
          <p:cNvSpPr/>
          <p:nvPr/>
        </p:nvSpPr>
        <p:spPr>
          <a:xfrm>
            <a:off x="6720840" y="5998464"/>
            <a:ext cx="4572000" cy="146304"/>
          </a:xfrm>
          <a:prstGeom prst="rect">
            <a:avLst/>
          </a:prstGeom>
          <a:noFill/>
          <a:ln/>
        </p:spPr>
        <p:txBody>
          <a:bodyPr wrap="square" lIns="0" tIns="0" rIns="0" bIns="0" rtlCol="0" anchor="ctr"/>
          <a:lstStyle/>
          <a:p>
            <a:pPr marL="0" indent="0">
              <a:buNone/>
            </a:pPr>
            <a:r>
              <a:rPr lang="en-US" sz="1050" b="1" dirty="0">
                <a:solidFill>
                  <a:srgbClr val="10233F"/>
                </a:solidFill>
              </a:rPr>
              <a:t>The same biological systems that protect health also determine cognitive capacity.</a:t>
            </a:r>
            <a:endParaRPr lang="en-US" sz="1050" dirty="0"/>
          </a:p>
        </p:txBody>
      </p:sp>
      <p:sp>
        <p:nvSpPr>
          <p:cNvPr id="28" name="Shape 25"/>
          <p:cNvSpPr/>
          <p:nvPr/>
        </p:nvSpPr>
        <p:spPr>
          <a:xfrm>
            <a:off x="411480" y="6510528"/>
            <a:ext cx="11356848" cy="0"/>
          </a:xfrm>
          <a:prstGeom prst="line">
            <a:avLst/>
          </a:prstGeom>
          <a:noFill/>
          <a:ln w="10160">
            <a:solidFill>
              <a:srgbClr val="D6E0EA"/>
            </a:solidFill>
            <a:prstDash val="solid"/>
          </a:ln>
        </p:spPr>
        <p:txBody>
          <a:bodyPr/>
          <a:lstStyle/>
          <a:p>
            <a:endParaRPr lang="en-US"/>
          </a:p>
        </p:txBody>
      </p:sp>
      <p:pic>
        <p:nvPicPr>
          <p:cNvPr id="29" name="Picture 28">
            <a:extLst>
              <a:ext uri="{FF2B5EF4-FFF2-40B4-BE49-F238E27FC236}">
                <a16:creationId xmlns:a16="http://schemas.microsoft.com/office/drawing/2014/main" id="{C054C6D9-C69A-628F-BA2C-09508CDCA1D9}"/>
              </a:ext>
            </a:extLst>
          </p:cNvPr>
          <p:cNvPicPr>
            <a:picLocks noChangeAspect="1"/>
          </p:cNvPicPr>
          <p:nvPr/>
        </p:nvPicPr>
        <p:blipFill>
          <a:blip r:embed="rId4">
            <a:extLst>
              <a:ext uri="{28A0092B-C50C-407E-A947-70E740481C1C}">
                <a14:useLocalDpi xmlns:a14="http://schemas.microsoft.com/office/drawing/2010/main" val="0"/>
              </a:ext>
            </a:extLst>
          </a:blip>
          <a:srcRect t="96036"/>
          <a:stretch>
            <a:fillRect/>
          </a:stretch>
        </p:blipFill>
        <p:spPr>
          <a:xfrm>
            <a:off x="0" y="6654468"/>
            <a:ext cx="12192000" cy="203532"/>
          </a:xfrm>
          <a:prstGeom prst="rect">
            <a:avLst/>
          </a:prstGeom>
        </p:spPr>
      </p:pic>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11480" y="256032"/>
            <a:ext cx="8046720" cy="411480"/>
          </a:xfrm>
          <a:prstGeom prst="rect">
            <a:avLst/>
          </a:prstGeom>
          <a:noFill/>
          <a:ln/>
        </p:spPr>
        <p:txBody>
          <a:bodyPr wrap="square" lIns="0" tIns="0" rIns="0" bIns="0" rtlCol="0" anchor="ctr">
            <a:normAutofit fontScale="85000" lnSpcReduction="10000"/>
          </a:bodyPr>
          <a:lstStyle/>
          <a:p>
            <a:pPr marL="0" indent="0">
              <a:buNone/>
            </a:pPr>
            <a:r>
              <a:rPr lang="en-US" sz="2500" b="1" dirty="0">
                <a:solidFill>
                  <a:srgbClr val="10233F"/>
                </a:solidFill>
                <a:latin typeface="Aptos Display" pitchFamily="34" charset="0"/>
                <a:ea typeface="Aptos Display" pitchFamily="34" charset="-122"/>
                <a:cs typeface="Aptos Display" pitchFamily="34" charset="-120"/>
              </a:rPr>
              <a:t>Evidence: better indoor air is linked with better cognitive performance</a:t>
            </a:r>
            <a:endParaRPr lang="en-US" sz="2500" dirty="0"/>
          </a:p>
        </p:txBody>
      </p:sp>
      <p:sp>
        <p:nvSpPr>
          <p:cNvPr id="4" name="Text 2"/>
          <p:cNvSpPr/>
          <p:nvPr/>
        </p:nvSpPr>
        <p:spPr>
          <a:xfrm>
            <a:off x="658368" y="1051560"/>
            <a:ext cx="3840480" cy="411480"/>
          </a:xfrm>
          <a:prstGeom prst="rect">
            <a:avLst/>
          </a:prstGeom>
          <a:noFill/>
          <a:ln/>
        </p:spPr>
        <p:txBody>
          <a:bodyPr wrap="square" lIns="0" tIns="0" rIns="0" bIns="0" rtlCol="0" anchor="ctr"/>
          <a:lstStyle/>
          <a:p>
            <a:pPr marL="0" indent="0">
              <a:buNone/>
            </a:pPr>
            <a:r>
              <a:rPr lang="en-US" sz="1400" b="1" dirty="0">
                <a:solidFill>
                  <a:srgbClr val="10233F"/>
                </a:solidFill>
              </a:rPr>
              <a:t>COGfx controlled exposure study</a:t>
            </a:r>
            <a:endParaRPr lang="en-US" sz="1400" dirty="0"/>
          </a:p>
          <a:p>
            <a:pPr marL="0" indent="0">
              <a:buNone/>
            </a:pPr>
            <a:r>
              <a:rPr lang="en-US" sz="1400" b="1" dirty="0">
                <a:solidFill>
                  <a:srgbClr val="10233F"/>
                </a:solidFill>
              </a:rPr>
              <a:t>Cognitive score index, Conventional = 100</a:t>
            </a:r>
            <a:endParaRPr lang="en-US" sz="1400" dirty="0"/>
          </a:p>
        </p:txBody>
      </p:sp>
      <p:sp>
        <p:nvSpPr>
          <p:cNvPr id="5" name="Shape 3"/>
          <p:cNvSpPr/>
          <p:nvPr/>
        </p:nvSpPr>
        <p:spPr>
          <a:xfrm>
            <a:off x="749808" y="3849189"/>
            <a:ext cx="566928" cy="1545771"/>
          </a:xfrm>
          <a:prstGeom prst="rect">
            <a:avLst/>
          </a:prstGeom>
          <a:solidFill>
            <a:srgbClr val="4F6475"/>
          </a:solidFill>
          <a:ln w="12700">
            <a:solidFill>
              <a:srgbClr val="4F6475"/>
            </a:solidFill>
            <a:prstDash val="solid"/>
          </a:ln>
        </p:spPr>
        <p:txBody>
          <a:bodyPr/>
          <a:lstStyle/>
          <a:p>
            <a:endParaRPr lang="en-US"/>
          </a:p>
        </p:txBody>
      </p:sp>
      <p:sp>
        <p:nvSpPr>
          <p:cNvPr id="6" name="Text 4"/>
          <p:cNvSpPr/>
          <p:nvPr/>
        </p:nvSpPr>
        <p:spPr>
          <a:xfrm>
            <a:off x="722376" y="3556581"/>
            <a:ext cx="658368" cy="164592"/>
          </a:xfrm>
          <a:prstGeom prst="rect">
            <a:avLst/>
          </a:prstGeom>
          <a:noFill/>
          <a:ln/>
        </p:spPr>
        <p:txBody>
          <a:bodyPr wrap="square" lIns="0" tIns="0" rIns="0" bIns="0" rtlCol="0" anchor="ctr"/>
          <a:lstStyle/>
          <a:p>
            <a:pPr marL="0" indent="0" algn="ctr">
              <a:buNone/>
            </a:pPr>
            <a:r>
              <a:rPr lang="en-US" sz="1200" b="1" dirty="0">
                <a:solidFill>
                  <a:srgbClr val="10233F"/>
                </a:solidFill>
              </a:rPr>
              <a:t>100</a:t>
            </a:r>
            <a:endParaRPr lang="en-US" sz="1200" dirty="0"/>
          </a:p>
        </p:txBody>
      </p:sp>
      <p:sp>
        <p:nvSpPr>
          <p:cNvPr id="7" name="Text 5"/>
          <p:cNvSpPr/>
          <p:nvPr/>
        </p:nvSpPr>
        <p:spPr>
          <a:xfrm>
            <a:off x="566928" y="5504688"/>
            <a:ext cx="914400" cy="256032"/>
          </a:xfrm>
          <a:prstGeom prst="rect">
            <a:avLst/>
          </a:prstGeom>
          <a:noFill/>
          <a:ln/>
        </p:spPr>
        <p:txBody>
          <a:bodyPr wrap="square" lIns="0" tIns="0" rIns="0" bIns="0" rtlCol="0" anchor="ctr">
            <a:normAutofit/>
          </a:bodyPr>
          <a:lstStyle/>
          <a:p>
            <a:pPr marL="0" indent="0" algn="ctr">
              <a:buNone/>
            </a:pPr>
            <a:r>
              <a:rPr lang="en-US" sz="930" dirty="0">
                <a:solidFill>
                  <a:srgbClr val="2E4154"/>
                </a:solidFill>
              </a:rPr>
              <a:t>Conventional</a:t>
            </a:r>
            <a:endParaRPr lang="en-US" sz="930" dirty="0"/>
          </a:p>
        </p:txBody>
      </p:sp>
      <p:sp>
        <p:nvSpPr>
          <p:cNvPr id="8" name="Shape 6"/>
          <p:cNvSpPr/>
          <p:nvPr/>
        </p:nvSpPr>
        <p:spPr>
          <a:xfrm>
            <a:off x="1755648" y="2906268"/>
            <a:ext cx="566928" cy="2488692"/>
          </a:xfrm>
          <a:prstGeom prst="rect">
            <a:avLst/>
          </a:prstGeom>
          <a:solidFill>
            <a:srgbClr val="27A6A1"/>
          </a:solidFill>
          <a:ln w="12700">
            <a:solidFill>
              <a:srgbClr val="27A6A1"/>
            </a:solidFill>
            <a:prstDash val="solid"/>
          </a:ln>
        </p:spPr>
        <p:txBody>
          <a:bodyPr/>
          <a:lstStyle/>
          <a:p>
            <a:endParaRPr lang="en-US"/>
          </a:p>
        </p:txBody>
      </p:sp>
      <p:sp>
        <p:nvSpPr>
          <p:cNvPr id="9" name="Text 7"/>
          <p:cNvSpPr/>
          <p:nvPr/>
        </p:nvSpPr>
        <p:spPr>
          <a:xfrm>
            <a:off x="1728216" y="2613660"/>
            <a:ext cx="658368" cy="164592"/>
          </a:xfrm>
          <a:prstGeom prst="rect">
            <a:avLst/>
          </a:prstGeom>
          <a:noFill/>
          <a:ln/>
        </p:spPr>
        <p:txBody>
          <a:bodyPr wrap="square" lIns="0" tIns="0" rIns="0" bIns="0" rtlCol="0" anchor="ctr"/>
          <a:lstStyle/>
          <a:p>
            <a:pPr marL="0" indent="0" algn="ctr">
              <a:buNone/>
            </a:pPr>
            <a:r>
              <a:rPr lang="en-US" sz="1200" b="1" dirty="0">
                <a:solidFill>
                  <a:srgbClr val="10233F"/>
                </a:solidFill>
              </a:rPr>
              <a:t>161</a:t>
            </a:r>
            <a:endParaRPr lang="en-US" sz="1200" dirty="0"/>
          </a:p>
        </p:txBody>
      </p:sp>
      <p:sp>
        <p:nvSpPr>
          <p:cNvPr id="10" name="Text 8"/>
          <p:cNvSpPr/>
          <p:nvPr/>
        </p:nvSpPr>
        <p:spPr>
          <a:xfrm>
            <a:off x="1572768" y="5504688"/>
            <a:ext cx="914400" cy="256032"/>
          </a:xfrm>
          <a:prstGeom prst="rect">
            <a:avLst/>
          </a:prstGeom>
          <a:noFill/>
          <a:ln/>
        </p:spPr>
        <p:txBody>
          <a:bodyPr wrap="square" lIns="0" tIns="0" rIns="0" bIns="0" rtlCol="0" anchor="ctr">
            <a:normAutofit/>
          </a:bodyPr>
          <a:lstStyle/>
          <a:p>
            <a:pPr marL="0" indent="0" algn="ctr">
              <a:buNone/>
            </a:pPr>
            <a:r>
              <a:rPr lang="en-US" sz="930" dirty="0">
                <a:solidFill>
                  <a:srgbClr val="2E4154"/>
                </a:solidFill>
              </a:rPr>
              <a:t>Green</a:t>
            </a:r>
            <a:endParaRPr lang="en-US" sz="930" dirty="0"/>
          </a:p>
        </p:txBody>
      </p:sp>
      <p:sp>
        <p:nvSpPr>
          <p:cNvPr id="11" name="Shape 9"/>
          <p:cNvSpPr/>
          <p:nvPr/>
        </p:nvSpPr>
        <p:spPr>
          <a:xfrm>
            <a:off x="2761488" y="2287959"/>
            <a:ext cx="566928" cy="3107001"/>
          </a:xfrm>
          <a:prstGeom prst="rect">
            <a:avLst/>
          </a:prstGeom>
          <a:solidFill>
            <a:srgbClr val="1D76B9"/>
          </a:solidFill>
          <a:ln w="12700">
            <a:solidFill>
              <a:srgbClr val="1D76B9"/>
            </a:solidFill>
            <a:prstDash val="solid"/>
          </a:ln>
        </p:spPr>
        <p:txBody>
          <a:bodyPr/>
          <a:lstStyle/>
          <a:p>
            <a:endParaRPr lang="en-US"/>
          </a:p>
        </p:txBody>
      </p:sp>
      <p:sp>
        <p:nvSpPr>
          <p:cNvPr id="12" name="Text 10"/>
          <p:cNvSpPr/>
          <p:nvPr/>
        </p:nvSpPr>
        <p:spPr>
          <a:xfrm>
            <a:off x="2734056" y="1995351"/>
            <a:ext cx="658368" cy="164592"/>
          </a:xfrm>
          <a:prstGeom prst="rect">
            <a:avLst/>
          </a:prstGeom>
          <a:noFill/>
          <a:ln/>
        </p:spPr>
        <p:txBody>
          <a:bodyPr wrap="square" lIns="0" tIns="0" rIns="0" bIns="0" rtlCol="0" anchor="ctr"/>
          <a:lstStyle/>
          <a:p>
            <a:pPr marL="0" indent="0" algn="ctr">
              <a:buNone/>
            </a:pPr>
            <a:r>
              <a:rPr lang="en-US" sz="1200" b="1" dirty="0">
                <a:solidFill>
                  <a:srgbClr val="10233F"/>
                </a:solidFill>
              </a:rPr>
              <a:t>201</a:t>
            </a:r>
            <a:endParaRPr lang="en-US" sz="1200" dirty="0"/>
          </a:p>
        </p:txBody>
      </p:sp>
      <p:sp>
        <p:nvSpPr>
          <p:cNvPr id="13" name="Text 11"/>
          <p:cNvSpPr/>
          <p:nvPr/>
        </p:nvSpPr>
        <p:spPr>
          <a:xfrm>
            <a:off x="2578608" y="5504688"/>
            <a:ext cx="914400" cy="256032"/>
          </a:xfrm>
          <a:prstGeom prst="rect">
            <a:avLst/>
          </a:prstGeom>
          <a:noFill/>
          <a:ln/>
        </p:spPr>
        <p:txBody>
          <a:bodyPr wrap="square" lIns="0" tIns="0" rIns="0" bIns="0" rtlCol="0" anchor="ctr">
            <a:normAutofit/>
          </a:bodyPr>
          <a:lstStyle/>
          <a:p>
            <a:pPr marL="0" indent="0" algn="ctr">
              <a:buNone/>
            </a:pPr>
            <a:r>
              <a:rPr lang="en-US" sz="930" dirty="0">
                <a:solidFill>
                  <a:srgbClr val="2E4154"/>
                </a:solidFill>
              </a:rPr>
              <a:t>Green+</a:t>
            </a:r>
            <a:endParaRPr lang="en-US" sz="930" dirty="0"/>
          </a:p>
        </p:txBody>
      </p:sp>
      <p:sp>
        <p:nvSpPr>
          <p:cNvPr id="14" name="Shape 12"/>
          <p:cNvSpPr/>
          <p:nvPr/>
        </p:nvSpPr>
        <p:spPr>
          <a:xfrm>
            <a:off x="594360" y="5394960"/>
            <a:ext cx="3383280" cy="0"/>
          </a:xfrm>
          <a:prstGeom prst="line">
            <a:avLst/>
          </a:prstGeom>
          <a:noFill/>
          <a:ln w="15240">
            <a:solidFill>
              <a:srgbClr val="B7C7D5"/>
            </a:solidFill>
            <a:prstDash val="solid"/>
          </a:ln>
        </p:spPr>
        <p:txBody>
          <a:bodyPr/>
          <a:lstStyle/>
          <a:p>
            <a:endParaRPr lang="en-US"/>
          </a:p>
        </p:txBody>
      </p:sp>
      <p:sp>
        <p:nvSpPr>
          <p:cNvPr id="15" name="Text 13"/>
          <p:cNvSpPr/>
          <p:nvPr/>
        </p:nvSpPr>
        <p:spPr>
          <a:xfrm>
            <a:off x="3703320" y="2377440"/>
            <a:ext cx="731520" cy="228600"/>
          </a:xfrm>
          <a:prstGeom prst="rect">
            <a:avLst/>
          </a:prstGeom>
          <a:noFill/>
          <a:ln/>
        </p:spPr>
        <p:txBody>
          <a:bodyPr wrap="square" lIns="0" tIns="0" rIns="0" bIns="0" rtlCol="0" anchor="ctr"/>
          <a:lstStyle/>
          <a:p>
            <a:pPr marL="0" indent="0">
              <a:buNone/>
            </a:pPr>
            <a:r>
              <a:rPr lang="en-US" sz="1400" b="1" dirty="0">
                <a:solidFill>
                  <a:srgbClr val="27A6A1"/>
                </a:solidFill>
              </a:rPr>
              <a:t>+61%</a:t>
            </a:r>
            <a:endParaRPr lang="en-US" sz="1400" dirty="0"/>
          </a:p>
        </p:txBody>
      </p:sp>
      <p:sp>
        <p:nvSpPr>
          <p:cNvPr id="16" name="Text 14"/>
          <p:cNvSpPr/>
          <p:nvPr/>
        </p:nvSpPr>
        <p:spPr>
          <a:xfrm>
            <a:off x="3703320" y="2706624"/>
            <a:ext cx="822960" cy="228600"/>
          </a:xfrm>
          <a:prstGeom prst="rect">
            <a:avLst/>
          </a:prstGeom>
          <a:noFill/>
          <a:ln/>
        </p:spPr>
        <p:txBody>
          <a:bodyPr wrap="square" lIns="0" tIns="0" rIns="0" bIns="0" rtlCol="0" anchor="ctr"/>
          <a:lstStyle/>
          <a:p>
            <a:pPr marL="0" indent="0">
              <a:buNone/>
            </a:pPr>
            <a:r>
              <a:rPr lang="en-US" sz="1400" b="1" dirty="0">
                <a:solidFill>
                  <a:srgbClr val="1D76B9"/>
                </a:solidFill>
              </a:rPr>
              <a:t>+101%</a:t>
            </a:r>
            <a:endParaRPr lang="en-US" sz="1400" dirty="0"/>
          </a:p>
        </p:txBody>
      </p:sp>
      <p:sp>
        <p:nvSpPr>
          <p:cNvPr id="17" name="Text 15"/>
          <p:cNvSpPr/>
          <p:nvPr/>
        </p:nvSpPr>
        <p:spPr>
          <a:xfrm>
            <a:off x="621792" y="6053328"/>
            <a:ext cx="3886200" cy="228600"/>
          </a:xfrm>
          <a:prstGeom prst="rect">
            <a:avLst/>
          </a:prstGeom>
          <a:noFill/>
          <a:ln/>
        </p:spPr>
        <p:txBody>
          <a:bodyPr wrap="square" lIns="0" tIns="0" rIns="0" bIns="0" rtlCol="0" anchor="ctr">
            <a:noAutofit/>
          </a:bodyPr>
          <a:lstStyle/>
          <a:p>
            <a:pPr marL="0" indent="0">
              <a:buNone/>
            </a:pPr>
            <a:r>
              <a:rPr lang="en-US" sz="1400" dirty="0">
                <a:solidFill>
                  <a:srgbClr val="4F6475"/>
                </a:solidFill>
              </a:rPr>
              <a:t>Average cognitive scores were 61% higher in Green and 101% higher in Green+ conditions vs conventional.</a:t>
            </a:r>
            <a:endParaRPr lang="en-US" sz="1400" dirty="0"/>
          </a:p>
        </p:txBody>
      </p:sp>
      <p:sp>
        <p:nvSpPr>
          <p:cNvPr id="18" name="Shape 16"/>
          <p:cNvSpPr/>
          <p:nvPr/>
        </p:nvSpPr>
        <p:spPr>
          <a:xfrm>
            <a:off x="4572000" y="1143000"/>
            <a:ext cx="3200400" cy="1417320"/>
          </a:xfrm>
          <a:prstGeom prst="roundRect">
            <a:avLst>
              <a:gd name="adj" fmla="val 7742"/>
            </a:avLst>
          </a:prstGeom>
          <a:solidFill>
            <a:srgbClr val="FFFFFF">
              <a:alpha val="98000"/>
            </a:srgbClr>
          </a:solidFill>
          <a:ln w="12700">
            <a:solidFill>
              <a:srgbClr val="DAE4EC"/>
            </a:solidFill>
            <a:prstDash val="solid"/>
          </a:ln>
        </p:spPr>
        <p:txBody>
          <a:bodyPr/>
          <a:lstStyle/>
          <a:p>
            <a:endParaRPr lang="en-US"/>
          </a:p>
        </p:txBody>
      </p:sp>
      <p:sp>
        <p:nvSpPr>
          <p:cNvPr id="19" name="Shape 17"/>
          <p:cNvSpPr/>
          <p:nvPr/>
        </p:nvSpPr>
        <p:spPr>
          <a:xfrm>
            <a:off x="4572000" y="1143000"/>
            <a:ext cx="73152" cy="1417320"/>
          </a:xfrm>
          <a:prstGeom prst="rect">
            <a:avLst/>
          </a:prstGeom>
          <a:solidFill>
            <a:srgbClr val="1D76B9"/>
          </a:solidFill>
          <a:ln w="12700">
            <a:solidFill>
              <a:srgbClr val="1D76B9">
                <a:alpha val="0"/>
              </a:srgbClr>
            </a:solidFill>
            <a:prstDash val="solid"/>
          </a:ln>
        </p:spPr>
        <p:txBody>
          <a:bodyPr/>
          <a:lstStyle/>
          <a:p>
            <a:endParaRPr lang="en-US"/>
          </a:p>
        </p:txBody>
      </p:sp>
      <p:sp>
        <p:nvSpPr>
          <p:cNvPr id="20" name="Text 18"/>
          <p:cNvSpPr/>
          <p:nvPr/>
        </p:nvSpPr>
        <p:spPr>
          <a:xfrm>
            <a:off x="4800600" y="1289304"/>
            <a:ext cx="2880360" cy="228600"/>
          </a:xfrm>
          <a:prstGeom prst="rect">
            <a:avLst/>
          </a:prstGeom>
          <a:noFill/>
          <a:ln/>
        </p:spPr>
        <p:txBody>
          <a:bodyPr wrap="square" lIns="0" tIns="0" rIns="0" bIns="0" rtlCol="0" anchor="ctr">
            <a:normAutofit/>
          </a:bodyPr>
          <a:lstStyle/>
          <a:p>
            <a:pPr marL="0" indent="0">
              <a:buNone/>
            </a:pPr>
            <a:r>
              <a:rPr lang="en-US" sz="1500" b="1" dirty="0">
                <a:solidFill>
                  <a:srgbClr val="102033"/>
                </a:solidFill>
              </a:rPr>
              <a:t>Controlled office exposure</a:t>
            </a:r>
            <a:endParaRPr lang="en-US" sz="1500" dirty="0"/>
          </a:p>
        </p:txBody>
      </p:sp>
      <p:sp>
        <p:nvSpPr>
          <p:cNvPr id="21" name="Text 19"/>
          <p:cNvSpPr/>
          <p:nvPr/>
        </p:nvSpPr>
        <p:spPr>
          <a:xfrm>
            <a:off x="4800600" y="1600200"/>
            <a:ext cx="2880360" cy="886968"/>
          </a:xfrm>
          <a:prstGeom prst="rect">
            <a:avLst/>
          </a:prstGeom>
          <a:noFill/>
          <a:ln/>
        </p:spPr>
        <p:txBody>
          <a:bodyPr wrap="square" lIns="254" tIns="254" rIns="254" bIns="254" rtlCol="0" anchor="ctr">
            <a:normAutofit/>
          </a:bodyPr>
          <a:lstStyle/>
          <a:p>
            <a:pPr marL="0" indent="0">
              <a:buNone/>
            </a:pPr>
            <a:r>
              <a:rPr lang="en-US" sz="1120" dirty="0">
                <a:solidFill>
                  <a:srgbClr val="2E4154"/>
                </a:solidFill>
              </a:rPr>
              <a:t>Ventilation and VOC reductions were associated with large improvements in decision-making scores, especially strategy, crisis response and information usage.</a:t>
            </a:r>
            <a:endParaRPr lang="en-US" sz="1120" dirty="0"/>
          </a:p>
        </p:txBody>
      </p:sp>
      <p:sp>
        <p:nvSpPr>
          <p:cNvPr id="22" name="Shape 20"/>
          <p:cNvSpPr/>
          <p:nvPr/>
        </p:nvSpPr>
        <p:spPr>
          <a:xfrm>
            <a:off x="8065008" y="1143000"/>
            <a:ext cx="3200400" cy="1417320"/>
          </a:xfrm>
          <a:prstGeom prst="roundRect">
            <a:avLst>
              <a:gd name="adj" fmla="val 7742"/>
            </a:avLst>
          </a:prstGeom>
          <a:solidFill>
            <a:srgbClr val="FFFFFF">
              <a:alpha val="98000"/>
            </a:srgbClr>
          </a:solidFill>
          <a:ln w="12700">
            <a:solidFill>
              <a:srgbClr val="DAE4EC"/>
            </a:solidFill>
            <a:prstDash val="solid"/>
          </a:ln>
        </p:spPr>
        <p:txBody>
          <a:bodyPr/>
          <a:lstStyle/>
          <a:p>
            <a:endParaRPr lang="en-US"/>
          </a:p>
        </p:txBody>
      </p:sp>
      <p:sp>
        <p:nvSpPr>
          <p:cNvPr id="23" name="Shape 21"/>
          <p:cNvSpPr/>
          <p:nvPr/>
        </p:nvSpPr>
        <p:spPr>
          <a:xfrm>
            <a:off x="8065008" y="1143000"/>
            <a:ext cx="73152" cy="1417320"/>
          </a:xfrm>
          <a:prstGeom prst="rect">
            <a:avLst/>
          </a:prstGeom>
          <a:solidFill>
            <a:srgbClr val="E7873C"/>
          </a:solidFill>
          <a:ln w="12700">
            <a:solidFill>
              <a:srgbClr val="E7873C">
                <a:alpha val="0"/>
              </a:srgbClr>
            </a:solidFill>
            <a:prstDash val="solid"/>
          </a:ln>
        </p:spPr>
        <p:txBody>
          <a:bodyPr/>
          <a:lstStyle/>
          <a:p>
            <a:endParaRPr lang="en-US"/>
          </a:p>
        </p:txBody>
      </p:sp>
      <p:sp>
        <p:nvSpPr>
          <p:cNvPr id="24" name="Text 22"/>
          <p:cNvSpPr/>
          <p:nvPr/>
        </p:nvSpPr>
        <p:spPr>
          <a:xfrm>
            <a:off x="8293608" y="1289304"/>
            <a:ext cx="2880360" cy="228600"/>
          </a:xfrm>
          <a:prstGeom prst="rect">
            <a:avLst/>
          </a:prstGeom>
          <a:noFill/>
          <a:ln/>
        </p:spPr>
        <p:txBody>
          <a:bodyPr wrap="square" lIns="0" tIns="0" rIns="0" bIns="0" rtlCol="0" anchor="ctr">
            <a:normAutofit/>
          </a:bodyPr>
          <a:lstStyle/>
          <a:p>
            <a:pPr marL="0" indent="0">
              <a:buNone/>
            </a:pPr>
            <a:r>
              <a:rPr lang="en-US" sz="1500" b="1" dirty="0">
                <a:solidFill>
                  <a:srgbClr val="102033"/>
                </a:solidFill>
              </a:rPr>
              <a:t>Multicountry real-world offices</a:t>
            </a:r>
            <a:endParaRPr lang="en-US" sz="1500" dirty="0"/>
          </a:p>
        </p:txBody>
      </p:sp>
      <p:sp>
        <p:nvSpPr>
          <p:cNvPr id="25" name="Text 23"/>
          <p:cNvSpPr/>
          <p:nvPr/>
        </p:nvSpPr>
        <p:spPr>
          <a:xfrm>
            <a:off x="8293608" y="1600200"/>
            <a:ext cx="2880360" cy="886968"/>
          </a:xfrm>
          <a:prstGeom prst="rect">
            <a:avLst/>
          </a:prstGeom>
          <a:noFill/>
          <a:ln/>
        </p:spPr>
        <p:txBody>
          <a:bodyPr wrap="square" lIns="254" tIns="254" rIns="254" bIns="254" rtlCol="0" anchor="ctr">
            <a:normAutofit/>
          </a:bodyPr>
          <a:lstStyle/>
          <a:p>
            <a:pPr marL="0" indent="0">
              <a:buNone/>
            </a:pPr>
            <a:r>
              <a:rPr lang="en-US" sz="1120" dirty="0">
                <a:solidFill>
                  <a:srgbClr val="2E4154"/>
                </a:solidFill>
              </a:rPr>
              <a:t>Higher acute PM₂.₅ and CO₂ were associated with slower response times and lower accuracy in office workers.</a:t>
            </a:r>
            <a:endParaRPr lang="en-US" sz="1120" dirty="0"/>
          </a:p>
        </p:txBody>
      </p:sp>
      <p:sp>
        <p:nvSpPr>
          <p:cNvPr id="26" name="Shape 24"/>
          <p:cNvSpPr/>
          <p:nvPr/>
        </p:nvSpPr>
        <p:spPr>
          <a:xfrm>
            <a:off x="4572000" y="2999232"/>
            <a:ext cx="3200400" cy="1417320"/>
          </a:xfrm>
          <a:prstGeom prst="roundRect">
            <a:avLst>
              <a:gd name="adj" fmla="val 7742"/>
            </a:avLst>
          </a:prstGeom>
          <a:solidFill>
            <a:srgbClr val="FFFFFF">
              <a:alpha val="98000"/>
            </a:srgbClr>
          </a:solidFill>
          <a:ln w="12700">
            <a:solidFill>
              <a:srgbClr val="DAE4EC"/>
            </a:solidFill>
            <a:prstDash val="solid"/>
          </a:ln>
        </p:spPr>
        <p:txBody>
          <a:bodyPr/>
          <a:lstStyle/>
          <a:p>
            <a:endParaRPr lang="en-US"/>
          </a:p>
        </p:txBody>
      </p:sp>
      <p:sp>
        <p:nvSpPr>
          <p:cNvPr id="27" name="Shape 25"/>
          <p:cNvSpPr/>
          <p:nvPr/>
        </p:nvSpPr>
        <p:spPr>
          <a:xfrm>
            <a:off x="4572000" y="2999232"/>
            <a:ext cx="73152" cy="1417320"/>
          </a:xfrm>
          <a:prstGeom prst="rect">
            <a:avLst/>
          </a:prstGeom>
          <a:solidFill>
            <a:srgbClr val="3FA677"/>
          </a:solidFill>
          <a:ln w="12700">
            <a:solidFill>
              <a:srgbClr val="3FA677">
                <a:alpha val="0"/>
              </a:srgbClr>
            </a:solidFill>
            <a:prstDash val="solid"/>
          </a:ln>
        </p:spPr>
        <p:txBody>
          <a:bodyPr/>
          <a:lstStyle/>
          <a:p>
            <a:endParaRPr lang="en-US"/>
          </a:p>
        </p:txBody>
      </p:sp>
      <p:sp>
        <p:nvSpPr>
          <p:cNvPr id="28" name="Text 26"/>
          <p:cNvSpPr/>
          <p:nvPr/>
        </p:nvSpPr>
        <p:spPr>
          <a:xfrm>
            <a:off x="4800600" y="3145536"/>
            <a:ext cx="2880360" cy="228600"/>
          </a:xfrm>
          <a:prstGeom prst="rect">
            <a:avLst/>
          </a:prstGeom>
          <a:noFill/>
          <a:ln/>
        </p:spPr>
        <p:txBody>
          <a:bodyPr wrap="square" lIns="0" tIns="0" rIns="0" bIns="0" rtlCol="0" anchor="ctr">
            <a:normAutofit/>
          </a:bodyPr>
          <a:lstStyle/>
          <a:p>
            <a:pPr marL="0" indent="0">
              <a:buNone/>
            </a:pPr>
            <a:r>
              <a:rPr lang="en-US" sz="1500" b="1" dirty="0">
                <a:solidFill>
                  <a:srgbClr val="102033"/>
                </a:solidFill>
              </a:rPr>
              <a:t>Green-certified buildings</a:t>
            </a:r>
            <a:endParaRPr lang="en-US" sz="1500" dirty="0"/>
          </a:p>
        </p:txBody>
      </p:sp>
      <p:sp>
        <p:nvSpPr>
          <p:cNvPr id="29" name="Text 27"/>
          <p:cNvSpPr/>
          <p:nvPr/>
        </p:nvSpPr>
        <p:spPr>
          <a:xfrm>
            <a:off x="4800600" y="3456432"/>
            <a:ext cx="2880360" cy="886968"/>
          </a:xfrm>
          <a:prstGeom prst="rect">
            <a:avLst/>
          </a:prstGeom>
          <a:noFill/>
          <a:ln/>
        </p:spPr>
        <p:txBody>
          <a:bodyPr wrap="square" lIns="254" tIns="254" rIns="254" bIns="254" rtlCol="0" anchor="ctr">
            <a:normAutofit/>
          </a:bodyPr>
          <a:lstStyle/>
          <a:p>
            <a:pPr marL="0" indent="0">
              <a:buNone/>
            </a:pPr>
            <a:r>
              <a:rPr lang="en-US" sz="1120" dirty="0">
                <a:solidFill>
                  <a:srgbClr val="2E4154"/>
                </a:solidFill>
              </a:rPr>
              <a:t>Workers in green-certified spaces scored higher on cognitive tests and reported fewer sick-building symptoms.</a:t>
            </a:r>
            <a:endParaRPr lang="en-US" sz="1120" dirty="0"/>
          </a:p>
        </p:txBody>
      </p:sp>
      <p:sp>
        <p:nvSpPr>
          <p:cNvPr id="30" name="Shape 28"/>
          <p:cNvSpPr/>
          <p:nvPr/>
        </p:nvSpPr>
        <p:spPr>
          <a:xfrm>
            <a:off x="8065008" y="2999232"/>
            <a:ext cx="3200400" cy="1417320"/>
          </a:xfrm>
          <a:prstGeom prst="roundRect">
            <a:avLst>
              <a:gd name="adj" fmla="val 7742"/>
            </a:avLst>
          </a:prstGeom>
          <a:solidFill>
            <a:srgbClr val="FFFFFF">
              <a:alpha val="98000"/>
            </a:srgbClr>
          </a:solidFill>
          <a:ln w="12700">
            <a:solidFill>
              <a:srgbClr val="DAE4EC"/>
            </a:solidFill>
            <a:prstDash val="solid"/>
          </a:ln>
        </p:spPr>
        <p:txBody>
          <a:bodyPr/>
          <a:lstStyle/>
          <a:p>
            <a:endParaRPr lang="en-US"/>
          </a:p>
        </p:txBody>
      </p:sp>
      <p:sp>
        <p:nvSpPr>
          <p:cNvPr id="31" name="Shape 29"/>
          <p:cNvSpPr/>
          <p:nvPr/>
        </p:nvSpPr>
        <p:spPr>
          <a:xfrm>
            <a:off x="8065008" y="2999232"/>
            <a:ext cx="73152" cy="1417320"/>
          </a:xfrm>
          <a:prstGeom prst="rect">
            <a:avLst/>
          </a:prstGeom>
          <a:solidFill>
            <a:srgbClr val="6860B8"/>
          </a:solidFill>
          <a:ln w="12700">
            <a:solidFill>
              <a:srgbClr val="6860B8">
                <a:alpha val="0"/>
              </a:srgbClr>
            </a:solidFill>
            <a:prstDash val="solid"/>
          </a:ln>
        </p:spPr>
        <p:txBody>
          <a:bodyPr/>
          <a:lstStyle/>
          <a:p>
            <a:endParaRPr lang="en-US"/>
          </a:p>
        </p:txBody>
      </p:sp>
      <p:sp>
        <p:nvSpPr>
          <p:cNvPr id="32" name="Text 30"/>
          <p:cNvSpPr/>
          <p:nvPr/>
        </p:nvSpPr>
        <p:spPr>
          <a:xfrm>
            <a:off x="8293608" y="3145536"/>
            <a:ext cx="2880360" cy="228600"/>
          </a:xfrm>
          <a:prstGeom prst="rect">
            <a:avLst/>
          </a:prstGeom>
          <a:noFill/>
          <a:ln/>
        </p:spPr>
        <p:txBody>
          <a:bodyPr wrap="square" lIns="0" tIns="0" rIns="0" bIns="0" rtlCol="0" anchor="ctr">
            <a:normAutofit/>
          </a:bodyPr>
          <a:lstStyle/>
          <a:p>
            <a:pPr marL="0" indent="0">
              <a:buNone/>
            </a:pPr>
            <a:r>
              <a:rPr lang="en-US" sz="1500" b="1" dirty="0">
                <a:solidFill>
                  <a:srgbClr val="102033"/>
                </a:solidFill>
              </a:rPr>
              <a:t>Practical takeaway</a:t>
            </a:r>
            <a:endParaRPr lang="en-US" sz="1500" dirty="0"/>
          </a:p>
        </p:txBody>
      </p:sp>
      <p:sp>
        <p:nvSpPr>
          <p:cNvPr id="33" name="Text 31"/>
          <p:cNvSpPr/>
          <p:nvPr/>
        </p:nvSpPr>
        <p:spPr>
          <a:xfrm>
            <a:off x="8293608" y="3456432"/>
            <a:ext cx="2880360" cy="886968"/>
          </a:xfrm>
          <a:prstGeom prst="rect">
            <a:avLst/>
          </a:prstGeom>
          <a:noFill/>
          <a:ln/>
        </p:spPr>
        <p:txBody>
          <a:bodyPr wrap="square" lIns="254" tIns="254" rIns="254" bIns="254" rtlCol="0" anchor="ctr">
            <a:normAutofit/>
          </a:bodyPr>
          <a:lstStyle/>
          <a:p>
            <a:pPr marL="0" indent="0">
              <a:buNone/>
            </a:pPr>
            <a:r>
              <a:rPr lang="en-US" sz="1120" dirty="0">
                <a:solidFill>
                  <a:srgbClr val="2E4154"/>
                </a:solidFill>
              </a:rPr>
              <a:t>Building operations can influence brain-relevant exposures every day, not only during acute pollution events.</a:t>
            </a:r>
            <a:endParaRPr lang="en-US" sz="1120" dirty="0"/>
          </a:p>
        </p:txBody>
      </p:sp>
      <p:sp>
        <p:nvSpPr>
          <p:cNvPr id="34" name="Text 32"/>
          <p:cNvSpPr/>
          <p:nvPr/>
        </p:nvSpPr>
        <p:spPr>
          <a:xfrm>
            <a:off x="4617720" y="5029200"/>
            <a:ext cx="1828800" cy="228600"/>
          </a:xfrm>
          <a:prstGeom prst="rect">
            <a:avLst/>
          </a:prstGeom>
          <a:noFill/>
          <a:ln/>
        </p:spPr>
        <p:txBody>
          <a:bodyPr wrap="square" lIns="0" tIns="0" rIns="0" bIns="0" rtlCol="0" anchor="ctr"/>
          <a:lstStyle/>
          <a:p>
            <a:pPr marL="0" indent="0">
              <a:buNone/>
            </a:pPr>
            <a:r>
              <a:rPr lang="en-US" sz="1300" b="1" dirty="0">
                <a:solidFill>
                  <a:srgbClr val="10233F"/>
                </a:solidFill>
              </a:rPr>
              <a:t>Evidence base</a:t>
            </a:r>
            <a:endParaRPr lang="en-US" sz="1300" dirty="0"/>
          </a:p>
        </p:txBody>
      </p:sp>
      <p:sp>
        <p:nvSpPr>
          <p:cNvPr id="35" name="Text 33"/>
          <p:cNvSpPr/>
          <p:nvPr/>
        </p:nvSpPr>
        <p:spPr>
          <a:xfrm>
            <a:off x="4617720" y="5376672"/>
            <a:ext cx="6583680" cy="502920"/>
          </a:xfrm>
          <a:prstGeom prst="rect">
            <a:avLst/>
          </a:prstGeom>
          <a:noFill/>
          <a:ln/>
        </p:spPr>
        <p:txBody>
          <a:bodyPr wrap="square" lIns="0" tIns="0" rIns="0" bIns="0" rtlCol="0" anchor="ctr">
            <a:normAutofit/>
          </a:bodyPr>
          <a:lstStyle/>
          <a:p>
            <a:pPr marL="0" indent="0">
              <a:buNone/>
            </a:pPr>
            <a:r>
              <a:rPr lang="en-US" sz="1020" dirty="0">
                <a:solidFill>
                  <a:srgbClr val="4F6475"/>
                </a:solidFill>
              </a:rPr>
              <a:t>Allen et al., Environmental Health Perspectives; Cedeño-Laurent et al., Environmental Research Letters; MacNaughton et al., Building and Environment.</a:t>
            </a:r>
            <a:endParaRPr lang="en-US" sz="1020" dirty="0"/>
          </a:p>
        </p:txBody>
      </p:sp>
      <p:sp>
        <p:nvSpPr>
          <p:cNvPr id="36" name="Shape 34"/>
          <p:cNvSpPr/>
          <p:nvPr/>
        </p:nvSpPr>
        <p:spPr>
          <a:xfrm>
            <a:off x="411480" y="6510528"/>
            <a:ext cx="11356848" cy="0"/>
          </a:xfrm>
          <a:prstGeom prst="line">
            <a:avLst/>
          </a:prstGeom>
          <a:noFill/>
          <a:ln w="10160">
            <a:solidFill>
              <a:srgbClr val="D6E0EA"/>
            </a:solidFill>
            <a:prstDash val="solid"/>
          </a:ln>
        </p:spPr>
        <p:txBody>
          <a:bodyPr/>
          <a:lstStyle/>
          <a:p>
            <a:endParaRPr lang="en-US"/>
          </a:p>
        </p:txBody>
      </p:sp>
      <p:sp>
        <p:nvSpPr>
          <p:cNvPr id="38" name="Text 36"/>
          <p:cNvSpPr/>
          <p:nvPr/>
        </p:nvSpPr>
        <p:spPr>
          <a:xfrm>
            <a:off x="11365992" y="6547104"/>
            <a:ext cx="411480" cy="182880"/>
          </a:xfrm>
          <a:prstGeom prst="rect">
            <a:avLst/>
          </a:prstGeom>
          <a:noFill/>
          <a:ln/>
        </p:spPr>
        <p:txBody>
          <a:bodyPr wrap="square" lIns="0" tIns="0" rIns="0" bIns="0" rtlCol="0" anchor="ctr"/>
          <a:lstStyle/>
          <a:p>
            <a:pPr marL="0" indent="0" algn="r">
              <a:buNone/>
            </a:pPr>
            <a:r>
              <a:rPr lang="en-US" sz="800" dirty="0">
                <a:solidFill>
                  <a:srgbClr val="748797"/>
                </a:solidFill>
              </a:rPr>
              <a:t>05</a:t>
            </a:r>
            <a:endParaRPr lang="en-US" sz="800" dirty="0"/>
          </a:p>
        </p:txBody>
      </p:sp>
      <p:pic>
        <p:nvPicPr>
          <p:cNvPr id="37" name="Picture 36">
            <a:extLst>
              <a:ext uri="{FF2B5EF4-FFF2-40B4-BE49-F238E27FC236}">
                <a16:creationId xmlns:a16="http://schemas.microsoft.com/office/drawing/2014/main" id="{0E394FB2-8FE7-55B2-7555-DBF85636CCDA}"/>
              </a:ext>
            </a:extLst>
          </p:cNvPr>
          <p:cNvPicPr>
            <a:picLocks noChangeAspect="1"/>
          </p:cNvPicPr>
          <p:nvPr/>
        </p:nvPicPr>
        <p:blipFill>
          <a:blip r:embed="rId3">
            <a:extLst>
              <a:ext uri="{28A0092B-C50C-407E-A947-70E740481C1C}">
                <a14:useLocalDpi xmlns:a14="http://schemas.microsoft.com/office/drawing/2010/main" val="0"/>
              </a:ext>
            </a:extLst>
          </a:blip>
          <a:srcRect t="96036"/>
          <a:stretch>
            <a:fillRect/>
          </a:stretch>
        </p:blipFill>
        <p:spPr>
          <a:xfrm>
            <a:off x="0" y="6654468"/>
            <a:ext cx="12192000" cy="203532"/>
          </a:xfrm>
          <a:prstGeom prst="rect">
            <a:avLst/>
          </a:prstGeom>
        </p:spPr>
      </p:pic>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11480" y="256032"/>
            <a:ext cx="8046720" cy="411480"/>
          </a:xfrm>
          <a:prstGeom prst="rect">
            <a:avLst/>
          </a:prstGeom>
          <a:noFill/>
          <a:ln/>
        </p:spPr>
        <p:txBody>
          <a:bodyPr wrap="square" lIns="0" tIns="0" rIns="0" bIns="0" rtlCol="0" anchor="ctr">
            <a:normAutofit fontScale="92500"/>
          </a:bodyPr>
          <a:lstStyle/>
          <a:p>
            <a:pPr marL="0" indent="0">
              <a:buNone/>
            </a:pPr>
            <a:r>
              <a:rPr lang="en-US" sz="2500" b="1" dirty="0">
                <a:solidFill>
                  <a:srgbClr val="10233F"/>
                </a:solidFill>
                <a:latin typeface="Aptos Display" pitchFamily="34" charset="0"/>
                <a:ea typeface="Aptos Display" pitchFamily="34" charset="-122"/>
                <a:cs typeface="Aptos Display" pitchFamily="34" charset="-120"/>
              </a:rPr>
              <a:t>Productivity is the operational expression of brain physiology</a:t>
            </a:r>
            <a:endParaRPr lang="en-US" sz="2500" dirty="0"/>
          </a:p>
        </p:txBody>
      </p:sp>
      <p:sp>
        <p:nvSpPr>
          <p:cNvPr id="3" name="Text 1"/>
          <p:cNvSpPr/>
          <p:nvPr/>
        </p:nvSpPr>
        <p:spPr>
          <a:xfrm>
            <a:off x="429768" y="676656"/>
            <a:ext cx="9875520" cy="219456"/>
          </a:xfrm>
          <a:prstGeom prst="rect">
            <a:avLst/>
          </a:prstGeom>
          <a:noFill/>
          <a:ln/>
        </p:spPr>
        <p:txBody>
          <a:bodyPr wrap="square" lIns="0" tIns="0" rIns="0" bIns="0" rtlCol="0" anchor="ctr">
            <a:normAutofit/>
          </a:bodyPr>
          <a:lstStyle/>
          <a:p>
            <a:pPr marL="0" indent="0">
              <a:buNone/>
            </a:pPr>
            <a:r>
              <a:rPr lang="en-US" sz="1250" dirty="0">
                <a:solidFill>
                  <a:srgbClr val="4F6475"/>
                </a:solidFill>
              </a:rPr>
              <a:t>Productivity losses show up as slower speed, more errors, reduced judgment quality, symptoms and missed work.</a:t>
            </a:r>
            <a:endParaRPr lang="en-US" sz="1250" dirty="0"/>
          </a:p>
        </p:txBody>
      </p:sp>
      <p:pic>
        <p:nvPicPr>
          <p:cNvPr id="4" name="Image 0" descr="/mnt/data/crop_split_tall.jpg"/>
          <p:cNvPicPr>
            <a:picLocks noChangeAspect="1"/>
          </p:cNvPicPr>
          <p:nvPr/>
        </p:nvPicPr>
        <p:blipFill>
          <a:blip r:embed="rId3"/>
          <a:stretch>
            <a:fillRect/>
          </a:stretch>
        </p:blipFill>
        <p:spPr>
          <a:xfrm>
            <a:off x="438912" y="1078992"/>
            <a:ext cx="5486400" cy="4956048"/>
          </a:xfrm>
          <a:prstGeom prst="rect">
            <a:avLst/>
          </a:prstGeom>
        </p:spPr>
      </p:pic>
      <p:sp>
        <p:nvSpPr>
          <p:cNvPr id="5" name="Shape 2"/>
          <p:cNvSpPr/>
          <p:nvPr/>
        </p:nvSpPr>
        <p:spPr>
          <a:xfrm>
            <a:off x="438912" y="1078992"/>
            <a:ext cx="5486400" cy="4956048"/>
          </a:xfrm>
          <a:prstGeom prst="rect">
            <a:avLst/>
          </a:prstGeom>
          <a:solidFill>
            <a:srgbClr val="FFFFFF">
              <a:alpha val="0"/>
            </a:srgbClr>
          </a:solidFill>
          <a:ln w="12700">
            <a:solidFill>
              <a:srgbClr val="CAD8E4"/>
            </a:solidFill>
            <a:prstDash val="solid"/>
          </a:ln>
        </p:spPr>
        <p:txBody>
          <a:bodyPr/>
          <a:lstStyle/>
          <a:p>
            <a:endParaRPr lang="en-US"/>
          </a:p>
        </p:txBody>
      </p:sp>
      <p:sp>
        <p:nvSpPr>
          <p:cNvPr id="6" name="Text 3"/>
          <p:cNvSpPr/>
          <p:nvPr/>
        </p:nvSpPr>
        <p:spPr>
          <a:xfrm>
            <a:off x="6400800" y="1143000"/>
            <a:ext cx="5120640" cy="256032"/>
          </a:xfrm>
          <a:prstGeom prst="rect">
            <a:avLst/>
          </a:prstGeom>
          <a:noFill/>
          <a:ln/>
        </p:spPr>
        <p:txBody>
          <a:bodyPr wrap="square" lIns="0" tIns="0" rIns="0" bIns="0" rtlCol="0" anchor="ctr"/>
          <a:lstStyle/>
          <a:p>
            <a:pPr marL="0" indent="0">
              <a:buNone/>
            </a:pPr>
            <a:r>
              <a:rPr lang="en-US" sz="1900" b="1" dirty="0">
                <a:solidFill>
                  <a:srgbClr val="10233F"/>
                </a:solidFill>
              </a:rPr>
              <a:t>From physiology to financial value</a:t>
            </a:r>
            <a:endParaRPr lang="en-US" sz="1900" dirty="0"/>
          </a:p>
        </p:txBody>
      </p:sp>
      <p:sp>
        <p:nvSpPr>
          <p:cNvPr id="7" name="Shape 4"/>
          <p:cNvSpPr/>
          <p:nvPr/>
        </p:nvSpPr>
        <p:spPr>
          <a:xfrm>
            <a:off x="6400800" y="1664208"/>
            <a:ext cx="4846320" cy="530352"/>
          </a:xfrm>
          <a:prstGeom prst="roundRect">
            <a:avLst>
              <a:gd name="adj" fmla="val 13793"/>
            </a:avLst>
          </a:prstGeom>
          <a:solidFill>
            <a:srgbClr val="EEF6FA"/>
          </a:solidFill>
          <a:ln w="10160">
            <a:solidFill>
              <a:srgbClr val="D9E4EB"/>
            </a:solidFill>
            <a:prstDash val="solid"/>
          </a:ln>
        </p:spPr>
        <p:txBody>
          <a:bodyPr/>
          <a:lstStyle/>
          <a:p>
            <a:endParaRPr lang="en-US"/>
          </a:p>
        </p:txBody>
      </p:sp>
      <p:sp>
        <p:nvSpPr>
          <p:cNvPr id="8" name="Text 5"/>
          <p:cNvSpPr/>
          <p:nvPr/>
        </p:nvSpPr>
        <p:spPr>
          <a:xfrm>
            <a:off x="6601968" y="1783080"/>
            <a:ext cx="1261872" cy="164592"/>
          </a:xfrm>
          <a:prstGeom prst="rect">
            <a:avLst/>
          </a:prstGeom>
          <a:noFill/>
          <a:ln/>
        </p:spPr>
        <p:txBody>
          <a:bodyPr wrap="square" lIns="0" tIns="0" rIns="0" bIns="0" rtlCol="0" anchor="ctr"/>
          <a:lstStyle/>
          <a:p>
            <a:pPr marL="0" indent="0">
              <a:buNone/>
            </a:pPr>
            <a:r>
              <a:rPr lang="en-US" sz="1250" b="1" dirty="0">
                <a:solidFill>
                  <a:srgbClr val="102033"/>
                </a:solidFill>
              </a:rPr>
              <a:t>Speed</a:t>
            </a:r>
            <a:endParaRPr lang="en-US" sz="1250" dirty="0"/>
          </a:p>
        </p:txBody>
      </p:sp>
      <p:sp>
        <p:nvSpPr>
          <p:cNvPr id="9" name="Text 6"/>
          <p:cNvSpPr/>
          <p:nvPr/>
        </p:nvSpPr>
        <p:spPr>
          <a:xfrm>
            <a:off x="8028432" y="1783080"/>
            <a:ext cx="2971800" cy="164592"/>
          </a:xfrm>
          <a:prstGeom prst="rect">
            <a:avLst/>
          </a:prstGeom>
          <a:noFill/>
          <a:ln/>
        </p:spPr>
        <p:txBody>
          <a:bodyPr wrap="square" lIns="0" tIns="0" rIns="0" bIns="0" rtlCol="0" anchor="ctr">
            <a:normAutofit lnSpcReduction="10000"/>
          </a:bodyPr>
          <a:lstStyle/>
          <a:p>
            <a:pPr marL="0" indent="0">
              <a:buNone/>
            </a:pPr>
            <a:r>
              <a:rPr lang="en-US" sz="1120" dirty="0">
                <a:solidFill>
                  <a:srgbClr val="2E4154"/>
                </a:solidFill>
              </a:rPr>
              <a:t>faster response time and task completion</a:t>
            </a:r>
            <a:endParaRPr lang="en-US" sz="1120" dirty="0"/>
          </a:p>
        </p:txBody>
      </p:sp>
      <p:sp>
        <p:nvSpPr>
          <p:cNvPr id="10" name="Shape 7"/>
          <p:cNvSpPr/>
          <p:nvPr/>
        </p:nvSpPr>
        <p:spPr>
          <a:xfrm>
            <a:off x="6400800" y="2322576"/>
            <a:ext cx="4846320" cy="530352"/>
          </a:xfrm>
          <a:prstGeom prst="roundRect">
            <a:avLst>
              <a:gd name="adj" fmla="val 13793"/>
            </a:avLst>
          </a:prstGeom>
          <a:solidFill>
            <a:srgbClr val="F7FAFC"/>
          </a:solidFill>
          <a:ln w="10160">
            <a:solidFill>
              <a:srgbClr val="D9E4EB"/>
            </a:solidFill>
            <a:prstDash val="solid"/>
          </a:ln>
        </p:spPr>
        <p:txBody>
          <a:bodyPr/>
          <a:lstStyle/>
          <a:p>
            <a:endParaRPr lang="en-US"/>
          </a:p>
        </p:txBody>
      </p:sp>
      <p:sp>
        <p:nvSpPr>
          <p:cNvPr id="11" name="Text 8"/>
          <p:cNvSpPr/>
          <p:nvPr/>
        </p:nvSpPr>
        <p:spPr>
          <a:xfrm>
            <a:off x="6601968" y="2441448"/>
            <a:ext cx="1261872" cy="164592"/>
          </a:xfrm>
          <a:prstGeom prst="rect">
            <a:avLst/>
          </a:prstGeom>
          <a:noFill/>
          <a:ln/>
        </p:spPr>
        <p:txBody>
          <a:bodyPr wrap="square" lIns="0" tIns="0" rIns="0" bIns="0" rtlCol="0" anchor="ctr"/>
          <a:lstStyle/>
          <a:p>
            <a:pPr marL="0" indent="0">
              <a:buNone/>
            </a:pPr>
            <a:r>
              <a:rPr lang="en-US" sz="1250" b="1" dirty="0">
                <a:solidFill>
                  <a:srgbClr val="102033"/>
                </a:solidFill>
              </a:rPr>
              <a:t>Accuracy</a:t>
            </a:r>
            <a:endParaRPr lang="en-US" sz="1250" dirty="0"/>
          </a:p>
        </p:txBody>
      </p:sp>
      <p:sp>
        <p:nvSpPr>
          <p:cNvPr id="12" name="Text 9"/>
          <p:cNvSpPr/>
          <p:nvPr/>
        </p:nvSpPr>
        <p:spPr>
          <a:xfrm>
            <a:off x="8028432" y="2441448"/>
            <a:ext cx="2971800" cy="164592"/>
          </a:xfrm>
          <a:prstGeom prst="rect">
            <a:avLst/>
          </a:prstGeom>
          <a:noFill/>
          <a:ln/>
        </p:spPr>
        <p:txBody>
          <a:bodyPr wrap="square" lIns="0" tIns="0" rIns="0" bIns="0" rtlCol="0" anchor="ctr">
            <a:normAutofit lnSpcReduction="10000"/>
          </a:bodyPr>
          <a:lstStyle/>
          <a:p>
            <a:pPr marL="0" indent="0">
              <a:buNone/>
            </a:pPr>
            <a:r>
              <a:rPr lang="en-US" sz="1120" dirty="0">
                <a:solidFill>
                  <a:srgbClr val="2E4154"/>
                </a:solidFill>
              </a:rPr>
              <a:t>fewer mistakes, rework and near-misses</a:t>
            </a:r>
            <a:endParaRPr lang="en-US" sz="1120" dirty="0"/>
          </a:p>
        </p:txBody>
      </p:sp>
      <p:sp>
        <p:nvSpPr>
          <p:cNvPr id="13" name="Shape 10"/>
          <p:cNvSpPr/>
          <p:nvPr/>
        </p:nvSpPr>
        <p:spPr>
          <a:xfrm>
            <a:off x="6400800" y="2980944"/>
            <a:ext cx="4846320" cy="530352"/>
          </a:xfrm>
          <a:prstGeom prst="roundRect">
            <a:avLst>
              <a:gd name="adj" fmla="val 13793"/>
            </a:avLst>
          </a:prstGeom>
          <a:solidFill>
            <a:srgbClr val="EEF6FA"/>
          </a:solidFill>
          <a:ln w="10160">
            <a:solidFill>
              <a:srgbClr val="D9E4EB"/>
            </a:solidFill>
            <a:prstDash val="solid"/>
          </a:ln>
        </p:spPr>
        <p:txBody>
          <a:bodyPr/>
          <a:lstStyle/>
          <a:p>
            <a:endParaRPr lang="en-US"/>
          </a:p>
        </p:txBody>
      </p:sp>
      <p:sp>
        <p:nvSpPr>
          <p:cNvPr id="14" name="Text 11"/>
          <p:cNvSpPr/>
          <p:nvPr/>
        </p:nvSpPr>
        <p:spPr>
          <a:xfrm>
            <a:off x="6601968" y="3099816"/>
            <a:ext cx="1261872" cy="164592"/>
          </a:xfrm>
          <a:prstGeom prst="rect">
            <a:avLst/>
          </a:prstGeom>
          <a:noFill/>
          <a:ln/>
        </p:spPr>
        <p:txBody>
          <a:bodyPr wrap="square" lIns="0" tIns="0" rIns="0" bIns="0" rtlCol="0" anchor="ctr"/>
          <a:lstStyle/>
          <a:p>
            <a:pPr marL="0" indent="0">
              <a:buNone/>
            </a:pPr>
            <a:r>
              <a:rPr lang="en-US" sz="1250" b="1" dirty="0">
                <a:solidFill>
                  <a:srgbClr val="102033"/>
                </a:solidFill>
              </a:rPr>
              <a:t>Judgment</a:t>
            </a:r>
            <a:endParaRPr lang="en-US" sz="1250" dirty="0"/>
          </a:p>
        </p:txBody>
      </p:sp>
      <p:sp>
        <p:nvSpPr>
          <p:cNvPr id="15" name="Text 12"/>
          <p:cNvSpPr/>
          <p:nvPr/>
        </p:nvSpPr>
        <p:spPr>
          <a:xfrm>
            <a:off x="8028432" y="3099816"/>
            <a:ext cx="2971800" cy="164592"/>
          </a:xfrm>
          <a:prstGeom prst="rect">
            <a:avLst/>
          </a:prstGeom>
          <a:noFill/>
          <a:ln/>
        </p:spPr>
        <p:txBody>
          <a:bodyPr wrap="square" lIns="0" tIns="0" rIns="0" bIns="0" rtlCol="0" anchor="ctr">
            <a:normAutofit fontScale="92500"/>
          </a:bodyPr>
          <a:lstStyle/>
          <a:p>
            <a:pPr marL="0" indent="0">
              <a:buNone/>
            </a:pPr>
            <a:r>
              <a:rPr lang="en-US" sz="1120" dirty="0">
                <a:solidFill>
                  <a:srgbClr val="2E4154"/>
                </a:solidFill>
              </a:rPr>
              <a:t>better strategy, crisis response and information use</a:t>
            </a:r>
            <a:endParaRPr lang="en-US" sz="1120" dirty="0"/>
          </a:p>
        </p:txBody>
      </p:sp>
      <p:sp>
        <p:nvSpPr>
          <p:cNvPr id="16" name="Shape 13"/>
          <p:cNvSpPr/>
          <p:nvPr/>
        </p:nvSpPr>
        <p:spPr>
          <a:xfrm>
            <a:off x="6400800" y="3639312"/>
            <a:ext cx="4846320" cy="530352"/>
          </a:xfrm>
          <a:prstGeom prst="roundRect">
            <a:avLst>
              <a:gd name="adj" fmla="val 13793"/>
            </a:avLst>
          </a:prstGeom>
          <a:solidFill>
            <a:srgbClr val="F7FAFC"/>
          </a:solidFill>
          <a:ln w="10160">
            <a:solidFill>
              <a:srgbClr val="D9E4EB"/>
            </a:solidFill>
            <a:prstDash val="solid"/>
          </a:ln>
        </p:spPr>
        <p:txBody>
          <a:bodyPr/>
          <a:lstStyle/>
          <a:p>
            <a:endParaRPr lang="en-US"/>
          </a:p>
        </p:txBody>
      </p:sp>
      <p:sp>
        <p:nvSpPr>
          <p:cNvPr id="17" name="Text 14"/>
          <p:cNvSpPr/>
          <p:nvPr/>
        </p:nvSpPr>
        <p:spPr>
          <a:xfrm>
            <a:off x="6601968" y="3758184"/>
            <a:ext cx="1261872" cy="164592"/>
          </a:xfrm>
          <a:prstGeom prst="rect">
            <a:avLst/>
          </a:prstGeom>
          <a:noFill/>
          <a:ln/>
        </p:spPr>
        <p:txBody>
          <a:bodyPr wrap="square" lIns="0" tIns="0" rIns="0" bIns="0" rtlCol="0" anchor="ctr"/>
          <a:lstStyle/>
          <a:p>
            <a:pPr marL="0" indent="0">
              <a:buNone/>
            </a:pPr>
            <a:r>
              <a:rPr lang="en-US" sz="1250" b="1" dirty="0">
                <a:solidFill>
                  <a:srgbClr val="102033"/>
                </a:solidFill>
              </a:rPr>
              <a:t>Resilience</a:t>
            </a:r>
            <a:endParaRPr lang="en-US" sz="1250" dirty="0"/>
          </a:p>
        </p:txBody>
      </p:sp>
      <p:sp>
        <p:nvSpPr>
          <p:cNvPr id="18" name="Text 15"/>
          <p:cNvSpPr/>
          <p:nvPr/>
        </p:nvSpPr>
        <p:spPr>
          <a:xfrm>
            <a:off x="8028432" y="3758184"/>
            <a:ext cx="2971800" cy="164592"/>
          </a:xfrm>
          <a:prstGeom prst="rect">
            <a:avLst/>
          </a:prstGeom>
          <a:noFill/>
          <a:ln/>
        </p:spPr>
        <p:txBody>
          <a:bodyPr wrap="square" lIns="0" tIns="0" rIns="0" bIns="0" rtlCol="0" anchor="ctr">
            <a:normAutofit lnSpcReduction="10000"/>
          </a:bodyPr>
          <a:lstStyle/>
          <a:p>
            <a:pPr marL="0" indent="0">
              <a:buNone/>
            </a:pPr>
            <a:r>
              <a:rPr lang="en-US" sz="1120" dirty="0">
                <a:solidFill>
                  <a:srgbClr val="2E4154"/>
                </a:solidFill>
              </a:rPr>
              <a:t>less fatigue, fewer symptoms, fewer sick days</a:t>
            </a:r>
            <a:endParaRPr lang="en-US" sz="1120" dirty="0"/>
          </a:p>
        </p:txBody>
      </p:sp>
      <p:sp>
        <p:nvSpPr>
          <p:cNvPr id="19" name="Shape 16"/>
          <p:cNvSpPr/>
          <p:nvPr/>
        </p:nvSpPr>
        <p:spPr>
          <a:xfrm>
            <a:off x="6400800" y="4297680"/>
            <a:ext cx="4846320" cy="530352"/>
          </a:xfrm>
          <a:prstGeom prst="roundRect">
            <a:avLst>
              <a:gd name="adj" fmla="val 13793"/>
            </a:avLst>
          </a:prstGeom>
          <a:solidFill>
            <a:srgbClr val="EEF6FA"/>
          </a:solidFill>
          <a:ln w="10160">
            <a:solidFill>
              <a:srgbClr val="D9E4EB"/>
            </a:solidFill>
            <a:prstDash val="solid"/>
          </a:ln>
        </p:spPr>
        <p:txBody>
          <a:bodyPr/>
          <a:lstStyle/>
          <a:p>
            <a:endParaRPr lang="en-US"/>
          </a:p>
        </p:txBody>
      </p:sp>
      <p:sp>
        <p:nvSpPr>
          <p:cNvPr id="20" name="Text 17"/>
          <p:cNvSpPr/>
          <p:nvPr/>
        </p:nvSpPr>
        <p:spPr>
          <a:xfrm>
            <a:off x="6601968" y="4416552"/>
            <a:ext cx="1261872" cy="164592"/>
          </a:xfrm>
          <a:prstGeom prst="rect">
            <a:avLst/>
          </a:prstGeom>
          <a:noFill/>
          <a:ln/>
        </p:spPr>
        <p:txBody>
          <a:bodyPr wrap="square" lIns="0" tIns="0" rIns="0" bIns="0" rtlCol="0" anchor="ctr"/>
          <a:lstStyle/>
          <a:p>
            <a:pPr marL="0" indent="0">
              <a:buNone/>
            </a:pPr>
            <a:r>
              <a:rPr lang="en-US" sz="1250" b="1" dirty="0">
                <a:solidFill>
                  <a:srgbClr val="102033"/>
                </a:solidFill>
              </a:rPr>
              <a:t>Team performance</a:t>
            </a:r>
            <a:endParaRPr lang="en-US" sz="1250" dirty="0"/>
          </a:p>
        </p:txBody>
      </p:sp>
      <p:sp>
        <p:nvSpPr>
          <p:cNvPr id="21" name="Text 18"/>
          <p:cNvSpPr/>
          <p:nvPr/>
        </p:nvSpPr>
        <p:spPr>
          <a:xfrm>
            <a:off x="8028432" y="4416552"/>
            <a:ext cx="2971800" cy="164592"/>
          </a:xfrm>
          <a:prstGeom prst="rect">
            <a:avLst/>
          </a:prstGeom>
          <a:noFill/>
          <a:ln/>
        </p:spPr>
        <p:txBody>
          <a:bodyPr wrap="square" lIns="0" tIns="0" rIns="0" bIns="0" rtlCol="0" anchor="ctr">
            <a:normAutofit lnSpcReduction="10000"/>
          </a:bodyPr>
          <a:lstStyle/>
          <a:p>
            <a:pPr marL="0" indent="0">
              <a:buNone/>
            </a:pPr>
            <a:r>
              <a:rPr lang="en-US" sz="1120" dirty="0">
                <a:solidFill>
                  <a:srgbClr val="2E4154"/>
                </a:solidFill>
              </a:rPr>
              <a:t>improved communication and sustained focus</a:t>
            </a:r>
            <a:endParaRPr lang="en-US" sz="1120" dirty="0"/>
          </a:p>
        </p:txBody>
      </p:sp>
      <p:sp>
        <p:nvSpPr>
          <p:cNvPr id="22" name="Shape 19"/>
          <p:cNvSpPr/>
          <p:nvPr/>
        </p:nvSpPr>
        <p:spPr>
          <a:xfrm>
            <a:off x="6400800" y="5138928"/>
            <a:ext cx="4864608" cy="841248"/>
          </a:xfrm>
          <a:prstGeom prst="roundRect">
            <a:avLst>
              <a:gd name="adj" fmla="val 10870"/>
            </a:avLst>
          </a:prstGeom>
          <a:solidFill>
            <a:srgbClr val="10233F"/>
          </a:solidFill>
          <a:ln w="12700">
            <a:solidFill>
              <a:srgbClr val="10233F"/>
            </a:solidFill>
            <a:prstDash val="solid"/>
          </a:ln>
        </p:spPr>
        <p:txBody>
          <a:bodyPr/>
          <a:lstStyle/>
          <a:p>
            <a:endParaRPr lang="en-US"/>
          </a:p>
        </p:txBody>
      </p:sp>
      <p:sp>
        <p:nvSpPr>
          <p:cNvPr id="23" name="Text 20"/>
          <p:cNvSpPr/>
          <p:nvPr/>
        </p:nvSpPr>
        <p:spPr>
          <a:xfrm>
            <a:off x="6638544" y="5285232"/>
            <a:ext cx="1097280" cy="164592"/>
          </a:xfrm>
          <a:prstGeom prst="rect">
            <a:avLst/>
          </a:prstGeom>
          <a:noFill/>
          <a:ln/>
        </p:spPr>
        <p:txBody>
          <a:bodyPr wrap="square" lIns="0" tIns="0" rIns="0" bIns="0" rtlCol="0" anchor="ctr"/>
          <a:lstStyle/>
          <a:p>
            <a:pPr marL="0" indent="0">
              <a:buNone/>
            </a:pPr>
            <a:r>
              <a:rPr lang="en-US" sz="1150" b="1" dirty="0">
                <a:solidFill>
                  <a:srgbClr val="5DC7E5"/>
                </a:solidFill>
              </a:rPr>
              <a:t>Value framing</a:t>
            </a:r>
            <a:endParaRPr lang="en-US" sz="1150" dirty="0"/>
          </a:p>
        </p:txBody>
      </p:sp>
      <p:sp>
        <p:nvSpPr>
          <p:cNvPr id="24" name="Text 21"/>
          <p:cNvSpPr/>
          <p:nvPr/>
        </p:nvSpPr>
        <p:spPr>
          <a:xfrm>
            <a:off x="8001000" y="5285232"/>
            <a:ext cx="2834640" cy="274320"/>
          </a:xfrm>
          <a:prstGeom prst="rect">
            <a:avLst/>
          </a:prstGeom>
          <a:noFill/>
          <a:ln/>
        </p:spPr>
        <p:txBody>
          <a:bodyPr wrap="square" lIns="0" tIns="0" rIns="0" bIns="0" rtlCol="0" anchor="ctr">
            <a:normAutofit fontScale="92500" lnSpcReduction="10000"/>
          </a:bodyPr>
          <a:lstStyle/>
          <a:p>
            <a:pPr marL="0" indent="0">
              <a:buNone/>
            </a:pPr>
            <a:r>
              <a:rPr lang="en-US" sz="1060" b="1" dirty="0">
                <a:solidFill>
                  <a:srgbClr val="FFFFFF"/>
                </a:solidFill>
              </a:rPr>
              <a:t>Employees × salary cost × productivity regained × adoption factor</a:t>
            </a:r>
            <a:endParaRPr lang="en-US" sz="1060" dirty="0"/>
          </a:p>
        </p:txBody>
      </p:sp>
      <p:sp>
        <p:nvSpPr>
          <p:cNvPr id="25" name="Text 22"/>
          <p:cNvSpPr/>
          <p:nvPr/>
        </p:nvSpPr>
        <p:spPr>
          <a:xfrm>
            <a:off x="6638544" y="5678424"/>
            <a:ext cx="4389120" cy="146304"/>
          </a:xfrm>
          <a:prstGeom prst="rect">
            <a:avLst/>
          </a:prstGeom>
          <a:noFill/>
          <a:ln/>
        </p:spPr>
        <p:txBody>
          <a:bodyPr wrap="square" lIns="0" tIns="0" rIns="0" bIns="0" rtlCol="0" anchor="ctr"/>
          <a:lstStyle/>
          <a:p>
            <a:pPr marL="0" indent="0">
              <a:buNone/>
            </a:pPr>
            <a:r>
              <a:rPr lang="en-US" sz="950" dirty="0">
                <a:solidFill>
                  <a:srgbClr val="C8DDEA"/>
                </a:solidFill>
              </a:rPr>
              <a:t>This converts IAQ improvement from a facility expense into a workforce-performance investment.</a:t>
            </a:r>
            <a:endParaRPr lang="en-US" sz="950" dirty="0"/>
          </a:p>
        </p:txBody>
      </p:sp>
      <p:sp>
        <p:nvSpPr>
          <p:cNvPr id="26" name="Shape 23"/>
          <p:cNvSpPr/>
          <p:nvPr/>
        </p:nvSpPr>
        <p:spPr>
          <a:xfrm>
            <a:off x="411480" y="6510528"/>
            <a:ext cx="11356848" cy="0"/>
          </a:xfrm>
          <a:prstGeom prst="line">
            <a:avLst/>
          </a:prstGeom>
          <a:noFill/>
          <a:ln w="10160">
            <a:solidFill>
              <a:srgbClr val="D6E0EA"/>
            </a:solidFill>
            <a:prstDash val="solid"/>
          </a:ln>
        </p:spPr>
        <p:txBody>
          <a:bodyPr/>
          <a:lstStyle/>
          <a:p>
            <a:endParaRPr lang="en-US"/>
          </a:p>
        </p:txBody>
      </p:sp>
      <p:pic>
        <p:nvPicPr>
          <p:cNvPr id="29" name="Picture 28">
            <a:extLst>
              <a:ext uri="{FF2B5EF4-FFF2-40B4-BE49-F238E27FC236}">
                <a16:creationId xmlns:a16="http://schemas.microsoft.com/office/drawing/2014/main" id="{9B975C9B-AFA7-C52D-5960-7BBA16972E8B}"/>
              </a:ext>
            </a:extLst>
          </p:cNvPr>
          <p:cNvPicPr>
            <a:picLocks noChangeAspect="1"/>
          </p:cNvPicPr>
          <p:nvPr/>
        </p:nvPicPr>
        <p:blipFill>
          <a:blip r:embed="rId4">
            <a:extLst>
              <a:ext uri="{28A0092B-C50C-407E-A947-70E740481C1C}">
                <a14:useLocalDpi xmlns:a14="http://schemas.microsoft.com/office/drawing/2010/main" val="0"/>
              </a:ext>
            </a:extLst>
          </a:blip>
          <a:srcRect t="96036"/>
          <a:stretch>
            <a:fillRect/>
          </a:stretch>
        </p:blipFill>
        <p:spPr>
          <a:xfrm>
            <a:off x="0" y="6654468"/>
            <a:ext cx="12192000" cy="203532"/>
          </a:xfrm>
          <a:prstGeom prst="rect">
            <a:avLst/>
          </a:prstGeom>
        </p:spPr>
      </p:pic>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11480" y="228600"/>
            <a:ext cx="7955280" cy="347472"/>
          </a:xfrm>
          <a:prstGeom prst="rect">
            <a:avLst/>
          </a:prstGeom>
          <a:noFill/>
          <a:ln/>
        </p:spPr>
        <p:txBody>
          <a:bodyPr wrap="square" lIns="0" tIns="0" rIns="0" bIns="0" rtlCol="0" anchor="ctr"/>
          <a:lstStyle/>
          <a:p>
            <a:pPr marL="0" indent="0">
              <a:buNone/>
            </a:pPr>
            <a:r>
              <a:rPr lang="en-US" sz="2200" b="1" dirty="0">
                <a:solidFill>
                  <a:srgbClr val="1F2A44"/>
                </a:solidFill>
                <a:latin typeface="Aptos Display" pitchFamily="34" charset="0"/>
                <a:ea typeface="Aptos Display" pitchFamily="34" charset="-122"/>
                <a:cs typeface="Aptos Display" pitchFamily="34" charset="-120"/>
              </a:rPr>
              <a:t>Cost/benefit of improved IAQ through productivity gains</a:t>
            </a:r>
            <a:endParaRPr lang="en-US" sz="2200" dirty="0"/>
          </a:p>
        </p:txBody>
      </p:sp>
      <p:sp>
        <p:nvSpPr>
          <p:cNvPr id="3" name="Text 1"/>
          <p:cNvSpPr/>
          <p:nvPr/>
        </p:nvSpPr>
        <p:spPr>
          <a:xfrm>
            <a:off x="429768" y="603504"/>
            <a:ext cx="7772400" cy="228600"/>
          </a:xfrm>
          <a:prstGeom prst="rect">
            <a:avLst/>
          </a:prstGeom>
          <a:noFill/>
          <a:ln/>
        </p:spPr>
        <p:txBody>
          <a:bodyPr wrap="square" lIns="0" tIns="0" rIns="0" bIns="0" rtlCol="0" anchor="ctr"/>
          <a:lstStyle/>
          <a:p>
            <a:pPr marL="0" indent="0">
              <a:buNone/>
            </a:pPr>
            <a:r>
              <a:rPr lang="en-US" sz="1400" dirty="0"/>
              <a:t>Example: 100 employees × $100,000 loaded compensation = $10M annual payroll; $100K annual IAQ cost</a:t>
            </a:r>
          </a:p>
        </p:txBody>
      </p:sp>
      <p:sp>
        <p:nvSpPr>
          <p:cNvPr id="4" name="Shape 2"/>
          <p:cNvSpPr/>
          <p:nvPr/>
        </p:nvSpPr>
        <p:spPr>
          <a:xfrm>
            <a:off x="914400" y="1143000"/>
            <a:ext cx="9875520" cy="4206240"/>
          </a:xfrm>
          <a:prstGeom prst="rect">
            <a:avLst/>
          </a:prstGeom>
          <a:solidFill>
            <a:srgbClr val="FFFFFF"/>
          </a:solidFill>
          <a:ln w="12700">
            <a:solidFill>
              <a:srgbClr val="D8DEE9"/>
            </a:solidFill>
            <a:prstDash val="solid"/>
          </a:ln>
        </p:spPr>
        <p:txBody>
          <a:bodyPr/>
          <a:lstStyle/>
          <a:p>
            <a:endParaRPr lang="en-US"/>
          </a:p>
        </p:txBody>
      </p:sp>
      <p:sp>
        <p:nvSpPr>
          <p:cNvPr id="5" name="Shape 3"/>
          <p:cNvSpPr/>
          <p:nvPr/>
        </p:nvSpPr>
        <p:spPr>
          <a:xfrm>
            <a:off x="914400" y="5349240"/>
            <a:ext cx="9875520" cy="0"/>
          </a:xfrm>
          <a:prstGeom prst="line">
            <a:avLst/>
          </a:prstGeom>
          <a:noFill/>
          <a:ln w="12700">
            <a:solidFill>
              <a:srgbClr val="E5E7EB"/>
            </a:solidFill>
            <a:prstDash val="solid"/>
          </a:ln>
        </p:spPr>
        <p:txBody>
          <a:bodyPr/>
          <a:lstStyle/>
          <a:p>
            <a:endParaRPr lang="en-US"/>
          </a:p>
        </p:txBody>
      </p:sp>
      <p:sp>
        <p:nvSpPr>
          <p:cNvPr id="6" name="Text 4"/>
          <p:cNvSpPr/>
          <p:nvPr/>
        </p:nvSpPr>
        <p:spPr>
          <a:xfrm>
            <a:off x="320040" y="5276088"/>
            <a:ext cx="457200" cy="128016"/>
          </a:xfrm>
          <a:prstGeom prst="rect">
            <a:avLst/>
          </a:prstGeom>
          <a:noFill/>
          <a:ln/>
        </p:spPr>
        <p:txBody>
          <a:bodyPr wrap="square" lIns="0" tIns="0" rIns="0" bIns="0" rtlCol="0" anchor="ctr"/>
          <a:lstStyle/>
          <a:p>
            <a:pPr marL="0" indent="0" algn="r">
              <a:buNone/>
            </a:pPr>
            <a:r>
              <a:rPr lang="en-US" sz="800" dirty="0">
                <a:solidFill>
                  <a:srgbClr val="6B7280"/>
                </a:solidFill>
              </a:rPr>
              <a:t>$0K</a:t>
            </a:r>
            <a:endParaRPr lang="en-US" sz="800" dirty="0"/>
          </a:p>
        </p:txBody>
      </p:sp>
      <p:sp>
        <p:nvSpPr>
          <p:cNvPr id="7" name="Shape 5"/>
          <p:cNvSpPr/>
          <p:nvPr/>
        </p:nvSpPr>
        <p:spPr>
          <a:xfrm>
            <a:off x="914400" y="4507992"/>
            <a:ext cx="9875520" cy="0"/>
          </a:xfrm>
          <a:prstGeom prst="line">
            <a:avLst/>
          </a:prstGeom>
          <a:noFill/>
          <a:ln w="12700">
            <a:solidFill>
              <a:srgbClr val="E5E7EB"/>
            </a:solidFill>
            <a:prstDash val="solid"/>
          </a:ln>
        </p:spPr>
        <p:txBody>
          <a:bodyPr/>
          <a:lstStyle/>
          <a:p>
            <a:endParaRPr lang="en-US"/>
          </a:p>
        </p:txBody>
      </p:sp>
      <p:sp>
        <p:nvSpPr>
          <p:cNvPr id="8" name="Text 6"/>
          <p:cNvSpPr/>
          <p:nvPr/>
        </p:nvSpPr>
        <p:spPr>
          <a:xfrm>
            <a:off x="320040" y="4434840"/>
            <a:ext cx="457200" cy="128016"/>
          </a:xfrm>
          <a:prstGeom prst="rect">
            <a:avLst/>
          </a:prstGeom>
          <a:noFill/>
          <a:ln/>
        </p:spPr>
        <p:txBody>
          <a:bodyPr wrap="square" lIns="0" tIns="0" rIns="0" bIns="0" rtlCol="0" anchor="ctr"/>
          <a:lstStyle/>
          <a:p>
            <a:pPr marL="0" indent="0" algn="r">
              <a:buNone/>
            </a:pPr>
            <a:r>
              <a:rPr lang="en-US" sz="800" dirty="0">
                <a:solidFill>
                  <a:srgbClr val="6B7280"/>
                </a:solidFill>
              </a:rPr>
              <a:t>$100K</a:t>
            </a:r>
            <a:endParaRPr lang="en-US" sz="800" dirty="0"/>
          </a:p>
        </p:txBody>
      </p:sp>
      <p:sp>
        <p:nvSpPr>
          <p:cNvPr id="9" name="Shape 7"/>
          <p:cNvSpPr/>
          <p:nvPr/>
        </p:nvSpPr>
        <p:spPr>
          <a:xfrm>
            <a:off x="914400" y="3666744"/>
            <a:ext cx="9875520" cy="0"/>
          </a:xfrm>
          <a:prstGeom prst="line">
            <a:avLst/>
          </a:prstGeom>
          <a:noFill/>
          <a:ln w="12700">
            <a:solidFill>
              <a:srgbClr val="E5E7EB"/>
            </a:solidFill>
            <a:prstDash val="solid"/>
          </a:ln>
        </p:spPr>
        <p:txBody>
          <a:bodyPr/>
          <a:lstStyle/>
          <a:p>
            <a:endParaRPr lang="en-US"/>
          </a:p>
        </p:txBody>
      </p:sp>
      <p:sp>
        <p:nvSpPr>
          <p:cNvPr id="10" name="Text 8"/>
          <p:cNvSpPr/>
          <p:nvPr/>
        </p:nvSpPr>
        <p:spPr>
          <a:xfrm>
            <a:off x="320040" y="3593592"/>
            <a:ext cx="457200" cy="128016"/>
          </a:xfrm>
          <a:prstGeom prst="rect">
            <a:avLst/>
          </a:prstGeom>
          <a:noFill/>
          <a:ln/>
        </p:spPr>
        <p:txBody>
          <a:bodyPr wrap="square" lIns="0" tIns="0" rIns="0" bIns="0" rtlCol="0" anchor="ctr"/>
          <a:lstStyle/>
          <a:p>
            <a:pPr marL="0" indent="0" algn="r">
              <a:buNone/>
            </a:pPr>
            <a:r>
              <a:rPr lang="en-US" sz="800" dirty="0">
                <a:solidFill>
                  <a:srgbClr val="6B7280"/>
                </a:solidFill>
              </a:rPr>
              <a:t>$200K</a:t>
            </a:r>
            <a:endParaRPr lang="en-US" sz="800" dirty="0"/>
          </a:p>
        </p:txBody>
      </p:sp>
      <p:sp>
        <p:nvSpPr>
          <p:cNvPr id="11" name="Shape 9"/>
          <p:cNvSpPr/>
          <p:nvPr/>
        </p:nvSpPr>
        <p:spPr>
          <a:xfrm>
            <a:off x="914400" y="2825496"/>
            <a:ext cx="9875520" cy="0"/>
          </a:xfrm>
          <a:prstGeom prst="line">
            <a:avLst/>
          </a:prstGeom>
          <a:noFill/>
          <a:ln w="12700">
            <a:solidFill>
              <a:srgbClr val="E5E7EB"/>
            </a:solidFill>
            <a:prstDash val="solid"/>
          </a:ln>
        </p:spPr>
        <p:txBody>
          <a:bodyPr/>
          <a:lstStyle/>
          <a:p>
            <a:endParaRPr lang="en-US"/>
          </a:p>
        </p:txBody>
      </p:sp>
      <p:sp>
        <p:nvSpPr>
          <p:cNvPr id="12" name="Text 10"/>
          <p:cNvSpPr/>
          <p:nvPr/>
        </p:nvSpPr>
        <p:spPr>
          <a:xfrm>
            <a:off x="320040" y="2752344"/>
            <a:ext cx="457200" cy="128016"/>
          </a:xfrm>
          <a:prstGeom prst="rect">
            <a:avLst/>
          </a:prstGeom>
          <a:noFill/>
          <a:ln/>
        </p:spPr>
        <p:txBody>
          <a:bodyPr wrap="square" lIns="0" tIns="0" rIns="0" bIns="0" rtlCol="0" anchor="ctr"/>
          <a:lstStyle/>
          <a:p>
            <a:pPr marL="0" indent="0" algn="r">
              <a:buNone/>
            </a:pPr>
            <a:r>
              <a:rPr lang="en-US" sz="800" dirty="0">
                <a:solidFill>
                  <a:srgbClr val="6B7280"/>
                </a:solidFill>
              </a:rPr>
              <a:t>$300K</a:t>
            </a:r>
            <a:endParaRPr lang="en-US" sz="800" dirty="0"/>
          </a:p>
        </p:txBody>
      </p:sp>
      <p:sp>
        <p:nvSpPr>
          <p:cNvPr id="13" name="Shape 11"/>
          <p:cNvSpPr/>
          <p:nvPr/>
        </p:nvSpPr>
        <p:spPr>
          <a:xfrm>
            <a:off x="914400" y="1984248"/>
            <a:ext cx="9875520" cy="0"/>
          </a:xfrm>
          <a:prstGeom prst="line">
            <a:avLst/>
          </a:prstGeom>
          <a:noFill/>
          <a:ln w="12700">
            <a:solidFill>
              <a:srgbClr val="E5E7EB"/>
            </a:solidFill>
            <a:prstDash val="solid"/>
          </a:ln>
        </p:spPr>
        <p:txBody>
          <a:bodyPr/>
          <a:lstStyle/>
          <a:p>
            <a:endParaRPr lang="en-US"/>
          </a:p>
        </p:txBody>
      </p:sp>
      <p:sp>
        <p:nvSpPr>
          <p:cNvPr id="14" name="Text 12"/>
          <p:cNvSpPr/>
          <p:nvPr/>
        </p:nvSpPr>
        <p:spPr>
          <a:xfrm>
            <a:off x="320040" y="1911096"/>
            <a:ext cx="457200" cy="128016"/>
          </a:xfrm>
          <a:prstGeom prst="rect">
            <a:avLst/>
          </a:prstGeom>
          <a:noFill/>
          <a:ln/>
        </p:spPr>
        <p:txBody>
          <a:bodyPr wrap="square" lIns="0" tIns="0" rIns="0" bIns="0" rtlCol="0" anchor="ctr"/>
          <a:lstStyle/>
          <a:p>
            <a:pPr marL="0" indent="0" algn="r">
              <a:buNone/>
            </a:pPr>
            <a:r>
              <a:rPr lang="en-US" sz="800" dirty="0">
                <a:solidFill>
                  <a:srgbClr val="6B7280"/>
                </a:solidFill>
              </a:rPr>
              <a:t>$400K</a:t>
            </a:r>
            <a:endParaRPr lang="en-US" sz="800" dirty="0"/>
          </a:p>
        </p:txBody>
      </p:sp>
      <p:sp>
        <p:nvSpPr>
          <p:cNvPr id="15" name="Shape 13"/>
          <p:cNvSpPr/>
          <p:nvPr/>
        </p:nvSpPr>
        <p:spPr>
          <a:xfrm>
            <a:off x="914400" y="1143000"/>
            <a:ext cx="9875520" cy="0"/>
          </a:xfrm>
          <a:prstGeom prst="line">
            <a:avLst/>
          </a:prstGeom>
          <a:noFill/>
          <a:ln w="12700">
            <a:solidFill>
              <a:srgbClr val="E5E7EB"/>
            </a:solidFill>
            <a:prstDash val="solid"/>
          </a:ln>
        </p:spPr>
        <p:txBody>
          <a:bodyPr/>
          <a:lstStyle/>
          <a:p>
            <a:endParaRPr lang="en-US"/>
          </a:p>
        </p:txBody>
      </p:sp>
      <p:sp>
        <p:nvSpPr>
          <p:cNvPr id="16" name="Text 14"/>
          <p:cNvSpPr/>
          <p:nvPr/>
        </p:nvSpPr>
        <p:spPr>
          <a:xfrm>
            <a:off x="320040" y="1069848"/>
            <a:ext cx="457200" cy="128016"/>
          </a:xfrm>
          <a:prstGeom prst="rect">
            <a:avLst/>
          </a:prstGeom>
          <a:noFill/>
          <a:ln/>
        </p:spPr>
        <p:txBody>
          <a:bodyPr wrap="square" lIns="0" tIns="0" rIns="0" bIns="0" rtlCol="0" anchor="ctr"/>
          <a:lstStyle/>
          <a:p>
            <a:pPr marL="0" indent="0" algn="r">
              <a:buNone/>
            </a:pPr>
            <a:r>
              <a:rPr lang="en-US" sz="800" dirty="0">
                <a:solidFill>
                  <a:srgbClr val="6B7280"/>
                </a:solidFill>
              </a:rPr>
              <a:t>$500K</a:t>
            </a:r>
            <a:endParaRPr lang="en-US" sz="800" dirty="0"/>
          </a:p>
        </p:txBody>
      </p:sp>
      <p:sp>
        <p:nvSpPr>
          <p:cNvPr id="17" name="Shape 15"/>
          <p:cNvSpPr/>
          <p:nvPr/>
        </p:nvSpPr>
        <p:spPr>
          <a:xfrm>
            <a:off x="914400" y="1143000"/>
            <a:ext cx="0" cy="4206240"/>
          </a:xfrm>
          <a:prstGeom prst="line">
            <a:avLst/>
          </a:prstGeom>
          <a:noFill/>
          <a:ln w="12700">
            <a:solidFill>
              <a:srgbClr val="EEF2F7"/>
            </a:solidFill>
            <a:prstDash val="solid"/>
          </a:ln>
        </p:spPr>
        <p:txBody>
          <a:bodyPr/>
          <a:lstStyle/>
          <a:p>
            <a:endParaRPr lang="en-US"/>
          </a:p>
        </p:txBody>
      </p:sp>
      <p:sp>
        <p:nvSpPr>
          <p:cNvPr id="18" name="Text 16"/>
          <p:cNvSpPr/>
          <p:nvPr/>
        </p:nvSpPr>
        <p:spPr>
          <a:xfrm>
            <a:off x="749808" y="5458968"/>
            <a:ext cx="411480" cy="137160"/>
          </a:xfrm>
          <a:prstGeom prst="rect">
            <a:avLst/>
          </a:prstGeom>
          <a:noFill/>
          <a:ln/>
        </p:spPr>
        <p:txBody>
          <a:bodyPr wrap="square" lIns="0" tIns="0" rIns="0" bIns="0" rtlCol="0" anchor="ctr"/>
          <a:lstStyle/>
          <a:p>
            <a:pPr marL="0" indent="0" algn="ctr">
              <a:buNone/>
            </a:pPr>
            <a:r>
              <a:rPr lang="en-US" sz="750" dirty="0">
                <a:solidFill>
                  <a:srgbClr val="6B7280"/>
                </a:solidFill>
              </a:rPr>
              <a:t>0.0%</a:t>
            </a:r>
            <a:endParaRPr lang="en-US" sz="750" dirty="0"/>
          </a:p>
        </p:txBody>
      </p:sp>
      <p:sp>
        <p:nvSpPr>
          <p:cNvPr id="19" name="Shape 17"/>
          <p:cNvSpPr/>
          <p:nvPr/>
        </p:nvSpPr>
        <p:spPr>
          <a:xfrm>
            <a:off x="1901952" y="1143000"/>
            <a:ext cx="0" cy="4206240"/>
          </a:xfrm>
          <a:prstGeom prst="line">
            <a:avLst/>
          </a:prstGeom>
          <a:noFill/>
          <a:ln w="12700">
            <a:solidFill>
              <a:srgbClr val="EEF2F7"/>
            </a:solidFill>
            <a:prstDash val="solid"/>
          </a:ln>
        </p:spPr>
        <p:txBody>
          <a:bodyPr/>
          <a:lstStyle/>
          <a:p>
            <a:endParaRPr lang="en-US"/>
          </a:p>
        </p:txBody>
      </p:sp>
      <p:sp>
        <p:nvSpPr>
          <p:cNvPr id="20" name="Text 18"/>
          <p:cNvSpPr/>
          <p:nvPr/>
        </p:nvSpPr>
        <p:spPr>
          <a:xfrm>
            <a:off x="1737360" y="5458968"/>
            <a:ext cx="411480" cy="137160"/>
          </a:xfrm>
          <a:prstGeom prst="rect">
            <a:avLst/>
          </a:prstGeom>
          <a:noFill/>
          <a:ln/>
        </p:spPr>
        <p:txBody>
          <a:bodyPr wrap="square" lIns="0" tIns="0" rIns="0" bIns="0" rtlCol="0" anchor="ctr"/>
          <a:lstStyle/>
          <a:p>
            <a:pPr marL="0" indent="0" algn="ctr">
              <a:buNone/>
            </a:pPr>
            <a:r>
              <a:rPr lang="en-US" sz="750" dirty="0">
                <a:solidFill>
                  <a:srgbClr val="6B7280"/>
                </a:solidFill>
              </a:rPr>
              <a:t>0.5%</a:t>
            </a:r>
            <a:endParaRPr lang="en-US" sz="750" dirty="0"/>
          </a:p>
        </p:txBody>
      </p:sp>
      <p:sp>
        <p:nvSpPr>
          <p:cNvPr id="21" name="Shape 19"/>
          <p:cNvSpPr/>
          <p:nvPr/>
        </p:nvSpPr>
        <p:spPr>
          <a:xfrm>
            <a:off x="2889504" y="1143000"/>
            <a:ext cx="0" cy="4206240"/>
          </a:xfrm>
          <a:prstGeom prst="line">
            <a:avLst/>
          </a:prstGeom>
          <a:noFill/>
          <a:ln w="12700">
            <a:solidFill>
              <a:srgbClr val="EEF2F7"/>
            </a:solidFill>
            <a:prstDash val="solid"/>
          </a:ln>
        </p:spPr>
        <p:txBody>
          <a:bodyPr/>
          <a:lstStyle/>
          <a:p>
            <a:endParaRPr lang="en-US"/>
          </a:p>
        </p:txBody>
      </p:sp>
      <p:sp>
        <p:nvSpPr>
          <p:cNvPr id="22" name="Text 20"/>
          <p:cNvSpPr/>
          <p:nvPr/>
        </p:nvSpPr>
        <p:spPr>
          <a:xfrm>
            <a:off x="2724912" y="5458968"/>
            <a:ext cx="411480" cy="137160"/>
          </a:xfrm>
          <a:prstGeom prst="rect">
            <a:avLst/>
          </a:prstGeom>
          <a:noFill/>
          <a:ln/>
        </p:spPr>
        <p:txBody>
          <a:bodyPr wrap="square" lIns="0" tIns="0" rIns="0" bIns="0" rtlCol="0" anchor="ctr"/>
          <a:lstStyle/>
          <a:p>
            <a:pPr marL="0" indent="0" algn="ctr">
              <a:buNone/>
            </a:pPr>
            <a:r>
              <a:rPr lang="en-US" sz="750" dirty="0">
                <a:solidFill>
                  <a:srgbClr val="6B7280"/>
                </a:solidFill>
              </a:rPr>
              <a:t>1.0%</a:t>
            </a:r>
            <a:endParaRPr lang="en-US" sz="750" dirty="0"/>
          </a:p>
        </p:txBody>
      </p:sp>
      <p:sp>
        <p:nvSpPr>
          <p:cNvPr id="23" name="Shape 21"/>
          <p:cNvSpPr/>
          <p:nvPr/>
        </p:nvSpPr>
        <p:spPr>
          <a:xfrm>
            <a:off x="3877056" y="1143000"/>
            <a:ext cx="0" cy="4206240"/>
          </a:xfrm>
          <a:prstGeom prst="line">
            <a:avLst/>
          </a:prstGeom>
          <a:noFill/>
          <a:ln w="12700">
            <a:solidFill>
              <a:srgbClr val="EEF2F7"/>
            </a:solidFill>
            <a:prstDash val="solid"/>
          </a:ln>
        </p:spPr>
        <p:txBody>
          <a:bodyPr/>
          <a:lstStyle/>
          <a:p>
            <a:endParaRPr lang="en-US"/>
          </a:p>
        </p:txBody>
      </p:sp>
      <p:sp>
        <p:nvSpPr>
          <p:cNvPr id="24" name="Text 22"/>
          <p:cNvSpPr/>
          <p:nvPr/>
        </p:nvSpPr>
        <p:spPr>
          <a:xfrm>
            <a:off x="3712464" y="5458968"/>
            <a:ext cx="411480" cy="137160"/>
          </a:xfrm>
          <a:prstGeom prst="rect">
            <a:avLst/>
          </a:prstGeom>
          <a:noFill/>
          <a:ln/>
        </p:spPr>
        <p:txBody>
          <a:bodyPr wrap="square" lIns="0" tIns="0" rIns="0" bIns="0" rtlCol="0" anchor="ctr"/>
          <a:lstStyle/>
          <a:p>
            <a:pPr marL="0" indent="0" algn="ctr">
              <a:buNone/>
            </a:pPr>
            <a:r>
              <a:rPr lang="en-US" sz="750" dirty="0">
                <a:solidFill>
                  <a:srgbClr val="6B7280"/>
                </a:solidFill>
              </a:rPr>
              <a:t>1.5%</a:t>
            </a:r>
            <a:endParaRPr lang="en-US" sz="750" dirty="0"/>
          </a:p>
        </p:txBody>
      </p:sp>
      <p:sp>
        <p:nvSpPr>
          <p:cNvPr id="25" name="Shape 23"/>
          <p:cNvSpPr/>
          <p:nvPr/>
        </p:nvSpPr>
        <p:spPr>
          <a:xfrm>
            <a:off x="4864608" y="1143000"/>
            <a:ext cx="0" cy="4206240"/>
          </a:xfrm>
          <a:prstGeom prst="line">
            <a:avLst/>
          </a:prstGeom>
          <a:noFill/>
          <a:ln w="12700">
            <a:solidFill>
              <a:srgbClr val="EEF2F7"/>
            </a:solidFill>
            <a:prstDash val="solid"/>
          </a:ln>
        </p:spPr>
        <p:txBody>
          <a:bodyPr/>
          <a:lstStyle/>
          <a:p>
            <a:endParaRPr lang="en-US"/>
          </a:p>
        </p:txBody>
      </p:sp>
      <p:sp>
        <p:nvSpPr>
          <p:cNvPr id="26" name="Text 24"/>
          <p:cNvSpPr/>
          <p:nvPr/>
        </p:nvSpPr>
        <p:spPr>
          <a:xfrm>
            <a:off x="4700016" y="5458968"/>
            <a:ext cx="411480" cy="137160"/>
          </a:xfrm>
          <a:prstGeom prst="rect">
            <a:avLst/>
          </a:prstGeom>
          <a:noFill/>
          <a:ln/>
        </p:spPr>
        <p:txBody>
          <a:bodyPr wrap="square" lIns="0" tIns="0" rIns="0" bIns="0" rtlCol="0" anchor="ctr"/>
          <a:lstStyle/>
          <a:p>
            <a:pPr marL="0" indent="0" algn="ctr">
              <a:buNone/>
            </a:pPr>
            <a:r>
              <a:rPr lang="en-US" sz="750" dirty="0">
                <a:solidFill>
                  <a:srgbClr val="6B7280"/>
                </a:solidFill>
              </a:rPr>
              <a:t>2.0%</a:t>
            </a:r>
            <a:endParaRPr lang="en-US" sz="750" dirty="0"/>
          </a:p>
        </p:txBody>
      </p:sp>
      <p:sp>
        <p:nvSpPr>
          <p:cNvPr id="27" name="Shape 25"/>
          <p:cNvSpPr/>
          <p:nvPr/>
        </p:nvSpPr>
        <p:spPr>
          <a:xfrm>
            <a:off x="5852160" y="1143000"/>
            <a:ext cx="0" cy="4206240"/>
          </a:xfrm>
          <a:prstGeom prst="line">
            <a:avLst/>
          </a:prstGeom>
          <a:noFill/>
          <a:ln w="12700">
            <a:solidFill>
              <a:srgbClr val="EEF2F7"/>
            </a:solidFill>
            <a:prstDash val="solid"/>
          </a:ln>
        </p:spPr>
        <p:txBody>
          <a:bodyPr/>
          <a:lstStyle/>
          <a:p>
            <a:endParaRPr lang="en-US"/>
          </a:p>
        </p:txBody>
      </p:sp>
      <p:sp>
        <p:nvSpPr>
          <p:cNvPr id="28" name="Text 26"/>
          <p:cNvSpPr/>
          <p:nvPr/>
        </p:nvSpPr>
        <p:spPr>
          <a:xfrm>
            <a:off x="5687568" y="5458968"/>
            <a:ext cx="411480" cy="137160"/>
          </a:xfrm>
          <a:prstGeom prst="rect">
            <a:avLst/>
          </a:prstGeom>
          <a:noFill/>
          <a:ln/>
        </p:spPr>
        <p:txBody>
          <a:bodyPr wrap="square" lIns="0" tIns="0" rIns="0" bIns="0" rtlCol="0" anchor="ctr"/>
          <a:lstStyle/>
          <a:p>
            <a:pPr marL="0" indent="0" algn="ctr">
              <a:buNone/>
            </a:pPr>
            <a:r>
              <a:rPr lang="en-US" sz="750" dirty="0">
                <a:solidFill>
                  <a:srgbClr val="6B7280"/>
                </a:solidFill>
              </a:rPr>
              <a:t>2.5%</a:t>
            </a:r>
            <a:endParaRPr lang="en-US" sz="750" dirty="0"/>
          </a:p>
        </p:txBody>
      </p:sp>
      <p:sp>
        <p:nvSpPr>
          <p:cNvPr id="29" name="Shape 27"/>
          <p:cNvSpPr/>
          <p:nvPr/>
        </p:nvSpPr>
        <p:spPr>
          <a:xfrm>
            <a:off x="6839712" y="1143000"/>
            <a:ext cx="0" cy="4206240"/>
          </a:xfrm>
          <a:prstGeom prst="line">
            <a:avLst/>
          </a:prstGeom>
          <a:noFill/>
          <a:ln w="12700">
            <a:solidFill>
              <a:srgbClr val="EEF2F7"/>
            </a:solidFill>
            <a:prstDash val="solid"/>
          </a:ln>
        </p:spPr>
        <p:txBody>
          <a:bodyPr/>
          <a:lstStyle/>
          <a:p>
            <a:endParaRPr lang="en-US"/>
          </a:p>
        </p:txBody>
      </p:sp>
      <p:sp>
        <p:nvSpPr>
          <p:cNvPr id="30" name="Text 28"/>
          <p:cNvSpPr/>
          <p:nvPr/>
        </p:nvSpPr>
        <p:spPr>
          <a:xfrm>
            <a:off x="6675120" y="5458968"/>
            <a:ext cx="411480" cy="137160"/>
          </a:xfrm>
          <a:prstGeom prst="rect">
            <a:avLst/>
          </a:prstGeom>
          <a:noFill/>
          <a:ln/>
        </p:spPr>
        <p:txBody>
          <a:bodyPr wrap="square" lIns="0" tIns="0" rIns="0" bIns="0" rtlCol="0" anchor="ctr"/>
          <a:lstStyle/>
          <a:p>
            <a:pPr marL="0" indent="0" algn="ctr">
              <a:buNone/>
            </a:pPr>
            <a:r>
              <a:rPr lang="en-US" sz="750" dirty="0">
                <a:solidFill>
                  <a:srgbClr val="6B7280"/>
                </a:solidFill>
              </a:rPr>
              <a:t>3.0%</a:t>
            </a:r>
            <a:endParaRPr lang="en-US" sz="750" dirty="0"/>
          </a:p>
        </p:txBody>
      </p:sp>
      <p:sp>
        <p:nvSpPr>
          <p:cNvPr id="31" name="Shape 29"/>
          <p:cNvSpPr/>
          <p:nvPr/>
        </p:nvSpPr>
        <p:spPr>
          <a:xfrm>
            <a:off x="7827264" y="1143000"/>
            <a:ext cx="0" cy="4206240"/>
          </a:xfrm>
          <a:prstGeom prst="line">
            <a:avLst/>
          </a:prstGeom>
          <a:noFill/>
          <a:ln w="12700">
            <a:solidFill>
              <a:srgbClr val="EEF2F7"/>
            </a:solidFill>
            <a:prstDash val="solid"/>
          </a:ln>
        </p:spPr>
        <p:txBody>
          <a:bodyPr/>
          <a:lstStyle/>
          <a:p>
            <a:endParaRPr lang="en-US"/>
          </a:p>
        </p:txBody>
      </p:sp>
      <p:sp>
        <p:nvSpPr>
          <p:cNvPr id="32" name="Text 30"/>
          <p:cNvSpPr/>
          <p:nvPr/>
        </p:nvSpPr>
        <p:spPr>
          <a:xfrm>
            <a:off x="7662672" y="5458968"/>
            <a:ext cx="411480" cy="137160"/>
          </a:xfrm>
          <a:prstGeom prst="rect">
            <a:avLst/>
          </a:prstGeom>
          <a:noFill/>
          <a:ln/>
        </p:spPr>
        <p:txBody>
          <a:bodyPr wrap="square" lIns="0" tIns="0" rIns="0" bIns="0" rtlCol="0" anchor="ctr"/>
          <a:lstStyle/>
          <a:p>
            <a:pPr marL="0" indent="0" algn="ctr">
              <a:buNone/>
            </a:pPr>
            <a:r>
              <a:rPr lang="en-US" sz="750" dirty="0">
                <a:solidFill>
                  <a:srgbClr val="6B7280"/>
                </a:solidFill>
              </a:rPr>
              <a:t>3.5%</a:t>
            </a:r>
            <a:endParaRPr lang="en-US" sz="750" dirty="0"/>
          </a:p>
        </p:txBody>
      </p:sp>
      <p:sp>
        <p:nvSpPr>
          <p:cNvPr id="33" name="Shape 31"/>
          <p:cNvSpPr/>
          <p:nvPr/>
        </p:nvSpPr>
        <p:spPr>
          <a:xfrm>
            <a:off x="8814816" y="1143000"/>
            <a:ext cx="0" cy="4206240"/>
          </a:xfrm>
          <a:prstGeom prst="line">
            <a:avLst/>
          </a:prstGeom>
          <a:noFill/>
          <a:ln w="12700">
            <a:solidFill>
              <a:srgbClr val="EEF2F7"/>
            </a:solidFill>
            <a:prstDash val="solid"/>
          </a:ln>
        </p:spPr>
        <p:txBody>
          <a:bodyPr/>
          <a:lstStyle/>
          <a:p>
            <a:endParaRPr lang="en-US"/>
          </a:p>
        </p:txBody>
      </p:sp>
      <p:sp>
        <p:nvSpPr>
          <p:cNvPr id="34" name="Text 32"/>
          <p:cNvSpPr/>
          <p:nvPr/>
        </p:nvSpPr>
        <p:spPr>
          <a:xfrm>
            <a:off x="8650224" y="5458968"/>
            <a:ext cx="411480" cy="137160"/>
          </a:xfrm>
          <a:prstGeom prst="rect">
            <a:avLst/>
          </a:prstGeom>
          <a:noFill/>
          <a:ln/>
        </p:spPr>
        <p:txBody>
          <a:bodyPr wrap="square" lIns="0" tIns="0" rIns="0" bIns="0" rtlCol="0" anchor="ctr"/>
          <a:lstStyle/>
          <a:p>
            <a:pPr marL="0" indent="0" algn="ctr">
              <a:buNone/>
            </a:pPr>
            <a:r>
              <a:rPr lang="en-US" sz="750" dirty="0">
                <a:solidFill>
                  <a:srgbClr val="6B7280"/>
                </a:solidFill>
              </a:rPr>
              <a:t>4.0%</a:t>
            </a:r>
            <a:endParaRPr lang="en-US" sz="750" dirty="0"/>
          </a:p>
        </p:txBody>
      </p:sp>
      <p:sp>
        <p:nvSpPr>
          <p:cNvPr id="35" name="Shape 33"/>
          <p:cNvSpPr/>
          <p:nvPr/>
        </p:nvSpPr>
        <p:spPr>
          <a:xfrm>
            <a:off x="9802368" y="1143000"/>
            <a:ext cx="0" cy="4206240"/>
          </a:xfrm>
          <a:prstGeom prst="line">
            <a:avLst/>
          </a:prstGeom>
          <a:noFill/>
          <a:ln w="12700">
            <a:solidFill>
              <a:srgbClr val="EEF2F7"/>
            </a:solidFill>
            <a:prstDash val="solid"/>
          </a:ln>
        </p:spPr>
        <p:txBody>
          <a:bodyPr/>
          <a:lstStyle/>
          <a:p>
            <a:endParaRPr lang="en-US"/>
          </a:p>
        </p:txBody>
      </p:sp>
      <p:sp>
        <p:nvSpPr>
          <p:cNvPr id="36" name="Text 34"/>
          <p:cNvSpPr/>
          <p:nvPr/>
        </p:nvSpPr>
        <p:spPr>
          <a:xfrm>
            <a:off x="9637776" y="5458968"/>
            <a:ext cx="411480" cy="137160"/>
          </a:xfrm>
          <a:prstGeom prst="rect">
            <a:avLst/>
          </a:prstGeom>
          <a:noFill/>
          <a:ln/>
        </p:spPr>
        <p:txBody>
          <a:bodyPr wrap="square" lIns="0" tIns="0" rIns="0" bIns="0" rtlCol="0" anchor="ctr"/>
          <a:lstStyle/>
          <a:p>
            <a:pPr marL="0" indent="0" algn="ctr">
              <a:buNone/>
            </a:pPr>
            <a:r>
              <a:rPr lang="en-US" sz="750" dirty="0">
                <a:solidFill>
                  <a:srgbClr val="6B7280"/>
                </a:solidFill>
              </a:rPr>
              <a:t>4.5%</a:t>
            </a:r>
            <a:endParaRPr lang="en-US" sz="750" dirty="0"/>
          </a:p>
        </p:txBody>
      </p:sp>
      <p:sp>
        <p:nvSpPr>
          <p:cNvPr id="37" name="Shape 35"/>
          <p:cNvSpPr/>
          <p:nvPr/>
        </p:nvSpPr>
        <p:spPr>
          <a:xfrm>
            <a:off x="10789920" y="1143000"/>
            <a:ext cx="0" cy="4206240"/>
          </a:xfrm>
          <a:prstGeom prst="line">
            <a:avLst/>
          </a:prstGeom>
          <a:noFill/>
          <a:ln w="12700">
            <a:solidFill>
              <a:srgbClr val="EEF2F7"/>
            </a:solidFill>
            <a:prstDash val="solid"/>
          </a:ln>
        </p:spPr>
        <p:txBody>
          <a:bodyPr/>
          <a:lstStyle/>
          <a:p>
            <a:endParaRPr lang="en-US"/>
          </a:p>
        </p:txBody>
      </p:sp>
      <p:sp>
        <p:nvSpPr>
          <p:cNvPr id="38" name="Text 36"/>
          <p:cNvSpPr/>
          <p:nvPr/>
        </p:nvSpPr>
        <p:spPr>
          <a:xfrm>
            <a:off x="10625328" y="5458968"/>
            <a:ext cx="411480" cy="137160"/>
          </a:xfrm>
          <a:prstGeom prst="rect">
            <a:avLst/>
          </a:prstGeom>
          <a:noFill/>
          <a:ln/>
        </p:spPr>
        <p:txBody>
          <a:bodyPr wrap="square" lIns="0" tIns="0" rIns="0" bIns="0" rtlCol="0" anchor="ctr"/>
          <a:lstStyle/>
          <a:p>
            <a:pPr marL="0" indent="0" algn="ctr">
              <a:buNone/>
            </a:pPr>
            <a:r>
              <a:rPr lang="en-US" sz="750" dirty="0">
                <a:solidFill>
                  <a:srgbClr val="6B7280"/>
                </a:solidFill>
              </a:rPr>
              <a:t>5.0%</a:t>
            </a:r>
            <a:endParaRPr lang="en-US" sz="750" dirty="0"/>
          </a:p>
        </p:txBody>
      </p:sp>
      <p:sp>
        <p:nvSpPr>
          <p:cNvPr id="39" name="Shape 37"/>
          <p:cNvSpPr/>
          <p:nvPr/>
        </p:nvSpPr>
        <p:spPr>
          <a:xfrm>
            <a:off x="914400" y="4507992"/>
            <a:ext cx="9875520" cy="0"/>
          </a:xfrm>
          <a:prstGeom prst="line">
            <a:avLst/>
          </a:prstGeom>
          <a:noFill/>
          <a:ln w="12700">
            <a:solidFill>
              <a:srgbClr val="F39C12"/>
            </a:solidFill>
            <a:prstDash val="solid"/>
          </a:ln>
        </p:spPr>
        <p:txBody>
          <a:bodyPr/>
          <a:lstStyle/>
          <a:p>
            <a:endParaRPr lang="en-US"/>
          </a:p>
        </p:txBody>
      </p:sp>
      <p:sp>
        <p:nvSpPr>
          <p:cNvPr id="40" name="Text 38"/>
          <p:cNvSpPr/>
          <p:nvPr/>
        </p:nvSpPr>
        <p:spPr>
          <a:xfrm>
            <a:off x="6675120" y="4251960"/>
            <a:ext cx="2926080" cy="164592"/>
          </a:xfrm>
          <a:prstGeom prst="rect">
            <a:avLst/>
          </a:prstGeom>
          <a:noFill/>
          <a:ln/>
        </p:spPr>
        <p:txBody>
          <a:bodyPr wrap="square" lIns="0" tIns="0" rIns="0" bIns="0" rtlCol="0" anchor="ctr"/>
          <a:lstStyle/>
          <a:p>
            <a:pPr marL="0" indent="0">
              <a:buNone/>
            </a:pPr>
            <a:r>
              <a:rPr lang="en-US" sz="850" b="1" dirty="0">
                <a:solidFill>
                  <a:srgbClr val="F39C12"/>
                </a:solidFill>
              </a:rPr>
              <a:t>Annual IAQ cost / break-even line: $100K</a:t>
            </a:r>
            <a:endParaRPr lang="en-US" sz="850" dirty="0"/>
          </a:p>
        </p:txBody>
      </p:sp>
      <p:sp>
        <p:nvSpPr>
          <p:cNvPr id="41" name="Shape 39"/>
          <p:cNvSpPr/>
          <p:nvPr/>
        </p:nvSpPr>
        <p:spPr>
          <a:xfrm>
            <a:off x="914400" y="5349240"/>
            <a:ext cx="987552" cy="0"/>
          </a:xfrm>
          <a:prstGeom prst="line">
            <a:avLst/>
          </a:prstGeom>
          <a:noFill/>
          <a:ln w="12700">
            <a:solidFill>
              <a:srgbClr val="2E75B6"/>
            </a:solidFill>
            <a:prstDash val="solid"/>
          </a:ln>
        </p:spPr>
        <p:txBody>
          <a:bodyPr/>
          <a:lstStyle/>
          <a:p>
            <a:endParaRPr lang="en-US"/>
          </a:p>
        </p:txBody>
      </p:sp>
      <p:sp>
        <p:nvSpPr>
          <p:cNvPr id="42" name="Shape 40"/>
          <p:cNvSpPr/>
          <p:nvPr/>
        </p:nvSpPr>
        <p:spPr>
          <a:xfrm>
            <a:off x="1901952" y="4928616"/>
            <a:ext cx="987552" cy="0"/>
          </a:xfrm>
          <a:prstGeom prst="line">
            <a:avLst/>
          </a:prstGeom>
          <a:noFill/>
          <a:ln w="12700">
            <a:solidFill>
              <a:srgbClr val="2E75B6"/>
            </a:solidFill>
            <a:prstDash val="solid"/>
          </a:ln>
        </p:spPr>
        <p:txBody>
          <a:bodyPr/>
          <a:lstStyle/>
          <a:p>
            <a:endParaRPr lang="en-US"/>
          </a:p>
        </p:txBody>
      </p:sp>
      <p:sp>
        <p:nvSpPr>
          <p:cNvPr id="43" name="Shape 41"/>
          <p:cNvSpPr/>
          <p:nvPr/>
        </p:nvSpPr>
        <p:spPr>
          <a:xfrm>
            <a:off x="2889504" y="4507992"/>
            <a:ext cx="987552" cy="0"/>
          </a:xfrm>
          <a:prstGeom prst="line">
            <a:avLst/>
          </a:prstGeom>
          <a:noFill/>
          <a:ln w="12700">
            <a:solidFill>
              <a:srgbClr val="2E75B6"/>
            </a:solidFill>
            <a:prstDash val="solid"/>
          </a:ln>
        </p:spPr>
        <p:txBody>
          <a:bodyPr/>
          <a:lstStyle/>
          <a:p>
            <a:endParaRPr lang="en-US"/>
          </a:p>
        </p:txBody>
      </p:sp>
      <p:sp>
        <p:nvSpPr>
          <p:cNvPr id="44" name="Shape 42"/>
          <p:cNvSpPr/>
          <p:nvPr/>
        </p:nvSpPr>
        <p:spPr>
          <a:xfrm>
            <a:off x="3877056" y="4087368"/>
            <a:ext cx="987552" cy="0"/>
          </a:xfrm>
          <a:prstGeom prst="line">
            <a:avLst/>
          </a:prstGeom>
          <a:noFill/>
          <a:ln w="12700">
            <a:solidFill>
              <a:srgbClr val="2E75B6"/>
            </a:solidFill>
            <a:prstDash val="solid"/>
          </a:ln>
        </p:spPr>
        <p:txBody>
          <a:bodyPr/>
          <a:lstStyle/>
          <a:p>
            <a:endParaRPr lang="en-US"/>
          </a:p>
        </p:txBody>
      </p:sp>
      <p:sp>
        <p:nvSpPr>
          <p:cNvPr id="45" name="Shape 43"/>
          <p:cNvSpPr/>
          <p:nvPr/>
        </p:nvSpPr>
        <p:spPr>
          <a:xfrm>
            <a:off x="4864608" y="3666744"/>
            <a:ext cx="987552" cy="0"/>
          </a:xfrm>
          <a:prstGeom prst="line">
            <a:avLst/>
          </a:prstGeom>
          <a:noFill/>
          <a:ln w="12700">
            <a:solidFill>
              <a:srgbClr val="2E75B6"/>
            </a:solidFill>
            <a:prstDash val="solid"/>
          </a:ln>
        </p:spPr>
        <p:txBody>
          <a:bodyPr/>
          <a:lstStyle/>
          <a:p>
            <a:endParaRPr lang="en-US"/>
          </a:p>
        </p:txBody>
      </p:sp>
      <p:sp>
        <p:nvSpPr>
          <p:cNvPr id="46" name="Shape 44"/>
          <p:cNvSpPr/>
          <p:nvPr/>
        </p:nvSpPr>
        <p:spPr>
          <a:xfrm>
            <a:off x="5852160" y="3246120"/>
            <a:ext cx="987552" cy="0"/>
          </a:xfrm>
          <a:prstGeom prst="line">
            <a:avLst/>
          </a:prstGeom>
          <a:noFill/>
          <a:ln w="12700">
            <a:solidFill>
              <a:srgbClr val="2E75B6"/>
            </a:solidFill>
            <a:prstDash val="solid"/>
          </a:ln>
        </p:spPr>
        <p:txBody>
          <a:bodyPr/>
          <a:lstStyle/>
          <a:p>
            <a:endParaRPr lang="en-US"/>
          </a:p>
        </p:txBody>
      </p:sp>
      <p:sp>
        <p:nvSpPr>
          <p:cNvPr id="47" name="Shape 45"/>
          <p:cNvSpPr/>
          <p:nvPr/>
        </p:nvSpPr>
        <p:spPr>
          <a:xfrm>
            <a:off x="6839712" y="2825496"/>
            <a:ext cx="987552" cy="0"/>
          </a:xfrm>
          <a:prstGeom prst="line">
            <a:avLst/>
          </a:prstGeom>
          <a:noFill/>
          <a:ln w="12700">
            <a:solidFill>
              <a:srgbClr val="2E75B6"/>
            </a:solidFill>
            <a:prstDash val="solid"/>
          </a:ln>
        </p:spPr>
        <p:txBody>
          <a:bodyPr/>
          <a:lstStyle/>
          <a:p>
            <a:endParaRPr lang="en-US"/>
          </a:p>
        </p:txBody>
      </p:sp>
      <p:sp>
        <p:nvSpPr>
          <p:cNvPr id="48" name="Shape 46"/>
          <p:cNvSpPr/>
          <p:nvPr/>
        </p:nvSpPr>
        <p:spPr>
          <a:xfrm>
            <a:off x="7827264" y="2404872"/>
            <a:ext cx="987552" cy="0"/>
          </a:xfrm>
          <a:prstGeom prst="line">
            <a:avLst/>
          </a:prstGeom>
          <a:noFill/>
          <a:ln w="12700">
            <a:solidFill>
              <a:srgbClr val="2E75B6"/>
            </a:solidFill>
            <a:prstDash val="solid"/>
          </a:ln>
        </p:spPr>
        <p:txBody>
          <a:bodyPr/>
          <a:lstStyle/>
          <a:p>
            <a:endParaRPr lang="en-US"/>
          </a:p>
        </p:txBody>
      </p:sp>
      <p:sp>
        <p:nvSpPr>
          <p:cNvPr id="49" name="Shape 47"/>
          <p:cNvSpPr/>
          <p:nvPr/>
        </p:nvSpPr>
        <p:spPr>
          <a:xfrm>
            <a:off x="8814816" y="1984248"/>
            <a:ext cx="987552" cy="0"/>
          </a:xfrm>
          <a:prstGeom prst="line">
            <a:avLst/>
          </a:prstGeom>
          <a:noFill/>
          <a:ln w="12700">
            <a:solidFill>
              <a:srgbClr val="2E75B6"/>
            </a:solidFill>
            <a:prstDash val="solid"/>
          </a:ln>
        </p:spPr>
        <p:txBody>
          <a:bodyPr/>
          <a:lstStyle/>
          <a:p>
            <a:endParaRPr lang="en-US"/>
          </a:p>
        </p:txBody>
      </p:sp>
      <p:sp>
        <p:nvSpPr>
          <p:cNvPr id="50" name="Shape 48"/>
          <p:cNvSpPr/>
          <p:nvPr/>
        </p:nvSpPr>
        <p:spPr>
          <a:xfrm>
            <a:off x="9802368" y="1563624"/>
            <a:ext cx="987552" cy="0"/>
          </a:xfrm>
          <a:prstGeom prst="line">
            <a:avLst/>
          </a:prstGeom>
          <a:noFill/>
          <a:ln w="12700">
            <a:solidFill>
              <a:srgbClr val="2E75B6"/>
            </a:solidFill>
            <a:prstDash val="solid"/>
          </a:ln>
        </p:spPr>
        <p:txBody>
          <a:bodyPr/>
          <a:lstStyle/>
          <a:p>
            <a:endParaRPr lang="en-US"/>
          </a:p>
        </p:txBody>
      </p:sp>
      <p:sp>
        <p:nvSpPr>
          <p:cNvPr id="51" name="Shape 49"/>
          <p:cNvSpPr/>
          <p:nvPr/>
        </p:nvSpPr>
        <p:spPr>
          <a:xfrm>
            <a:off x="864108" y="5298948"/>
            <a:ext cx="100584" cy="100584"/>
          </a:xfrm>
          <a:prstGeom prst="ellipse">
            <a:avLst/>
          </a:prstGeom>
          <a:solidFill>
            <a:srgbClr val="2E75B6"/>
          </a:solidFill>
          <a:ln w="12700">
            <a:solidFill>
              <a:srgbClr val="FFFFFF"/>
            </a:solidFill>
            <a:prstDash val="solid"/>
          </a:ln>
        </p:spPr>
        <p:txBody>
          <a:bodyPr/>
          <a:lstStyle/>
          <a:p>
            <a:endParaRPr lang="en-US"/>
          </a:p>
        </p:txBody>
      </p:sp>
      <p:sp>
        <p:nvSpPr>
          <p:cNvPr id="52" name="Shape 50"/>
          <p:cNvSpPr/>
          <p:nvPr/>
        </p:nvSpPr>
        <p:spPr>
          <a:xfrm>
            <a:off x="1851660" y="4878324"/>
            <a:ext cx="100584" cy="100584"/>
          </a:xfrm>
          <a:prstGeom prst="ellipse">
            <a:avLst/>
          </a:prstGeom>
          <a:solidFill>
            <a:srgbClr val="2E75B6"/>
          </a:solidFill>
          <a:ln w="12700">
            <a:solidFill>
              <a:srgbClr val="FFFFFF"/>
            </a:solidFill>
            <a:prstDash val="solid"/>
          </a:ln>
        </p:spPr>
        <p:txBody>
          <a:bodyPr/>
          <a:lstStyle/>
          <a:p>
            <a:endParaRPr lang="en-US"/>
          </a:p>
        </p:txBody>
      </p:sp>
      <p:sp>
        <p:nvSpPr>
          <p:cNvPr id="53" name="Shape 51"/>
          <p:cNvSpPr/>
          <p:nvPr/>
        </p:nvSpPr>
        <p:spPr>
          <a:xfrm>
            <a:off x="2839212" y="4457700"/>
            <a:ext cx="100584" cy="100584"/>
          </a:xfrm>
          <a:prstGeom prst="ellipse">
            <a:avLst/>
          </a:prstGeom>
          <a:solidFill>
            <a:srgbClr val="2E75B6"/>
          </a:solidFill>
          <a:ln w="12700">
            <a:solidFill>
              <a:srgbClr val="FFFFFF"/>
            </a:solidFill>
            <a:prstDash val="solid"/>
          </a:ln>
        </p:spPr>
        <p:txBody>
          <a:bodyPr/>
          <a:lstStyle/>
          <a:p>
            <a:endParaRPr lang="en-US"/>
          </a:p>
        </p:txBody>
      </p:sp>
      <p:sp>
        <p:nvSpPr>
          <p:cNvPr id="54" name="Shape 52"/>
          <p:cNvSpPr/>
          <p:nvPr/>
        </p:nvSpPr>
        <p:spPr>
          <a:xfrm>
            <a:off x="3826764" y="4037076"/>
            <a:ext cx="100584" cy="100584"/>
          </a:xfrm>
          <a:prstGeom prst="ellipse">
            <a:avLst/>
          </a:prstGeom>
          <a:solidFill>
            <a:srgbClr val="2E75B6"/>
          </a:solidFill>
          <a:ln w="12700">
            <a:solidFill>
              <a:srgbClr val="FFFFFF"/>
            </a:solidFill>
            <a:prstDash val="solid"/>
          </a:ln>
        </p:spPr>
        <p:txBody>
          <a:bodyPr/>
          <a:lstStyle/>
          <a:p>
            <a:endParaRPr lang="en-US"/>
          </a:p>
        </p:txBody>
      </p:sp>
      <p:sp>
        <p:nvSpPr>
          <p:cNvPr id="55" name="Shape 53"/>
          <p:cNvSpPr/>
          <p:nvPr/>
        </p:nvSpPr>
        <p:spPr>
          <a:xfrm>
            <a:off x="4814316" y="3616452"/>
            <a:ext cx="100584" cy="100584"/>
          </a:xfrm>
          <a:prstGeom prst="ellipse">
            <a:avLst/>
          </a:prstGeom>
          <a:solidFill>
            <a:srgbClr val="2E75B6"/>
          </a:solidFill>
          <a:ln w="12700">
            <a:solidFill>
              <a:srgbClr val="FFFFFF"/>
            </a:solidFill>
            <a:prstDash val="solid"/>
          </a:ln>
        </p:spPr>
        <p:txBody>
          <a:bodyPr/>
          <a:lstStyle/>
          <a:p>
            <a:endParaRPr lang="en-US"/>
          </a:p>
        </p:txBody>
      </p:sp>
      <p:sp>
        <p:nvSpPr>
          <p:cNvPr id="56" name="Shape 54"/>
          <p:cNvSpPr/>
          <p:nvPr/>
        </p:nvSpPr>
        <p:spPr>
          <a:xfrm>
            <a:off x="5801868" y="3195828"/>
            <a:ext cx="100584" cy="100584"/>
          </a:xfrm>
          <a:prstGeom prst="ellipse">
            <a:avLst/>
          </a:prstGeom>
          <a:solidFill>
            <a:srgbClr val="2E75B6"/>
          </a:solidFill>
          <a:ln w="12700">
            <a:solidFill>
              <a:srgbClr val="FFFFFF"/>
            </a:solidFill>
            <a:prstDash val="solid"/>
          </a:ln>
        </p:spPr>
        <p:txBody>
          <a:bodyPr/>
          <a:lstStyle/>
          <a:p>
            <a:endParaRPr lang="en-US"/>
          </a:p>
        </p:txBody>
      </p:sp>
      <p:sp>
        <p:nvSpPr>
          <p:cNvPr id="57" name="Shape 55"/>
          <p:cNvSpPr/>
          <p:nvPr/>
        </p:nvSpPr>
        <p:spPr>
          <a:xfrm>
            <a:off x="6789420" y="2775204"/>
            <a:ext cx="100584" cy="100584"/>
          </a:xfrm>
          <a:prstGeom prst="ellipse">
            <a:avLst/>
          </a:prstGeom>
          <a:solidFill>
            <a:srgbClr val="2E75B6"/>
          </a:solidFill>
          <a:ln w="12700">
            <a:solidFill>
              <a:srgbClr val="FFFFFF"/>
            </a:solidFill>
            <a:prstDash val="solid"/>
          </a:ln>
        </p:spPr>
        <p:txBody>
          <a:bodyPr/>
          <a:lstStyle/>
          <a:p>
            <a:endParaRPr lang="en-US"/>
          </a:p>
        </p:txBody>
      </p:sp>
      <p:sp>
        <p:nvSpPr>
          <p:cNvPr id="58" name="Shape 56"/>
          <p:cNvSpPr/>
          <p:nvPr/>
        </p:nvSpPr>
        <p:spPr>
          <a:xfrm>
            <a:off x="7776972" y="2354580"/>
            <a:ext cx="100584" cy="100584"/>
          </a:xfrm>
          <a:prstGeom prst="ellipse">
            <a:avLst/>
          </a:prstGeom>
          <a:solidFill>
            <a:srgbClr val="2E75B6"/>
          </a:solidFill>
          <a:ln w="12700">
            <a:solidFill>
              <a:srgbClr val="FFFFFF"/>
            </a:solidFill>
            <a:prstDash val="solid"/>
          </a:ln>
        </p:spPr>
        <p:txBody>
          <a:bodyPr/>
          <a:lstStyle/>
          <a:p>
            <a:endParaRPr lang="en-US"/>
          </a:p>
        </p:txBody>
      </p:sp>
      <p:sp>
        <p:nvSpPr>
          <p:cNvPr id="59" name="Shape 57"/>
          <p:cNvSpPr/>
          <p:nvPr/>
        </p:nvSpPr>
        <p:spPr>
          <a:xfrm>
            <a:off x="8764524" y="1933956"/>
            <a:ext cx="100584" cy="100584"/>
          </a:xfrm>
          <a:prstGeom prst="ellipse">
            <a:avLst/>
          </a:prstGeom>
          <a:solidFill>
            <a:srgbClr val="2E75B6"/>
          </a:solidFill>
          <a:ln w="12700">
            <a:solidFill>
              <a:srgbClr val="FFFFFF"/>
            </a:solidFill>
            <a:prstDash val="solid"/>
          </a:ln>
        </p:spPr>
        <p:txBody>
          <a:bodyPr/>
          <a:lstStyle/>
          <a:p>
            <a:endParaRPr lang="en-US"/>
          </a:p>
        </p:txBody>
      </p:sp>
      <p:sp>
        <p:nvSpPr>
          <p:cNvPr id="60" name="Shape 58"/>
          <p:cNvSpPr/>
          <p:nvPr/>
        </p:nvSpPr>
        <p:spPr>
          <a:xfrm>
            <a:off x="9752076" y="1513332"/>
            <a:ext cx="100584" cy="100584"/>
          </a:xfrm>
          <a:prstGeom prst="ellipse">
            <a:avLst/>
          </a:prstGeom>
          <a:solidFill>
            <a:srgbClr val="2E75B6"/>
          </a:solidFill>
          <a:ln w="12700">
            <a:solidFill>
              <a:srgbClr val="FFFFFF"/>
            </a:solidFill>
            <a:prstDash val="solid"/>
          </a:ln>
        </p:spPr>
        <p:txBody>
          <a:bodyPr/>
          <a:lstStyle/>
          <a:p>
            <a:endParaRPr lang="en-US"/>
          </a:p>
        </p:txBody>
      </p:sp>
      <p:sp>
        <p:nvSpPr>
          <p:cNvPr id="61" name="Shape 59"/>
          <p:cNvSpPr/>
          <p:nvPr/>
        </p:nvSpPr>
        <p:spPr>
          <a:xfrm>
            <a:off x="10739628" y="1092708"/>
            <a:ext cx="100584" cy="100584"/>
          </a:xfrm>
          <a:prstGeom prst="ellipse">
            <a:avLst/>
          </a:prstGeom>
          <a:solidFill>
            <a:srgbClr val="2E75B6"/>
          </a:solidFill>
          <a:ln w="12700">
            <a:solidFill>
              <a:srgbClr val="FFFFFF"/>
            </a:solidFill>
            <a:prstDash val="solid"/>
          </a:ln>
        </p:spPr>
        <p:txBody>
          <a:bodyPr/>
          <a:lstStyle/>
          <a:p>
            <a:endParaRPr lang="en-US"/>
          </a:p>
        </p:txBody>
      </p:sp>
      <p:sp>
        <p:nvSpPr>
          <p:cNvPr id="62" name="Text 60"/>
          <p:cNvSpPr/>
          <p:nvPr/>
        </p:nvSpPr>
        <p:spPr>
          <a:xfrm>
            <a:off x="2660904" y="4187952"/>
            <a:ext cx="457200" cy="146304"/>
          </a:xfrm>
          <a:prstGeom prst="rect">
            <a:avLst/>
          </a:prstGeom>
          <a:noFill/>
          <a:ln/>
        </p:spPr>
        <p:txBody>
          <a:bodyPr wrap="square" lIns="0" tIns="0" rIns="0" bIns="0" rtlCol="0" anchor="ctr"/>
          <a:lstStyle/>
          <a:p>
            <a:pPr marL="0" indent="0" algn="ctr">
              <a:buNone/>
            </a:pPr>
            <a:r>
              <a:rPr lang="en-US" sz="850" b="1" dirty="0">
                <a:solidFill>
                  <a:srgbClr val="1F2A44"/>
                </a:solidFill>
              </a:rPr>
              <a:t>$100K</a:t>
            </a:r>
            <a:endParaRPr lang="en-US" sz="850" dirty="0"/>
          </a:p>
        </p:txBody>
      </p:sp>
      <p:sp>
        <p:nvSpPr>
          <p:cNvPr id="63" name="Text 61"/>
          <p:cNvSpPr/>
          <p:nvPr/>
        </p:nvSpPr>
        <p:spPr>
          <a:xfrm>
            <a:off x="4636008" y="3346704"/>
            <a:ext cx="457200" cy="146304"/>
          </a:xfrm>
          <a:prstGeom prst="rect">
            <a:avLst/>
          </a:prstGeom>
          <a:noFill/>
          <a:ln/>
        </p:spPr>
        <p:txBody>
          <a:bodyPr wrap="square" lIns="0" tIns="0" rIns="0" bIns="0" rtlCol="0" anchor="ctr"/>
          <a:lstStyle/>
          <a:p>
            <a:pPr marL="0" indent="0" algn="ctr">
              <a:buNone/>
            </a:pPr>
            <a:r>
              <a:rPr lang="en-US" sz="850" b="1" dirty="0">
                <a:solidFill>
                  <a:srgbClr val="1F2A44"/>
                </a:solidFill>
              </a:rPr>
              <a:t>$200K</a:t>
            </a:r>
            <a:endParaRPr lang="en-US" sz="850" dirty="0"/>
          </a:p>
        </p:txBody>
      </p:sp>
      <p:sp>
        <p:nvSpPr>
          <p:cNvPr id="64" name="Text 62"/>
          <p:cNvSpPr/>
          <p:nvPr/>
        </p:nvSpPr>
        <p:spPr>
          <a:xfrm>
            <a:off x="6611112" y="2505456"/>
            <a:ext cx="457200" cy="146304"/>
          </a:xfrm>
          <a:prstGeom prst="rect">
            <a:avLst/>
          </a:prstGeom>
          <a:noFill/>
          <a:ln/>
        </p:spPr>
        <p:txBody>
          <a:bodyPr wrap="square" lIns="0" tIns="0" rIns="0" bIns="0" rtlCol="0" anchor="ctr"/>
          <a:lstStyle/>
          <a:p>
            <a:pPr marL="0" indent="0" algn="ctr">
              <a:buNone/>
            </a:pPr>
            <a:r>
              <a:rPr lang="en-US" sz="850" b="1" dirty="0">
                <a:solidFill>
                  <a:srgbClr val="1F2A44"/>
                </a:solidFill>
              </a:rPr>
              <a:t>$300K</a:t>
            </a:r>
            <a:endParaRPr lang="en-US" sz="850" dirty="0"/>
          </a:p>
        </p:txBody>
      </p:sp>
      <p:sp>
        <p:nvSpPr>
          <p:cNvPr id="65" name="Text 63"/>
          <p:cNvSpPr/>
          <p:nvPr/>
        </p:nvSpPr>
        <p:spPr>
          <a:xfrm>
            <a:off x="10561320" y="822960"/>
            <a:ext cx="457200" cy="146304"/>
          </a:xfrm>
          <a:prstGeom prst="rect">
            <a:avLst/>
          </a:prstGeom>
          <a:noFill/>
          <a:ln/>
        </p:spPr>
        <p:txBody>
          <a:bodyPr wrap="square" lIns="0" tIns="0" rIns="0" bIns="0" rtlCol="0" anchor="ctr"/>
          <a:lstStyle/>
          <a:p>
            <a:pPr marL="0" indent="0" algn="ctr">
              <a:buNone/>
            </a:pPr>
            <a:r>
              <a:rPr lang="en-US" sz="850" b="1" dirty="0">
                <a:solidFill>
                  <a:srgbClr val="1F2A44"/>
                </a:solidFill>
              </a:rPr>
              <a:t>$500K</a:t>
            </a:r>
            <a:endParaRPr lang="en-US" sz="850" dirty="0"/>
          </a:p>
        </p:txBody>
      </p:sp>
      <p:sp>
        <p:nvSpPr>
          <p:cNvPr id="66" name="Text 64"/>
          <p:cNvSpPr/>
          <p:nvPr/>
        </p:nvSpPr>
        <p:spPr>
          <a:xfrm>
            <a:off x="4023360" y="5669280"/>
            <a:ext cx="3291840" cy="164592"/>
          </a:xfrm>
          <a:prstGeom prst="rect">
            <a:avLst/>
          </a:prstGeom>
          <a:noFill/>
          <a:ln/>
        </p:spPr>
        <p:txBody>
          <a:bodyPr wrap="square" lIns="0" tIns="0" rIns="0" bIns="0" rtlCol="0" anchor="ctr"/>
          <a:lstStyle/>
          <a:p>
            <a:pPr marL="0" indent="0" algn="ctr">
              <a:buNone/>
            </a:pPr>
            <a:r>
              <a:rPr lang="en-US" sz="900" b="1" dirty="0">
                <a:solidFill>
                  <a:srgbClr val="1C2430"/>
                </a:solidFill>
              </a:rPr>
              <a:t>Productivity improvement from better IAQ</a:t>
            </a:r>
            <a:endParaRPr lang="en-US" sz="900" dirty="0"/>
          </a:p>
        </p:txBody>
      </p:sp>
      <p:sp>
        <p:nvSpPr>
          <p:cNvPr id="67" name="Text 65"/>
          <p:cNvSpPr/>
          <p:nvPr/>
        </p:nvSpPr>
        <p:spPr>
          <a:xfrm rot="16200000">
            <a:off x="-144018" y="3161538"/>
            <a:ext cx="937260" cy="173736"/>
          </a:xfrm>
          <a:prstGeom prst="rect">
            <a:avLst/>
          </a:prstGeom>
          <a:noFill/>
          <a:ln/>
        </p:spPr>
        <p:txBody>
          <a:bodyPr wrap="square" lIns="0" tIns="0" rIns="0" bIns="0" rtlCol="0" anchor="ctr"/>
          <a:lstStyle/>
          <a:p>
            <a:pPr marL="0" indent="0" algn="ctr">
              <a:buNone/>
            </a:pPr>
            <a:r>
              <a:rPr lang="en-US" sz="1400" b="1" dirty="0">
                <a:solidFill>
                  <a:srgbClr val="1C2430"/>
                </a:solidFill>
              </a:rPr>
              <a:t>Annual dollar value</a:t>
            </a:r>
            <a:endParaRPr lang="en-US" sz="1400" dirty="0"/>
          </a:p>
        </p:txBody>
      </p:sp>
      <p:sp>
        <p:nvSpPr>
          <p:cNvPr id="68" name="Shape 66"/>
          <p:cNvSpPr/>
          <p:nvPr/>
        </p:nvSpPr>
        <p:spPr>
          <a:xfrm>
            <a:off x="914400" y="6080760"/>
            <a:ext cx="10058400" cy="411480"/>
          </a:xfrm>
          <a:prstGeom prst="roundRect">
            <a:avLst>
              <a:gd name="adj" fmla="val 17778"/>
            </a:avLst>
          </a:prstGeom>
          <a:solidFill>
            <a:srgbClr val="F5F8FB"/>
          </a:solidFill>
          <a:ln w="12700">
            <a:solidFill>
              <a:srgbClr val="D8DEE9"/>
            </a:solidFill>
            <a:prstDash val="solid"/>
          </a:ln>
        </p:spPr>
        <p:txBody>
          <a:bodyPr/>
          <a:lstStyle/>
          <a:p>
            <a:endParaRPr lang="en-US"/>
          </a:p>
        </p:txBody>
      </p:sp>
      <p:sp>
        <p:nvSpPr>
          <p:cNvPr id="69" name="Text 67"/>
          <p:cNvSpPr/>
          <p:nvPr/>
        </p:nvSpPr>
        <p:spPr>
          <a:xfrm>
            <a:off x="1097280" y="6199632"/>
            <a:ext cx="9692640" cy="128016"/>
          </a:xfrm>
          <a:prstGeom prst="rect">
            <a:avLst/>
          </a:prstGeom>
          <a:noFill/>
          <a:ln/>
        </p:spPr>
        <p:txBody>
          <a:bodyPr wrap="square" lIns="0" tIns="0" rIns="0" bIns="0" rtlCol="0" anchor="ctr"/>
          <a:lstStyle/>
          <a:p>
            <a:pPr marL="0" indent="0" algn="ctr">
              <a:buNone/>
            </a:pPr>
            <a:r>
              <a:rPr lang="en-US" sz="1000" b="1" dirty="0">
                <a:solidFill>
                  <a:srgbClr val="1F2A44"/>
                </a:solidFill>
              </a:rPr>
              <a:t>Each 1% productivity improvement ≈ $100,000/year in value. Benefits above the $100K cost line represent positive annual return.</a:t>
            </a:r>
            <a:endParaRPr lang="en-US" sz="1000" dirty="0"/>
          </a:p>
        </p:txBody>
      </p:sp>
      <p:pic>
        <p:nvPicPr>
          <p:cNvPr id="70" name="Picture 69">
            <a:extLst>
              <a:ext uri="{FF2B5EF4-FFF2-40B4-BE49-F238E27FC236}">
                <a16:creationId xmlns:a16="http://schemas.microsoft.com/office/drawing/2014/main" id="{52999136-82BE-2093-34CD-CF462CA6D528}"/>
              </a:ext>
            </a:extLst>
          </p:cNvPr>
          <p:cNvPicPr>
            <a:picLocks noChangeAspect="1"/>
          </p:cNvPicPr>
          <p:nvPr/>
        </p:nvPicPr>
        <p:blipFill>
          <a:blip r:embed="rId3">
            <a:extLst>
              <a:ext uri="{28A0092B-C50C-407E-A947-70E740481C1C}">
                <a14:useLocalDpi xmlns:a14="http://schemas.microsoft.com/office/drawing/2010/main" val="0"/>
              </a:ext>
            </a:extLst>
          </a:blip>
          <a:srcRect t="96036"/>
          <a:stretch>
            <a:fillRect/>
          </a:stretch>
        </p:blipFill>
        <p:spPr>
          <a:xfrm>
            <a:off x="0" y="6654468"/>
            <a:ext cx="12192000" cy="203532"/>
          </a:xfrm>
          <a:prstGeom prst="rect">
            <a:avLst/>
          </a:prstGeom>
        </p:spPr>
      </p:pic>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11480" y="256032"/>
            <a:ext cx="8046720" cy="411480"/>
          </a:xfrm>
          <a:prstGeom prst="rect">
            <a:avLst/>
          </a:prstGeom>
          <a:noFill/>
          <a:ln/>
        </p:spPr>
        <p:txBody>
          <a:bodyPr wrap="square" lIns="0" tIns="0" rIns="0" bIns="0" rtlCol="0" anchor="ctr">
            <a:normAutofit/>
          </a:bodyPr>
          <a:lstStyle/>
          <a:p>
            <a:pPr marL="0" indent="0">
              <a:buNone/>
            </a:pPr>
            <a:r>
              <a:rPr lang="en-US" sz="2500" b="1" dirty="0">
                <a:solidFill>
                  <a:srgbClr val="10233F"/>
                </a:solidFill>
                <a:latin typeface="Aptos Display" pitchFamily="34" charset="0"/>
                <a:ea typeface="Aptos Display" pitchFamily="34" charset="-122"/>
                <a:cs typeface="Aptos Display" pitchFamily="34" charset="-120"/>
              </a:rPr>
              <a:t>Selected references</a:t>
            </a:r>
            <a:endParaRPr lang="en-US" sz="2500" dirty="0"/>
          </a:p>
        </p:txBody>
      </p:sp>
      <p:sp>
        <p:nvSpPr>
          <p:cNvPr id="4" name="Text 2"/>
          <p:cNvSpPr/>
          <p:nvPr/>
        </p:nvSpPr>
        <p:spPr>
          <a:xfrm>
            <a:off x="640080" y="1051560"/>
            <a:ext cx="10927080" cy="530352"/>
          </a:xfrm>
          <a:prstGeom prst="rect">
            <a:avLst/>
          </a:prstGeom>
          <a:noFill/>
          <a:ln/>
        </p:spPr>
        <p:txBody>
          <a:bodyPr wrap="square" lIns="254" tIns="254" rIns="254" bIns="254" rtlCol="0" anchor="ctr">
            <a:noAutofit/>
          </a:bodyPr>
          <a:lstStyle/>
          <a:p>
            <a:pPr marL="0" indent="0">
              <a:buNone/>
            </a:pPr>
            <a:r>
              <a:rPr lang="en-US" dirty="0">
                <a:solidFill>
                  <a:srgbClr val="2E4154"/>
                </a:solidFill>
              </a:rPr>
              <a:t>1. Allen JG, MacNaughton P, Satish U, et al. Associations of cognitive function scores with carbon dioxide, ventilation, and VOC exposures in office workers: a controlled exposure study of green and conventional office environments. Environmental Health Perspectives. 2016;124(6):805–812.</a:t>
            </a:r>
            <a:endParaRPr lang="en-US" dirty="0"/>
          </a:p>
        </p:txBody>
      </p:sp>
      <p:sp>
        <p:nvSpPr>
          <p:cNvPr id="5" name="Text 3"/>
          <p:cNvSpPr/>
          <p:nvPr/>
        </p:nvSpPr>
        <p:spPr>
          <a:xfrm>
            <a:off x="640080" y="1965960"/>
            <a:ext cx="10927080" cy="530352"/>
          </a:xfrm>
          <a:prstGeom prst="rect">
            <a:avLst/>
          </a:prstGeom>
          <a:noFill/>
          <a:ln/>
        </p:spPr>
        <p:txBody>
          <a:bodyPr wrap="square" lIns="254" tIns="254" rIns="254" bIns="254" rtlCol="0" anchor="ctr">
            <a:noAutofit/>
          </a:bodyPr>
          <a:lstStyle/>
          <a:p>
            <a:pPr marL="0" indent="0">
              <a:buNone/>
            </a:pPr>
            <a:r>
              <a:rPr lang="en-US" dirty="0">
                <a:solidFill>
                  <a:srgbClr val="2E4154"/>
                </a:solidFill>
              </a:rPr>
              <a:t>2. Cedeño-Laurent JG, Williams A, MacNaughton P, et al. Associations between acute exposures to PM₂.₅ and carbon dioxide indoors and cognitive function in office workers: a multicountry longitudinal prospective observational study. Environmental Research Letters. 2021;16(9):094047.</a:t>
            </a:r>
            <a:endParaRPr lang="en-US" dirty="0"/>
          </a:p>
        </p:txBody>
      </p:sp>
      <p:sp>
        <p:nvSpPr>
          <p:cNvPr id="6" name="Text 4"/>
          <p:cNvSpPr/>
          <p:nvPr/>
        </p:nvSpPr>
        <p:spPr>
          <a:xfrm>
            <a:off x="640080" y="2729484"/>
            <a:ext cx="10927080" cy="530352"/>
          </a:xfrm>
          <a:prstGeom prst="rect">
            <a:avLst/>
          </a:prstGeom>
          <a:noFill/>
          <a:ln/>
        </p:spPr>
        <p:txBody>
          <a:bodyPr wrap="square" lIns="254" tIns="254" rIns="254" bIns="254" rtlCol="0" anchor="ctr">
            <a:noAutofit/>
          </a:bodyPr>
          <a:lstStyle/>
          <a:p>
            <a:pPr marL="0" indent="0">
              <a:buNone/>
            </a:pPr>
            <a:r>
              <a:rPr lang="en-US" dirty="0">
                <a:solidFill>
                  <a:srgbClr val="2E4154"/>
                </a:solidFill>
              </a:rPr>
              <a:t>3. MacNaughton P, Satish U, Laurent JGC, et al. The impact of working in a green certified building on cognitive function and health. Building and Environment. 2017;114:178–186.</a:t>
            </a:r>
            <a:endParaRPr lang="en-US" dirty="0"/>
          </a:p>
        </p:txBody>
      </p:sp>
      <p:sp>
        <p:nvSpPr>
          <p:cNvPr id="7" name="Text 5"/>
          <p:cNvSpPr/>
          <p:nvPr/>
        </p:nvSpPr>
        <p:spPr>
          <a:xfrm>
            <a:off x="640080" y="3387852"/>
            <a:ext cx="10927080" cy="530352"/>
          </a:xfrm>
          <a:prstGeom prst="rect">
            <a:avLst/>
          </a:prstGeom>
          <a:noFill/>
          <a:ln/>
        </p:spPr>
        <p:txBody>
          <a:bodyPr wrap="square" lIns="254" tIns="254" rIns="254" bIns="254" rtlCol="0" anchor="ctr">
            <a:noAutofit/>
          </a:bodyPr>
          <a:lstStyle/>
          <a:p>
            <a:pPr marL="0" indent="0">
              <a:buNone/>
            </a:pPr>
            <a:r>
              <a:rPr lang="en-US" dirty="0">
                <a:solidFill>
                  <a:srgbClr val="2E4154"/>
                </a:solidFill>
              </a:rPr>
              <a:t>4. Wargocki P, Wyon DP, Sundell J, Clausen G, Fanger PO. The effects of outdoor air supply rate in an office on perceived air quality, sick building syndrome symptoms and productivity. Indoor Air. 2000;10(4):222–236.</a:t>
            </a:r>
            <a:endParaRPr lang="en-US" dirty="0"/>
          </a:p>
        </p:txBody>
      </p:sp>
      <p:sp>
        <p:nvSpPr>
          <p:cNvPr id="8" name="Text 6"/>
          <p:cNvSpPr/>
          <p:nvPr/>
        </p:nvSpPr>
        <p:spPr>
          <a:xfrm>
            <a:off x="640080" y="4091940"/>
            <a:ext cx="10927080" cy="530352"/>
          </a:xfrm>
          <a:prstGeom prst="rect">
            <a:avLst/>
          </a:prstGeom>
          <a:noFill/>
          <a:ln/>
        </p:spPr>
        <p:txBody>
          <a:bodyPr wrap="square" lIns="254" tIns="254" rIns="254" bIns="254" rtlCol="0" anchor="ctr">
            <a:normAutofit/>
          </a:bodyPr>
          <a:lstStyle/>
          <a:p>
            <a:pPr marL="0" indent="0">
              <a:buNone/>
            </a:pPr>
            <a:r>
              <a:rPr lang="en-US" dirty="0">
                <a:solidFill>
                  <a:srgbClr val="2E4154"/>
                </a:solidFill>
              </a:rPr>
              <a:t>5. Seppänen O, Fisk WJ, Lei QH. Ventilation and performance in office work. Indoor Air. 2006;16(1):28–36.</a:t>
            </a:r>
            <a:endParaRPr lang="en-US" dirty="0"/>
          </a:p>
        </p:txBody>
      </p:sp>
      <p:sp>
        <p:nvSpPr>
          <p:cNvPr id="9" name="Text 7"/>
          <p:cNvSpPr/>
          <p:nvPr/>
        </p:nvSpPr>
        <p:spPr>
          <a:xfrm>
            <a:off x="640080" y="4796028"/>
            <a:ext cx="10927080" cy="530352"/>
          </a:xfrm>
          <a:prstGeom prst="rect">
            <a:avLst/>
          </a:prstGeom>
          <a:noFill/>
          <a:ln/>
        </p:spPr>
        <p:txBody>
          <a:bodyPr wrap="square" lIns="254" tIns="254" rIns="254" bIns="254" rtlCol="0" anchor="ctr">
            <a:noAutofit/>
          </a:bodyPr>
          <a:lstStyle/>
          <a:p>
            <a:pPr marL="0" indent="0">
              <a:buNone/>
            </a:pPr>
            <a:r>
              <a:rPr lang="en-US" dirty="0">
                <a:solidFill>
                  <a:srgbClr val="2E4154"/>
                </a:solidFill>
              </a:rPr>
              <a:t>6. Zhou J, Wei W, Fan C, et al. Short-term exposure to indoor PM₂.₅ in office buildings and cognitive performance. Building and Environment. 2023;231:110042.</a:t>
            </a:r>
            <a:endParaRPr lang="en-US" dirty="0"/>
          </a:p>
        </p:txBody>
      </p:sp>
      <p:sp>
        <p:nvSpPr>
          <p:cNvPr id="10" name="Shape 8"/>
          <p:cNvSpPr/>
          <p:nvPr/>
        </p:nvSpPr>
        <p:spPr>
          <a:xfrm>
            <a:off x="640080" y="5897880"/>
            <a:ext cx="10835640" cy="438912"/>
          </a:xfrm>
          <a:prstGeom prst="roundRect">
            <a:avLst>
              <a:gd name="adj" fmla="val 16667"/>
            </a:avLst>
          </a:prstGeom>
          <a:solidFill>
            <a:srgbClr val="EEF6FA"/>
          </a:solidFill>
          <a:ln w="12700">
            <a:solidFill>
              <a:srgbClr val="CEE0EA"/>
            </a:solidFill>
            <a:prstDash val="solid"/>
          </a:ln>
        </p:spPr>
        <p:txBody>
          <a:bodyPr/>
          <a:lstStyle/>
          <a:p>
            <a:endParaRPr lang="en-US"/>
          </a:p>
        </p:txBody>
      </p:sp>
      <p:sp>
        <p:nvSpPr>
          <p:cNvPr id="12" name="Shape 10"/>
          <p:cNvSpPr/>
          <p:nvPr/>
        </p:nvSpPr>
        <p:spPr>
          <a:xfrm>
            <a:off x="411480" y="6510528"/>
            <a:ext cx="11356848" cy="0"/>
          </a:xfrm>
          <a:prstGeom prst="line">
            <a:avLst/>
          </a:prstGeom>
          <a:noFill/>
          <a:ln w="10160">
            <a:solidFill>
              <a:srgbClr val="D6E0EA"/>
            </a:solidFill>
            <a:prstDash val="solid"/>
          </a:ln>
        </p:spPr>
        <p:txBody>
          <a:bodyPr/>
          <a:lstStyle/>
          <a:p>
            <a:endParaRPr lang="en-US"/>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DB6C1-79E8-911A-454E-21A0EE512C9A}"/>
              </a:ext>
            </a:extLst>
          </p:cNvPr>
          <p:cNvSpPr>
            <a:spLocks noGrp="1"/>
          </p:cNvSpPr>
          <p:nvPr>
            <p:ph type="title"/>
          </p:nvPr>
        </p:nvSpPr>
        <p:spPr>
          <a:xfrm>
            <a:off x="578707" y="155062"/>
            <a:ext cx="10937789" cy="611058"/>
          </a:xfrm>
        </p:spPr>
        <p:txBody>
          <a:bodyPr>
            <a:noAutofit/>
          </a:bodyPr>
          <a:lstStyle/>
          <a:p>
            <a:r>
              <a:rPr lang="en-US" dirty="0">
                <a:latin typeface="Franklin Gothic Book" panose="020B0503020102020204" pitchFamily="34" charset="0"/>
              </a:rPr>
              <a:t>References: Particulate Matter</a:t>
            </a:r>
          </a:p>
        </p:txBody>
      </p:sp>
      <p:sp>
        <p:nvSpPr>
          <p:cNvPr id="3" name="TextBox 2">
            <a:extLst>
              <a:ext uri="{FF2B5EF4-FFF2-40B4-BE49-F238E27FC236}">
                <a16:creationId xmlns:a16="http://schemas.microsoft.com/office/drawing/2014/main" id="{5461BDC8-CB1C-F12B-4869-2A84281C22BC}"/>
              </a:ext>
            </a:extLst>
          </p:cNvPr>
          <p:cNvSpPr txBox="1"/>
          <p:nvPr/>
        </p:nvSpPr>
        <p:spPr>
          <a:xfrm>
            <a:off x="407774" y="884111"/>
            <a:ext cx="11615350" cy="6162649"/>
          </a:xfrm>
          <a:prstGeom prst="rect">
            <a:avLst/>
          </a:prstGeom>
          <a:noFill/>
        </p:spPr>
        <p:txBody>
          <a:bodyPr wrap="square" rtlCol="0">
            <a:spAutoFit/>
          </a:bodyPr>
          <a:lstStyle/>
          <a:p>
            <a:pPr marL="342900" indent="-342900">
              <a:lnSpc>
                <a:spcPct val="110000"/>
              </a:lnSpc>
              <a:buFont typeface="+mj-lt"/>
              <a:buAutoNum type="arabicPeriod"/>
            </a:pPr>
            <a:r>
              <a:rPr lang="en-US" dirty="0">
                <a:latin typeface="Arial" panose="020B0604020202020204" pitchFamily="34" charset="0"/>
                <a:cs typeface="Arial" panose="020B0604020202020204" pitchFamily="34" charset="0"/>
              </a:rPr>
              <a:t>Dockery, D. W., Pope, C. A. III, Xu, X., Spengler, J. D., Ware, J. H., Fay, M. E., Ferris, B. G. Jr., &amp; Speizer, F. E. (1993). </a:t>
            </a:r>
            <a:r>
              <a:rPr lang="en-US" i="1" dirty="0">
                <a:latin typeface="Arial" panose="020B0604020202020204" pitchFamily="34" charset="0"/>
                <a:cs typeface="Arial" panose="020B0604020202020204" pitchFamily="34" charset="0"/>
              </a:rPr>
              <a:t>An association between air pollution and mortality in six U.S. cities.</a:t>
            </a:r>
            <a:r>
              <a:rPr lang="en-US" dirty="0">
                <a:latin typeface="Arial" panose="020B0604020202020204" pitchFamily="34" charset="0"/>
                <a:cs typeface="Arial" panose="020B0604020202020204" pitchFamily="34" charset="0"/>
              </a:rPr>
              <a:t> New England Journal of Medicine, 329(24), 1753–1759.</a:t>
            </a:r>
          </a:p>
          <a:p>
            <a:pPr marL="342900" indent="-342900">
              <a:lnSpc>
                <a:spcPct val="110000"/>
              </a:lnSpc>
              <a:buFont typeface="+mj-lt"/>
              <a:buAutoNum type="arabicPeriod"/>
            </a:pPr>
            <a:r>
              <a:rPr lang="en-US" dirty="0">
                <a:latin typeface="Arial" panose="020B0604020202020204" pitchFamily="34" charset="0"/>
                <a:cs typeface="Arial" panose="020B0604020202020204" pitchFamily="34" charset="0"/>
              </a:rPr>
              <a:t>Pope, C. A. III, Burnett, R. T., Thun, M. J., Calle, E. E., </a:t>
            </a:r>
            <a:r>
              <a:rPr lang="en-US" dirty="0" err="1">
                <a:latin typeface="Arial" panose="020B0604020202020204" pitchFamily="34" charset="0"/>
                <a:cs typeface="Arial" panose="020B0604020202020204" pitchFamily="34" charset="0"/>
              </a:rPr>
              <a:t>Krewski</a:t>
            </a:r>
            <a:r>
              <a:rPr lang="en-US" dirty="0">
                <a:latin typeface="Arial" panose="020B0604020202020204" pitchFamily="34" charset="0"/>
                <a:cs typeface="Arial" panose="020B0604020202020204" pitchFamily="34" charset="0"/>
              </a:rPr>
              <a:t>, D., Ito, K., &amp; Thurston, G. D. (2002). </a:t>
            </a:r>
            <a:r>
              <a:rPr lang="en-US" i="1" dirty="0">
                <a:latin typeface="Arial" panose="020B0604020202020204" pitchFamily="34" charset="0"/>
                <a:cs typeface="Arial" panose="020B0604020202020204" pitchFamily="34" charset="0"/>
              </a:rPr>
              <a:t>Lung cancer, cardiopulmonary mortality, and long-term exposure to fine particulate air pollution.</a:t>
            </a:r>
            <a:r>
              <a:rPr lang="en-US" dirty="0">
                <a:latin typeface="Arial" panose="020B0604020202020204" pitchFamily="34" charset="0"/>
                <a:cs typeface="Arial" panose="020B0604020202020204" pitchFamily="34" charset="0"/>
              </a:rPr>
              <a:t> JAMA, 287(9), 1132–1141.</a:t>
            </a:r>
          </a:p>
          <a:p>
            <a:pPr marL="342900" indent="-342900">
              <a:lnSpc>
                <a:spcPct val="110000"/>
              </a:lnSpc>
              <a:buFont typeface="+mj-lt"/>
              <a:buAutoNum type="arabicPeriod"/>
            </a:pPr>
            <a:r>
              <a:rPr lang="en-US" dirty="0">
                <a:latin typeface="Arial" panose="020B0604020202020204" pitchFamily="34" charset="0"/>
                <a:cs typeface="Arial" panose="020B0604020202020204" pitchFamily="34" charset="0"/>
              </a:rPr>
              <a:t>Hoek, G., Krishnan, R. M., Beelen, R., Peters, A., Ostro, B., </a:t>
            </a:r>
            <a:r>
              <a:rPr lang="en-US" dirty="0" err="1">
                <a:latin typeface="Arial" panose="020B0604020202020204" pitchFamily="34" charset="0"/>
                <a:cs typeface="Arial" panose="020B0604020202020204" pitchFamily="34" charset="0"/>
              </a:rPr>
              <a:t>Brunekreef</a:t>
            </a:r>
            <a:r>
              <a:rPr lang="en-US" dirty="0">
                <a:latin typeface="Arial" panose="020B0604020202020204" pitchFamily="34" charset="0"/>
                <a:cs typeface="Arial" panose="020B0604020202020204" pitchFamily="34" charset="0"/>
              </a:rPr>
              <a:t>, B., &amp; Kaufman, J. D. (2013). </a:t>
            </a:r>
            <a:r>
              <a:rPr lang="en-US" i="1" dirty="0">
                <a:latin typeface="Arial" panose="020B0604020202020204" pitchFamily="34" charset="0"/>
                <a:cs typeface="Arial" panose="020B0604020202020204" pitchFamily="34" charset="0"/>
              </a:rPr>
              <a:t>Long-term air pollution exposure and cardio-respiratory mortality: A review.</a:t>
            </a:r>
            <a:r>
              <a:rPr lang="en-US" dirty="0">
                <a:latin typeface="Arial" panose="020B0604020202020204" pitchFamily="34" charset="0"/>
                <a:cs typeface="Arial" panose="020B0604020202020204" pitchFamily="34" charset="0"/>
              </a:rPr>
              <a:t> Environmental Health, 12, 43.</a:t>
            </a:r>
          </a:p>
          <a:p>
            <a:pPr marL="342900" indent="-342900">
              <a:lnSpc>
                <a:spcPct val="110000"/>
              </a:lnSpc>
              <a:buFont typeface="+mj-lt"/>
              <a:buAutoNum type="arabicPeriod"/>
            </a:pPr>
            <a:r>
              <a:rPr lang="en-US" dirty="0">
                <a:latin typeface="Arial" panose="020B0604020202020204" pitchFamily="34" charset="0"/>
                <a:cs typeface="Arial" panose="020B0604020202020204" pitchFamily="34" charset="0"/>
              </a:rPr>
              <a:t>Brook, R. D., Rajagopalan, S., Pope, C. A. III, Brook, J. R., Bhatnagar, A., Diez-Roux, A. V., … Kaufman, J. D. (2010). </a:t>
            </a:r>
            <a:r>
              <a:rPr lang="en-US" i="1" dirty="0">
                <a:latin typeface="Arial" panose="020B0604020202020204" pitchFamily="34" charset="0"/>
                <a:cs typeface="Arial" panose="020B0604020202020204" pitchFamily="34" charset="0"/>
              </a:rPr>
              <a:t>Particulate matter air pollution and cardiovascular disease: An update to the scientific statement from the American Heart Association.</a:t>
            </a:r>
            <a:r>
              <a:rPr lang="en-US" dirty="0">
                <a:latin typeface="Arial" panose="020B0604020202020204" pitchFamily="34" charset="0"/>
                <a:cs typeface="Arial" panose="020B0604020202020204" pitchFamily="34" charset="0"/>
              </a:rPr>
              <a:t> Circulation, 121(21), 2331–2378.</a:t>
            </a:r>
          </a:p>
          <a:p>
            <a:pPr marL="342900" indent="-342900">
              <a:lnSpc>
                <a:spcPct val="110000"/>
              </a:lnSpc>
              <a:buFont typeface="+mj-lt"/>
              <a:buAutoNum type="arabicPeriod"/>
            </a:pPr>
            <a:r>
              <a:rPr lang="en-US" dirty="0">
                <a:latin typeface="Arial" panose="020B0604020202020204" pitchFamily="34" charset="0"/>
                <a:cs typeface="Arial" panose="020B0604020202020204" pitchFamily="34" charset="0"/>
              </a:rPr>
              <a:t>Shah, A. S. V., </a:t>
            </a:r>
            <a:r>
              <a:rPr lang="en-US" dirty="0" err="1">
                <a:latin typeface="Arial" panose="020B0604020202020204" pitchFamily="34" charset="0"/>
                <a:cs typeface="Arial" panose="020B0604020202020204" pitchFamily="34" charset="0"/>
              </a:rPr>
              <a:t>Langrish</a:t>
            </a:r>
            <a:r>
              <a:rPr lang="en-US" dirty="0">
                <a:latin typeface="Arial" panose="020B0604020202020204" pitchFamily="34" charset="0"/>
                <a:cs typeface="Arial" panose="020B0604020202020204" pitchFamily="34" charset="0"/>
              </a:rPr>
              <a:t>, J. P., Nair, H., McAllister, D. A., Hunter, A. L., Donaldson, K., … Mills, N. L. (2013). </a:t>
            </a:r>
            <a:r>
              <a:rPr lang="en-US" i="1" dirty="0">
                <a:latin typeface="Arial" panose="020B0604020202020204" pitchFamily="34" charset="0"/>
                <a:cs typeface="Arial" panose="020B0604020202020204" pitchFamily="34" charset="0"/>
              </a:rPr>
              <a:t>Global association of air pollution and heart failure: A systematic review and meta-analysis.</a:t>
            </a:r>
            <a:r>
              <a:rPr lang="en-US" dirty="0">
                <a:latin typeface="Arial" panose="020B0604020202020204" pitchFamily="34" charset="0"/>
                <a:cs typeface="Arial" panose="020B0604020202020204" pitchFamily="34" charset="0"/>
              </a:rPr>
              <a:t> The Lancet, 382(9897), 1039–1048.</a:t>
            </a:r>
          </a:p>
          <a:p>
            <a:pPr marL="342900" indent="-342900">
              <a:lnSpc>
                <a:spcPct val="110000"/>
              </a:lnSpc>
              <a:buFont typeface="+mj-lt"/>
              <a:buAutoNum type="arabicPeriod"/>
            </a:pPr>
            <a:r>
              <a:rPr lang="en-US" dirty="0">
                <a:latin typeface="Arial" panose="020B0604020202020204" pitchFamily="34" charset="0"/>
                <a:cs typeface="Arial" panose="020B0604020202020204" pitchFamily="34" charset="0"/>
              </a:rPr>
              <a:t>Allen, J. G., MacNaughton, P., Satish, U., Santanam, S., Vallarino, J., &amp; Spengler, J. D. (2016). </a:t>
            </a:r>
            <a:r>
              <a:rPr lang="en-US" i="1" dirty="0">
                <a:latin typeface="Arial" panose="020B0604020202020204" pitchFamily="34" charset="0"/>
                <a:cs typeface="Arial" panose="020B0604020202020204" pitchFamily="34" charset="0"/>
              </a:rPr>
              <a:t>Associations of cognitive function scores with carbon dioxide, ventilation, and volatile organic compound exposures in office workers: A controlled exposure study of green and conventional office environments.</a:t>
            </a:r>
            <a:r>
              <a:rPr lang="en-US" dirty="0">
                <a:latin typeface="Arial" panose="020B0604020202020204" pitchFamily="34" charset="0"/>
                <a:cs typeface="Arial" panose="020B0604020202020204" pitchFamily="34" charset="0"/>
              </a:rPr>
              <a:t> Environmental Health Perspectives, 124(6), 805–812.</a:t>
            </a:r>
          </a:p>
          <a:p>
            <a:pPr>
              <a:lnSpc>
                <a:spcPct val="110000"/>
              </a:lnSpc>
            </a:pPr>
            <a:endParaRPr lang="en-US" dirty="0">
              <a:latin typeface="Arial" panose="020B0604020202020204" pitchFamily="34" charset="0"/>
              <a:cs typeface="Arial" panose="020B0604020202020204" pitchFamily="34" charset="0"/>
            </a:endParaRPr>
          </a:p>
          <a:p>
            <a:pPr>
              <a:lnSpc>
                <a:spcPct val="110000"/>
              </a:lnSpc>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97905735"/>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91E652-8CA7-45EB-9B0F-3668923A6D3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A655E8D7-62FF-2E01-9533-2C302F454111}"/>
              </a:ext>
            </a:extLst>
          </p:cNvPr>
          <p:cNvSpPr txBox="1"/>
          <p:nvPr/>
        </p:nvSpPr>
        <p:spPr>
          <a:xfrm>
            <a:off x="578708" y="1226014"/>
            <a:ext cx="11295045" cy="4943854"/>
          </a:xfrm>
          <a:prstGeom prst="rect">
            <a:avLst/>
          </a:prstGeom>
          <a:noFill/>
        </p:spPr>
        <p:txBody>
          <a:bodyPr wrap="square" rtlCol="0">
            <a:spAutoFit/>
          </a:bodyPr>
          <a:lstStyle/>
          <a:p>
            <a:pPr>
              <a:lnSpc>
                <a:spcPct val="110000"/>
              </a:lnSpc>
            </a:pPr>
            <a:r>
              <a:rPr lang="en-US" dirty="0" err="1">
                <a:latin typeface="Arial" panose="020B0604020202020204" pitchFamily="34" charset="0"/>
                <a:cs typeface="Arial" panose="020B0604020202020204" pitchFamily="34" charset="0"/>
              </a:rPr>
              <a:t>Oberdörster</a:t>
            </a:r>
            <a:r>
              <a:rPr lang="en-US" dirty="0">
                <a:latin typeface="Arial" panose="020B0604020202020204" pitchFamily="34" charset="0"/>
                <a:cs typeface="Arial" panose="020B0604020202020204" pitchFamily="34" charset="0"/>
              </a:rPr>
              <a:t>, G., Sharp, Z., </a:t>
            </a:r>
            <a:r>
              <a:rPr lang="en-US" dirty="0" err="1">
                <a:latin typeface="Arial" panose="020B0604020202020204" pitchFamily="34" charset="0"/>
                <a:cs typeface="Arial" panose="020B0604020202020204" pitchFamily="34" charset="0"/>
              </a:rPr>
              <a:t>Atudorei</a:t>
            </a:r>
            <a:r>
              <a:rPr lang="en-US" dirty="0">
                <a:latin typeface="Arial" panose="020B0604020202020204" pitchFamily="34" charset="0"/>
                <a:cs typeface="Arial" panose="020B0604020202020204" pitchFamily="34" charset="0"/>
              </a:rPr>
              <a:t>, V., Elder, A., Gelein, R., </a:t>
            </a:r>
            <a:r>
              <a:rPr lang="en-US" dirty="0" err="1">
                <a:latin typeface="Arial" panose="020B0604020202020204" pitchFamily="34" charset="0"/>
                <a:cs typeface="Arial" panose="020B0604020202020204" pitchFamily="34" charset="0"/>
              </a:rPr>
              <a:t>Lunts</a:t>
            </a:r>
            <a:r>
              <a:rPr lang="en-US" dirty="0">
                <a:latin typeface="Arial" panose="020B0604020202020204" pitchFamily="34" charset="0"/>
                <a:cs typeface="Arial" panose="020B0604020202020204" pitchFamily="34" charset="0"/>
              </a:rPr>
              <a:t>, A., … Kreyling, W. (2004). </a:t>
            </a:r>
            <a:r>
              <a:rPr lang="en-US" i="1" dirty="0">
                <a:latin typeface="Arial" panose="020B0604020202020204" pitchFamily="34" charset="0"/>
                <a:cs typeface="Arial" panose="020B0604020202020204" pitchFamily="34" charset="0"/>
              </a:rPr>
              <a:t>Translocation of inhaled ultrafine particles to the brain.</a:t>
            </a:r>
            <a:r>
              <a:rPr lang="en-US" dirty="0">
                <a:latin typeface="Arial" panose="020B0604020202020204" pitchFamily="34" charset="0"/>
                <a:cs typeface="Arial" panose="020B0604020202020204" pitchFamily="34" charset="0"/>
              </a:rPr>
              <a:t> Inhalation Toxicology, 16(6–7), 437–445.</a:t>
            </a:r>
          </a:p>
          <a:p>
            <a:pPr>
              <a:lnSpc>
                <a:spcPct val="110000"/>
              </a:lnSpc>
            </a:pPr>
            <a:endParaRPr lang="en-US" dirty="0">
              <a:latin typeface="Arial" panose="020B0604020202020204" pitchFamily="34" charset="0"/>
              <a:cs typeface="Arial" panose="020B0604020202020204" pitchFamily="34" charset="0"/>
            </a:endParaRPr>
          </a:p>
          <a:p>
            <a:pPr>
              <a:lnSpc>
                <a:spcPct val="110000"/>
              </a:lnSpc>
            </a:pPr>
            <a:r>
              <a:rPr lang="en-US" dirty="0">
                <a:latin typeface="Arial" panose="020B0604020202020204" pitchFamily="34" charset="0"/>
                <a:cs typeface="Arial" panose="020B0604020202020204" pitchFamily="34" charset="0"/>
              </a:rPr>
              <a:t>Donaldson, K., Stone, V., Seaton, A., &amp; </a:t>
            </a:r>
            <a:r>
              <a:rPr lang="en-US" dirty="0" err="1">
                <a:latin typeface="Arial" panose="020B0604020202020204" pitchFamily="34" charset="0"/>
                <a:cs typeface="Arial" panose="020B0604020202020204" pitchFamily="34" charset="0"/>
              </a:rPr>
              <a:t>MacNee</a:t>
            </a:r>
            <a:r>
              <a:rPr lang="en-US" dirty="0">
                <a:latin typeface="Arial" panose="020B0604020202020204" pitchFamily="34" charset="0"/>
                <a:cs typeface="Arial" panose="020B0604020202020204" pitchFamily="34" charset="0"/>
              </a:rPr>
              <a:t>, W. (2001). </a:t>
            </a:r>
            <a:r>
              <a:rPr lang="en-US" i="1" dirty="0">
                <a:latin typeface="Arial" panose="020B0604020202020204" pitchFamily="34" charset="0"/>
                <a:cs typeface="Arial" panose="020B0604020202020204" pitchFamily="34" charset="0"/>
              </a:rPr>
              <a:t>Ambient particle inhalation and the cardiovascular system: Potential mechanisms.</a:t>
            </a:r>
            <a:r>
              <a:rPr lang="en-US" dirty="0">
                <a:latin typeface="Arial" panose="020B0604020202020204" pitchFamily="34" charset="0"/>
                <a:cs typeface="Arial" panose="020B0604020202020204" pitchFamily="34" charset="0"/>
              </a:rPr>
              <a:t> Environmental Health Perspectives, 109(Suppl 4), 523–527.</a:t>
            </a:r>
          </a:p>
          <a:p>
            <a:pPr>
              <a:lnSpc>
                <a:spcPct val="110000"/>
              </a:lnSpc>
            </a:pPr>
            <a:endParaRPr lang="en-US" dirty="0">
              <a:latin typeface="Arial" panose="020B0604020202020204" pitchFamily="34" charset="0"/>
              <a:cs typeface="Arial" panose="020B0604020202020204" pitchFamily="34" charset="0"/>
            </a:endParaRPr>
          </a:p>
          <a:p>
            <a:pPr>
              <a:lnSpc>
                <a:spcPct val="110000"/>
              </a:lnSpc>
            </a:pPr>
            <a:r>
              <a:rPr lang="en-US" dirty="0">
                <a:latin typeface="Arial" panose="020B0604020202020204" pitchFamily="34" charset="0"/>
                <a:cs typeface="Arial" panose="020B0604020202020204" pitchFamily="34" charset="0"/>
              </a:rPr>
              <a:t>Satish, U., Mendell, M. J., Shekhar, K., </a:t>
            </a:r>
            <a:r>
              <a:rPr lang="en-US" dirty="0" err="1">
                <a:latin typeface="Arial" panose="020B0604020202020204" pitchFamily="34" charset="0"/>
                <a:cs typeface="Arial" panose="020B0604020202020204" pitchFamily="34" charset="0"/>
              </a:rPr>
              <a:t>Hotchi</a:t>
            </a:r>
            <a:r>
              <a:rPr lang="en-US" dirty="0">
                <a:latin typeface="Arial" panose="020B0604020202020204" pitchFamily="34" charset="0"/>
                <a:cs typeface="Arial" panose="020B0604020202020204" pitchFamily="34" charset="0"/>
              </a:rPr>
              <a:t>, T., Sullivan, D., Streufert, S., &amp; Fisk, W. J. (2012). </a:t>
            </a:r>
            <a:r>
              <a:rPr lang="en-US" i="1" dirty="0">
                <a:latin typeface="Arial" panose="020B0604020202020204" pitchFamily="34" charset="0"/>
                <a:cs typeface="Arial" panose="020B0604020202020204" pitchFamily="34" charset="0"/>
              </a:rPr>
              <a:t>Is CO₂ an indoor pollutant? Direct effects of low-to-moderate CO₂ concentrations on human decision-making performance.</a:t>
            </a: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Environmental Health Perspectives, 120</a:t>
            </a:r>
            <a:r>
              <a:rPr lang="en-US" dirty="0">
                <a:latin typeface="Arial" panose="020B0604020202020204" pitchFamily="34" charset="0"/>
                <a:cs typeface="Arial" panose="020B0604020202020204" pitchFamily="34" charset="0"/>
              </a:rPr>
              <a:t>(12), 1671–1677.</a:t>
            </a:r>
          </a:p>
          <a:p>
            <a:pPr>
              <a:lnSpc>
                <a:spcPct val="110000"/>
              </a:lnSpc>
            </a:pPr>
            <a:endParaRPr lang="en-US" dirty="0">
              <a:latin typeface="Arial" panose="020B0604020202020204" pitchFamily="34" charset="0"/>
              <a:cs typeface="Arial" panose="020B0604020202020204" pitchFamily="34" charset="0"/>
            </a:endParaRPr>
          </a:p>
          <a:p>
            <a:pPr>
              <a:lnSpc>
                <a:spcPct val="110000"/>
              </a:lnSpc>
            </a:pPr>
            <a:r>
              <a:rPr lang="en-US" dirty="0">
                <a:latin typeface="Arial" panose="020B0604020202020204" pitchFamily="34" charset="0"/>
                <a:cs typeface="Arial" panose="020B0604020202020204" pitchFamily="34" charset="0"/>
              </a:rPr>
              <a:t>Rudnick, S. N., &amp; Milton, D. K. (2003). </a:t>
            </a:r>
            <a:r>
              <a:rPr lang="en-US" i="1" dirty="0">
                <a:latin typeface="Arial" panose="020B0604020202020204" pitchFamily="34" charset="0"/>
                <a:cs typeface="Arial" panose="020B0604020202020204" pitchFamily="34" charset="0"/>
              </a:rPr>
              <a:t>Risk of airborne infection transmission estimated from carbon dioxide concentration.</a:t>
            </a: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Indoor Air, 13</a:t>
            </a:r>
            <a:r>
              <a:rPr lang="en-US" dirty="0">
                <a:latin typeface="Arial" panose="020B0604020202020204" pitchFamily="34" charset="0"/>
                <a:cs typeface="Arial" panose="020B0604020202020204" pitchFamily="34" charset="0"/>
              </a:rPr>
              <a:t>(3), 237–245.</a:t>
            </a:r>
          </a:p>
          <a:p>
            <a:pPr>
              <a:lnSpc>
                <a:spcPct val="110000"/>
              </a:lnSpc>
            </a:pPr>
            <a:endParaRPr lang="en-US" dirty="0">
              <a:latin typeface="Arial" panose="020B0604020202020204" pitchFamily="34" charset="0"/>
              <a:cs typeface="Arial" panose="020B0604020202020204" pitchFamily="34" charset="0"/>
            </a:endParaRPr>
          </a:p>
          <a:p>
            <a:pPr>
              <a:lnSpc>
                <a:spcPct val="110000"/>
              </a:lnSpc>
            </a:pPr>
            <a:r>
              <a:rPr lang="en-US" dirty="0">
                <a:latin typeface="Arial" panose="020B0604020202020204" pitchFamily="34" charset="0"/>
                <a:cs typeface="Arial" panose="020B0604020202020204" pitchFamily="34" charset="0"/>
              </a:rPr>
              <a:t>Seppänen, O. A., Fisk, W. J., &amp; Mendell, M. J. (1999). </a:t>
            </a:r>
            <a:r>
              <a:rPr lang="en-US" i="1" dirty="0">
                <a:latin typeface="Arial" panose="020B0604020202020204" pitchFamily="34" charset="0"/>
                <a:cs typeface="Arial" panose="020B0604020202020204" pitchFamily="34" charset="0"/>
              </a:rPr>
              <a:t>Association of ventilation rates and CO₂ concentrations with health and other responses in commercial and institutional buildings.</a:t>
            </a: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Indoor Air, 9</a:t>
            </a:r>
            <a:r>
              <a:rPr lang="en-US" dirty="0">
                <a:latin typeface="Arial" panose="020B0604020202020204" pitchFamily="34" charset="0"/>
                <a:cs typeface="Arial" panose="020B0604020202020204" pitchFamily="34" charset="0"/>
              </a:rPr>
              <a:t>(4), 226–252.</a:t>
            </a:r>
          </a:p>
          <a:p>
            <a:pPr>
              <a:lnSpc>
                <a:spcPct val="110000"/>
              </a:lnSpc>
            </a:pPr>
            <a:endParaRPr lang="en-US" dirty="0">
              <a:latin typeface="Arial" panose="020B0604020202020204" pitchFamily="34" charset="0"/>
              <a:cs typeface="Arial" panose="020B0604020202020204" pitchFamily="34" charset="0"/>
            </a:endParaRPr>
          </a:p>
        </p:txBody>
      </p:sp>
      <p:sp>
        <p:nvSpPr>
          <p:cNvPr id="6" name="Title 1">
            <a:extLst>
              <a:ext uri="{FF2B5EF4-FFF2-40B4-BE49-F238E27FC236}">
                <a16:creationId xmlns:a16="http://schemas.microsoft.com/office/drawing/2014/main" id="{C3925F42-BB5B-3165-C173-9B33509A03CA}"/>
              </a:ext>
            </a:extLst>
          </p:cNvPr>
          <p:cNvSpPr>
            <a:spLocks noGrp="1"/>
          </p:cNvSpPr>
          <p:nvPr>
            <p:ph type="title"/>
          </p:nvPr>
        </p:nvSpPr>
        <p:spPr>
          <a:xfrm>
            <a:off x="578708" y="155062"/>
            <a:ext cx="10515600" cy="611058"/>
          </a:xfrm>
        </p:spPr>
        <p:txBody>
          <a:bodyPr vert="horz" lIns="91440" tIns="45720" rIns="91440" bIns="45720" rtlCol="0" anchor="t">
            <a:noAutofit/>
          </a:bodyPr>
          <a:lstStyle/>
          <a:p>
            <a:r>
              <a:rPr lang="en-US" dirty="0">
                <a:latin typeface="Franklin Gothic Book" panose="020B0503020102020204" pitchFamily="34" charset="0"/>
              </a:rPr>
              <a:t>References: CO2 and Ventilation</a:t>
            </a:r>
          </a:p>
        </p:txBody>
      </p:sp>
    </p:spTree>
    <p:extLst>
      <p:ext uri="{BB962C8B-B14F-4D97-AF65-F5344CB8AC3E}">
        <p14:creationId xmlns:p14="http://schemas.microsoft.com/office/powerpoint/2010/main" val="3188617639"/>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33F148-41A5-C811-5408-8D72E83E02C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F6D6A5A-C146-99C2-C2ED-4FEE7AD4D40F}"/>
              </a:ext>
            </a:extLst>
          </p:cNvPr>
          <p:cNvSpPr>
            <a:spLocks noGrp="1"/>
          </p:cNvSpPr>
          <p:nvPr>
            <p:ph type="title"/>
          </p:nvPr>
        </p:nvSpPr>
        <p:spPr>
          <a:xfrm>
            <a:off x="578708" y="155062"/>
            <a:ext cx="10515600" cy="611058"/>
          </a:xfrm>
        </p:spPr>
        <p:txBody>
          <a:bodyPr vert="horz" lIns="91440" tIns="45720" rIns="91440" bIns="45720" rtlCol="0" anchor="t">
            <a:noAutofit/>
          </a:bodyPr>
          <a:lstStyle/>
          <a:p>
            <a:r>
              <a:rPr lang="en-US" dirty="0">
                <a:latin typeface="Franklin Gothic Book" panose="020B0503020102020204" pitchFamily="34" charset="0"/>
              </a:rPr>
              <a:t>References: CO2 and Ventilation</a:t>
            </a:r>
          </a:p>
        </p:txBody>
      </p:sp>
      <p:sp>
        <p:nvSpPr>
          <p:cNvPr id="3" name="TextBox 2">
            <a:extLst>
              <a:ext uri="{FF2B5EF4-FFF2-40B4-BE49-F238E27FC236}">
                <a16:creationId xmlns:a16="http://schemas.microsoft.com/office/drawing/2014/main" id="{67DC741C-4F88-87E8-2694-8F91B8EFFBF1}"/>
              </a:ext>
            </a:extLst>
          </p:cNvPr>
          <p:cNvSpPr txBox="1"/>
          <p:nvPr/>
        </p:nvSpPr>
        <p:spPr>
          <a:xfrm>
            <a:off x="578708" y="808055"/>
            <a:ext cx="11444415" cy="5248616"/>
          </a:xfrm>
          <a:prstGeom prst="rect">
            <a:avLst/>
          </a:prstGeom>
          <a:noFill/>
        </p:spPr>
        <p:txBody>
          <a:bodyPr wrap="square" rtlCol="0">
            <a:spAutoFit/>
          </a:bodyPr>
          <a:lstStyle/>
          <a:p>
            <a:pPr marL="342900" indent="-342900">
              <a:lnSpc>
                <a:spcPct val="110000"/>
              </a:lnSpc>
              <a:buFont typeface="+mj-lt"/>
              <a:buAutoNum type="arabicPeriod"/>
            </a:pPr>
            <a:endParaRPr lang="en-US" dirty="0">
              <a:latin typeface="Arial" panose="020B0604020202020204" pitchFamily="34" charset="0"/>
              <a:cs typeface="Arial" panose="020B0604020202020204" pitchFamily="34" charset="0"/>
            </a:endParaRPr>
          </a:p>
          <a:p>
            <a:pPr>
              <a:lnSpc>
                <a:spcPct val="110000"/>
              </a:lnSpc>
            </a:pPr>
            <a:r>
              <a:rPr lang="en-US" b="1" dirty="0">
                <a:latin typeface="Arial" panose="020B0604020202020204" pitchFamily="34" charset="0"/>
                <a:cs typeface="Arial" panose="020B0604020202020204" pitchFamily="34" charset="0"/>
              </a:rPr>
              <a:t>VOCs / Aldehydes / Indoor Chemistry</a:t>
            </a:r>
            <a:endParaRPr lang="en-US" dirty="0">
              <a:latin typeface="Arial" panose="020B0604020202020204" pitchFamily="34" charset="0"/>
              <a:cs typeface="Arial" panose="020B0604020202020204" pitchFamily="34" charset="0"/>
            </a:endParaRPr>
          </a:p>
          <a:p>
            <a:pPr marL="342900" indent="-342900">
              <a:lnSpc>
                <a:spcPct val="110000"/>
              </a:lnSpc>
              <a:buFont typeface="+mj-lt"/>
              <a:buAutoNum type="arabicPeriod"/>
            </a:pPr>
            <a:r>
              <a:rPr lang="en-US" dirty="0" err="1">
                <a:latin typeface="Arial" panose="020B0604020202020204" pitchFamily="34" charset="0"/>
                <a:cs typeface="Arial" panose="020B0604020202020204" pitchFamily="34" charset="0"/>
              </a:rPr>
              <a:t>Rumchev</a:t>
            </a:r>
            <a:r>
              <a:rPr lang="en-US" dirty="0">
                <a:latin typeface="Arial" panose="020B0604020202020204" pitchFamily="34" charset="0"/>
                <a:cs typeface="Arial" panose="020B0604020202020204" pitchFamily="34" charset="0"/>
              </a:rPr>
              <a:t>, K., </a:t>
            </a:r>
            <a:r>
              <a:rPr lang="en-US" dirty="0" err="1">
                <a:latin typeface="Arial" panose="020B0604020202020204" pitchFamily="34" charset="0"/>
                <a:cs typeface="Arial" panose="020B0604020202020204" pitchFamily="34" charset="0"/>
              </a:rPr>
              <a:t>Spickett</a:t>
            </a:r>
            <a:r>
              <a:rPr lang="en-US" dirty="0">
                <a:latin typeface="Arial" panose="020B0604020202020204" pitchFamily="34" charset="0"/>
                <a:cs typeface="Arial" panose="020B0604020202020204" pitchFamily="34" charset="0"/>
              </a:rPr>
              <a:t>, J., Bulsara, M., Phillips, M., &amp; Stick, S. (2004). </a:t>
            </a:r>
            <a:r>
              <a:rPr lang="en-US" i="1" dirty="0">
                <a:latin typeface="Arial" panose="020B0604020202020204" pitchFamily="34" charset="0"/>
                <a:cs typeface="Arial" panose="020B0604020202020204" pitchFamily="34" charset="0"/>
              </a:rPr>
              <a:t>Association of domestic exposure to volatile organic compounds with asthma in young children.</a:t>
            </a: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European Respiratory Journal, 24</a:t>
            </a:r>
            <a:r>
              <a:rPr lang="en-US" dirty="0">
                <a:latin typeface="Arial" panose="020B0604020202020204" pitchFamily="34" charset="0"/>
                <a:cs typeface="Arial" panose="020B0604020202020204" pitchFamily="34" charset="0"/>
              </a:rPr>
              <a:t>(6), 855–860.</a:t>
            </a:r>
          </a:p>
          <a:p>
            <a:pPr marL="342900" indent="-342900">
              <a:lnSpc>
                <a:spcPct val="110000"/>
              </a:lnSpc>
              <a:buFont typeface="+mj-lt"/>
              <a:buAutoNum type="arabicPeriod"/>
            </a:pPr>
            <a:r>
              <a:rPr lang="en-US" dirty="0">
                <a:latin typeface="Arial" panose="020B0604020202020204" pitchFamily="34" charset="0"/>
                <a:cs typeface="Arial" panose="020B0604020202020204" pitchFamily="34" charset="0"/>
              </a:rPr>
              <a:t>Weschler, C. J. (2006). </a:t>
            </a:r>
            <a:r>
              <a:rPr lang="en-US" i="1" dirty="0">
                <a:latin typeface="Arial" panose="020B0604020202020204" pitchFamily="34" charset="0"/>
                <a:cs typeface="Arial" panose="020B0604020202020204" pitchFamily="34" charset="0"/>
              </a:rPr>
              <a:t>Ozone’s impact on public health: Contributions from indoor exposures to ozone and products of ozone-initiated chemistry.</a:t>
            </a: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Environmental Health Perspectives, 114</a:t>
            </a:r>
            <a:r>
              <a:rPr lang="en-US" dirty="0">
                <a:latin typeface="Arial" panose="020B0604020202020204" pitchFamily="34" charset="0"/>
                <a:cs typeface="Arial" panose="020B0604020202020204" pitchFamily="34" charset="0"/>
              </a:rPr>
              <a:t>(10), 1489–1496.</a:t>
            </a:r>
          </a:p>
          <a:p>
            <a:pPr marL="342900" indent="-342900">
              <a:lnSpc>
                <a:spcPct val="110000"/>
              </a:lnSpc>
              <a:buFont typeface="+mj-lt"/>
              <a:buAutoNum type="arabicPeriod"/>
            </a:pPr>
            <a:r>
              <a:rPr lang="en-US" dirty="0" err="1">
                <a:latin typeface="Arial" panose="020B0604020202020204" pitchFamily="34" charset="0"/>
                <a:cs typeface="Arial" panose="020B0604020202020204" pitchFamily="34" charset="0"/>
              </a:rPr>
              <a:t>Salthammer</a:t>
            </a:r>
            <a:r>
              <a:rPr lang="en-US" dirty="0">
                <a:latin typeface="Arial" panose="020B0604020202020204" pitchFamily="34" charset="0"/>
                <a:cs typeface="Arial" panose="020B0604020202020204" pitchFamily="34" charset="0"/>
              </a:rPr>
              <a:t>, T. (2011). </a:t>
            </a:r>
            <a:r>
              <a:rPr lang="en-US" i="1" dirty="0">
                <a:latin typeface="Arial" panose="020B0604020202020204" pitchFamily="34" charset="0"/>
                <a:cs typeface="Arial" panose="020B0604020202020204" pitchFamily="34" charset="0"/>
              </a:rPr>
              <a:t>Formaldehyde in the indoor environment.</a:t>
            </a: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Chemical Reviews, 110</a:t>
            </a:r>
            <a:r>
              <a:rPr lang="en-US" dirty="0">
                <a:latin typeface="Arial" panose="020B0604020202020204" pitchFamily="34" charset="0"/>
                <a:cs typeface="Arial" panose="020B0604020202020204" pitchFamily="34" charset="0"/>
              </a:rPr>
              <a:t>(4), 2536–2572.</a:t>
            </a:r>
          </a:p>
          <a:p>
            <a:pPr>
              <a:lnSpc>
                <a:spcPct val="110000"/>
              </a:lnSpc>
            </a:pPr>
            <a:endParaRPr lang="en-US" dirty="0">
              <a:latin typeface="Arial" panose="020B0604020202020204" pitchFamily="34" charset="0"/>
              <a:cs typeface="Arial" panose="020B0604020202020204" pitchFamily="34" charset="0"/>
            </a:endParaRPr>
          </a:p>
          <a:p>
            <a:pPr>
              <a:lnSpc>
                <a:spcPct val="110000"/>
              </a:lnSpc>
            </a:pPr>
            <a:r>
              <a:rPr lang="en-US" b="1" dirty="0">
                <a:latin typeface="Arial" panose="020B0604020202020204" pitchFamily="34" charset="0"/>
                <a:cs typeface="Arial" panose="020B0604020202020204" pitchFamily="34" charset="0"/>
              </a:rPr>
              <a:t>Relative Humidity (RH), Mucosal Integrity, &amp; Infection</a:t>
            </a:r>
            <a:endParaRPr lang="en-US" dirty="0">
              <a:latin typeface="Arial" panose="020B0604020202020204" pitchFamily="34" charset="0"/>
              <a:cs typeface="Arial" panose="020B0604020202020204" pitchFamily="34" charset="0"/>
            </a:endParaRPr>
          </a:p>
          <a:p>
            <a:pPr marL="342900" indent="-342900">
              <a:lnSpc>
                <a:spcPct val="110000"/>
              </a:lnSpc>
              <a:buFont typeface="+mj-lt"/>
              <a:buAutoNum type="arabicPeriod"/>
            </a:pPr>
            <a:r>
              <a:rPr lang="en-US" dirty="0">
                <a:latin typeface="Arial" panose="020B0604020202020204" pitchFamily="34" charset="0"/>
                <a:cs typeface="Arial" panose="020B0604020202020204" pitchFamily="34" charset="0"/>
              </a:rPr>
              <a:t>Noti, J. D., </a:t>
            </a:r>
            <a:r>
              <a:rPr lang="en-US" dirty="0" err="1">
                <a:latin typeface="Arial" panose="020B0604020202020204" pitchFamily="34" charset="0"/>
                <a:cs typeface="Arial" panose="020B0604020202020204" pitchFamily="34" charset="0"/>
              </a:rPr>
              <a:t>Blachere</a:t>
            </a:r>
            <a:r>
              <a:rPr lang="en-US" dirty="0">
                <a:latin typeface="Arial" panose="020B0604020202020204" pitchFamily="34" charset="0"/>
                <a:cs typeface="Arial" panose="020B0604020202020204" pitchFamily="34" charset="0"/>
              </a:rPr>
              <a:t>, F. M., McMillen, C. M., Lindsley, W. G., Kashon, M. L., Thewlis, R. E., … Beezhold, D. H. (2013). </a:t>
            </a:r>
            <a:r>
              <a:rPr lang="en-US" i="1" dirty="0">
                <a:latin typeface="Arial" panose="020B0604020202020204" pitchFamily="34" charset="0"/>
                <a:cs typeface="Arial" panose="020B0604020202020204" pitchFamily="34" charset="0"/>
              </a:rPr>
              <a:t>High humidity leads to loss of infectious influenza virus from simulated coughs.</a:t>
            </a: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PLOS ONE, 8</a:t>
            </a:r>
            <a:r>
              <a:rPr lang="en-US" dirty="0">
                <a:latin typeface="Arial" panose="020B0604020202020204" pitchFamily="34" charset="0"/>
                <a:cs typeface="Arial" panose="020B0604020202020204" pitchFamily="34" charset="0"/>
              </a:rPr>
              <a:t>(2), e57485.</a:t>
            </a:r>
          </a:p>
          <a:p>
            <a:pPr marL="342900" indent="-342900">
              <a:lnSpc>
                <a:spcPct val="110000"/>
              </a:lnSpc>
              <a:buFont typeface="+mj-lt"/>
              <a:buAutoNum type="arabicPeriod"/>
            </a:pPr>
            <a:r>
              <a:rPr lang="en-US" dirty="0">
                <a:latin typeface="Arial" panose="020B0604020202020204" pitchFamily="34" charset="0"/>
                <a:cs typeface="Arial" panose="020B0604020202020204" pitchFamily="34" charset="0"/>
              </a:rPr>
              <a:t>Kudo, E., Song, E., Yockey, L. J., Rakib, T., Wong, P. W., Homer, R. J., &amp; Iwasaki, A. (2019). </a:t>
            </a:r>
            <a:r>
              <a:rPr lang="en-US" i="1" dirty="0">
                <a:latin typeface="Arial" panose="020B0604020202020204" pitchFamily="34" charset="0"/>
                <a:cs typeface="Arial" panose="020B0604020202020204" pitchFamily="34" charset="0"/>
              </a:rPr>
              <a:t>Low ambient humidity impairs barrier function and innate resistance to influenza infection.</a:t>
            </a: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Proceedings of the National Academy of Sciences, 116</a:t>
            </a:r>
            <a:r>
              <a:rPr lang="en-US" dirty="0">
                <a:latin typeface="Arial" panose="020B0604020202020204" pitchFamily="34" charset="0"/>
                <a:cs typeface="Arial" panose="020B0604020202020204" pitchFamily="34" charset="0"/>
              </a:rPr>
              <a:t>(22), 10905–10910.</a:t>
            </a:r>
          </a:p>
          <a:p>
            <a:pPr marL="342900" indent="-342900">
              <a:lnSpc>
                <a:spcPct val="110000"/>
              </a:lnSpc>
              <a:buFont typeface="+mj-lt"/>
              <a:buAutoNum type="arabicPeriod"/>
            </a:pPr>
            <a:r>
              <a:rPr lang="en-US" dirty="0">
                <a:latin typeface="Arial" panose="020B0604020202020204" pitchFamily="34" charset="0"/>
                <a:cs typeface="Arial" panose="020B0604020202020204" pitchFamily="34" charset="0"/>
              </a:rPr>
              <a:t>Institute of Medicine. (2004). </a:t>
            </a:r>
            <a:r>
              <a:rPr lang="en-US" i="1" dirty="0">
                <a:latin typeface="Arial" panose="020B0604020202020204" pitchFamily="34" charset="0"/>
                <a:cs typeface="Arial" panose="020B0604020202020204" pitchFamily="34" charset="0"/>
              </a:rPr>
              <a:t>Damp indoor spaces and health.</a:t>
            </a:r>
            <a:r>
              <a:rPr lang="en-US" dirty="0">
                <a:latin typeface="Arial" panose="020B0604020202020204" pitchFamily="34" charset="0"/>
                <a:cs typeface="Arial" panose="020B0604020202020204" pitchFamily="34" charset="0"/>
              </a:rPr>
              <a:t> National Academies Press.</a:t>
            </a:r>
          </a:p>
        </p:txBody>
      </p:sp>
    </p:spTree>
    <p:extLst>
      <p:ext uri="{BB962C8B-B14F-4D97-AF65-F5344CB8AC3E}">
        <p14:creationId xmlns:p14="http://schemas.microsoft.com/office/powerpoint/2010/main" val="303981548"/>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81AA53-F0C2-F5E1-2EA2-61EB49C3B6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4994CD-D457-AC6C-D1A8-3A75814BEC0B}"/>
              </a:ext>
            </a:extLst>
          </p:cNvPr>
          <p:cNvSpPr>
            <a:spLocks noGrp="1"/>
          </p:cNvSpPr>
          <p:nvPr>
            <p:ph type="title"/>
          </p:nvPr>
        </p:nvSpPr>
        <p:spPr>
          <a:xfrm>
            <a:off x="578708" y="155062"/>
            <a:ext cx="10515600" cy="611058"/>
          </a:xfrm>
        </p:spPr>
        <p:txBody>
          <a:bodyPr vert="horz" lIns="91440" tIns="45720" rIns="91440" bIns="45720" rtlCol="0" anchor="t">
            <a:noAutofit/>
          </a:bodyPr>
          <a:lstStyle/>
          <a:p>
            <a:r>
              <a:rPr lang="en-US" dirty="0">
                <a:latin typeface="Franklin Gothic Book" panose="020B0503020102020204" pitchFamily="34" charset="0"/>
              </a:rPr>
              <a:t>References: Ozone, Nitrogen dioxide, Fungi</a:t>
            </a:r>
          </a:p>
        </p:txBody>
      </p:sp>
      <p:sp>
        <p:nvSpPr>
          <p:cNvPr id="3" name="TextBox 2">
            <a:extLst>
              <a:ext uri="{FF2B5EF4-FFF2-40B4-BE49-F238E27FC236}">
                <a16:creationId xmlns:a16="http://schemas.microsoft.com/office/drawing/2014/main" id="{276D6E38-FF47-0470-7465-6A7A5568B8BB}"/>
              </a:ext>
            </a:extLst>
          </p:cNvPr>
          <p:cNvSpPr txBox="1"/>
          <p:nvPr/>
        </p:nvSpPr>
        <p:spPr>
          <a:xfrm>
            <a:off x="578708" y="981211"/>
            <a:ext cx="11444415" cy="6467348"/>
          </a:xfrm>
          <a:prstGeom prst="rect">
            <a:avLst/>
          </a:prstGeom>
          <a:noFill/>
        </p:spPr>
        <p:txBody>
          <a:bodyPr wrap="square" rtlCol="0">
            <a:spAutoFit/>
          </a:bodyPr>
          <a:lstStyle/>
          <a:p>
            <a:pPr marL="342900" indent="-342900">
              <a:lnSpc>
                <a:spcPct val="110000"/>
              </a:lnSpc>
              <a:buFont typeface="+mj-lt"/>
              <a:buAutoNum type="arabicPeriod"/>
            </a:pPr>
            <a:r>
              <a:rPr lang="en-US" dirty="0">
                <a:latin typeface="Arial" panose="020B0604020202020204" pitchFamily="34" charset="0"/>
                <a:cs typeface="Arial" panose="020B0604020202020204" pitchFamily="34" charset="0"/>
              </a:rPr>
              <a:t>McDonnell, W. F., Stewart, P. W., Andreoni, S., &amp; Smith, M. V. (2010). </a:t>
            </a:r>
            <a:r>
              <a:rPr lang="en-US" i="1" dirty="0">
                <a:latin typeface="Arial" panose="020B0604020202020204" pitchFamily="34" charset="0"/>
                <a:cs typeface="Arial" panose="020B0604020202020204" pitchFamily="34" charset="0"/>
              </a:rPr>
              <a:t>Ozone-induced respiratory symptoms: Exposure–response models and extrapolations of findings from chamber studies to ambient exposures.</a:t>
            </a: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Journal of Exposure Science and Environmental Epidemiology, 20</a:t>
            </a:r>
            <a:r>
              <a:rPr lang="en-US" dirty="0">
                <a:latin typeface="Arial" panose="020B0604020202020204" pitchFamily="34" charset="0"/>
                <a:cs typeface="Arial" panose="020B0604020202020204" pitchFamily="34" charset="0"/>
              </a:rPr>
              <a:t>, 2–19.</a:t>
            </a:r>
          </a:p>
          <a:p>
            <a:pPr marL="342900" indent="-342900">
              <a:lnSpc>
                <a:spcPct val="110000"/>
              </a:lnSpc>
              <a:buFont typeface="+mj-lt"/>
              <a:buAutoNum type="arabicPeriod"/>
            </a:pPr>
            <a:r>
              <a:rPr lang="en-US" dirty="0">
                <a:latin typeface="Arial" panose="020B0604020202020204" pitchFamily="34" charset="0"/>
                <a:cs typeface="Arial" panose="020B0604020202020204" pitchFamily="34" charset="0"/>
              </a:rPr>
              <a:t>Bell, M. L., Peng, R. D., &amp; Dominici, F. (2006). </a:t>
            </a:r>
            <a:r>
              <a:rPr lang="en-US" i="1" dirty="0">
                <a:latin typeface="Arial" panose="020B0604020202020204" pitchFamily="34" charset="0"/>
                <a:cs typeface="Arial" panose="020B0604020202020204" pitchFamily="34" charset="0"/>
              </a:rPr>
              <a:t>The exposure–response curve for ozone and risk of mortality and the adequacy of current ozone regulations.</a:t>
            </a: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Environmental Health Perspectives, 114</a:t>
            </a:r>
            <a:r>
              <a:rPr lang="en-US" dirty="0">
                <a:latin typeface="Arial" panose="020B0604020202020204" pitchFamily="34" charset="0"/>
                <a:cs typeface="Arial" panose="020B0604020202020204" pitchFamily="34" charset="0"/>
              </a:rPr>
              <a:t>(4), 532–536.</a:t>
            </a:r>
          </a:p>
          <a:p>
            <a:pPr>
              <a:lnSpc>
                <a:spcPct val="110000"/>
              </a:lnSpc>
            </a:pPr>
            <a:endParaRPr lang="en-US" sz="800" dirty="0">
              <a:latin typeface="Arial" panose="020B0604020202020204" pitchFamily="34" charset="0"/>
              <a:cs typeface="Arial" panose="020B0604020202020204" pitchFamily="34" charset="0"/>
            </a:endParaRPr>
          </a:p>
          <a:p>
            <a:pPr>
              <a:lnSpc>
                <a:spcPct val="110000"/>
              </a:lnSpc>
            </a:pPr>
            <a:r>
              <a:rPr lang="en-US" b="1" dirty="0">
                <a:latin typeface="Arial" panose="020B0604020202020204" pitchFamily="34" charset="0"/>
                <a:cs typeface="Arial" panose="020B0604020202020204" pitchFamily="34" charset="0"/>
              </a:rPr>
              <a:t>Nitrogen Dioxide (NO₂)</a:t>
            </a:r>
            <a:endParaRPr lang="en-US" dirty="0">
              <a:latin typeface="Arial" panose="020B0604020202020204" pitchFamily="34" charset="0"/>
              <a:cs typeface="Arial" panose="020B0604020202020204" pitchFamily="34" charset="0"/>
            </a:endParaRPr>
          </a:p>
          <a:p>
            <a:pPr marL="342900" indent="-342900">
              <a:lnSpc>
                <a:spcPct val="110000"/>
              </a:lnSpc>
              <a:buFont typeface="+mj-lt"/>
              <a:buAutoNum type="arabicPeriod"/>
            </a:pPr>
            <a:r>
              <a:rPr lang="en-US" dirty="0">
                <a:latin typeface="Arial" panose="020B0604020202020204" pitchFamily="34" charset="0"/>
                <a:cs typeface="Arial" panose="020B0604020202020204" pitchFamily="34" charset="0"/>
              </a:rPr>
              <a:t>Lin, W., </a:t>
            </a:r>
            <a:r>
              <a:rPr lang="en-US" dirty="0" err="1">
                <a:latin typeface="Arial" panose="020B0604020202020204" pitchFamily="34" charset="0"/>
                <a:cs typeface="Arial" panose="020B0604020202020204" pitchFamily="34" charset="0"/>
              </a:rPr>
              <a:t>Brunekreef</a:t>
            </a:r>
            <a:r>
              <a:rPr lang="en-US" dirty="0">
                <a:latin typeface="Arial" panose="020B0604020202020204" pitchFamily="34" charset="0"/>
                <a:cs typeface="Arial" panose="020B0604020202020204" pitchFamily="34" charset="0"/>
              </a:rPr>
              <a:t>, B., &amp; Gehring, U. (2013). </a:t>
            </a:r>
            <a:r>
              <a:rPr lang="en-US" i="1" dirty="0">
                <a:latin typeface="Arial" panose="020B0604020202020204" pitchFamily="34" charset="0"/>
                <a:cs typeface="Arial" panose="020B0604020202020204" pitchFamily="34" charset="0"/>
              </a:rPr>
              <a:t>Meta-analysis of the effects of indoor nitrogen dioxide on children’s respiratory symptoms.</a:t>
            </a: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Indoor Air, 23</a:t>
            </a:r>
            <a:r>
              <a:rPr lang="en-US" dirty="0">
                <a:latin typeface="Arial" panose="020B0604020202020204" pitchFamily="34" charset="0"/>
                <a:cs typeface="Arial" panose="020B0604020202020204" pitchFamily="34" charset="0"/>
              </a:rPr>
              <a:t>(4), 277–286.</a:t>
            </a:r>
          </a:p>
          <a:p>
            <a:pPr marL="342900" indent="-342900">
              <a:lnSpc>
                <a:spcPct val="110000"/>
              </a:lnSpc>
              <a:buFont typeface="+mj-lt"/>
              <a:buAutoNum type="arabicPeriod"/>
            </a:pPr>
            <a:r>
              <a:rPr lang="en-US" dirty="0">
                <a:latin typeface="Arial" panose="020B0604020202020204" pitchFamily="34" charset="0"/>
                <a:cs typeface="Arial" panose="020B0604020202020204" pitchFamily="34" charset="0"/>
              </a:rPr>
              <a:t>Hulin, M., Simoni, M., </a:t>
            </a:r>
            <a:r>
              <a:rPr lang="en-US" dirty="0" err="1">
                <a:latin typeface="Arial" panose="020B0604020202020204" pitchFamily="34" charset="0"/>
                <a:cs typeface="Arial" panose="020B0604020202020204" pitchFamily="34" charset="0"/>
              </a:rPr>
              <a:t>Viegi</a:t>
            </a:r>
            <a:r>
              <a:rPr lang="en-US" dirty="0">
                <a:latin typeface="Arial" panose="020B0604020202020204" pitchFamily="34" charset="0"/>
                <a:cs typeface="Arial" panose="020B0604020202020204" pitchFamily="34" charset="0"/>
              </a:rPr>
              <a:t>, G., &amp; Annesi-</a:t>
            </a:r>
            <a:r>
              <a:rPr lang="en-US" dirty="0" err="1">
                <a:latin typeface="Arial" panose="020B0604020202020204" pitchFamily="34" charset="0"/>
                <a:cs typeface="Arial" panose="020B0604020202020204" pitchFamily="34" charset="0"/>
              </a:rPr>
              <a:t>Maesano</a:t>
            </a:r>
            <a:r>
              <a:rPr lang="en-US" dirty="0">
                <a:latin typeface="Arial" panose="020B0604020202020204" pitchFamily="34" charset="0"/>
                <a:cs typeface="Arial" panose="020B0604020202020204" pitchFamily="34" charset="0"/>
              </a:rPr>
              <a:t>, I. (2012). </a:t>
            </a:r>
            <a:r>
              <a:rPr lang="en-US" i="1" dirty="0">
                <a:latin typeface="Arial" panose="020B0604020202020204" pitchFamily="34" charset="0"/>
                <a:cs typeface="Arial" panose="020B0604020202020204" pitchFamily="34" charset="0"/>
              </a:rPr>
              <a:t>Respiratory health and indoor air pollutants based on NO₂ and VOCs: A review.</a:t>
            </a: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International Journal of Hygiene and Environmental Health, 215</a:t>
            </a:r>
            <a:r>
              <a:rPr lang="en-US" dirty="0">
                <a:latin typeface="Arial" panose="020B0604020202020204" pitchFamily="34" charset="0"/>
                <a:cs typeface="Arial" panose="020B0604020202020204" pitchFamily="34" charset="0"/>
              </a:rPr>
              <a:t>(3), 228–235.</a:t>
            </a:r>
          </a:p>
          <a:p>
            <a:pPr marL="342900" indent="-342900">
              <a:lnSpc>
                <a:spcPct val="110000"/>
              </a:lnSpc>
              <a:buFont typeface="+mj-lt"/>
              <a:buAutoNum type="arabicPeriod"/>
            </a:pPr>
            <a:r>
              <a:rPr lang="en-US" dirty="0">
                <a:latin typeface="Arial" panose="020B0604020202020204" pitchFamily="34" charset="0"/>
                <a:cs typeface="Arial" panose="020B0604020202020204" pitchFamily="34" charset="0"/>
              </a:rPr>
              <a:t>Jarvis, D., Chinn, S., Luczynska, C., &amp; Burney, P. (1996). </a:t>
            </a:r>
            <a:r>
              <a:rPr lang="en-US" i="1" dirty="0">
                <a:latin typeface="Arial" panose="020B0604020202020204" pitchFamily="34" charset="0"/>
                <a:cs typeface="Arial" panose="020B0604020202020204" pitchFamily="34" charset="0"/>
              </a:rPr>
              <a:t>Association of respiratory symptoms and lung function in young adults with use of domestic gas appliances.</a:t>
            </a: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The Lancet, 347</a:t>
            </a:r>
            <a:r>
              <a:rPr lang="en-US" dirty="0">
                <a:latin typeface="Arial" panose="020B0604020202020204" pitchFamily="34" charset="0"/>
                <a:cs typeface="Arial" panose="020B0604020202020204" pitchFamily="34" charset="0"/>
              </a:rPr>
              <a:t>(8999), 426–431.</a:t>
            </a: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a:p>
            <a:pPr>
              <a:lnSpc>
                <a:spcPct val="110000"/>
              </a:lnSpc>
            </a:pPr>
            <a:r>
              <a:rPr lang="en-US" b="1" dirty="0">
                <a:latin typeface="Arial" panose="020B0604020202020204" pitchFamily="34" charset="0"/>
                <a:cs typeface="Arial" panose="020B0604020202020204" pitchFamily="34" charset="0"/>
              </a:rPr>
              <a:t>Mold, Dampness, Fungi</a:t>
            </a:r>
          </a:p>
          <a:p>
            <a:pPr>
              <a:lnSpc>
                <a:spcPct val="110000"/>
              </a:lnSpc>
            </a:pPr>
            <a:r>
              <a:rPr lang="en-US" dirty="0">
                <a:latin typeface="Arial" panose="020B0604020202020204" pitchFamily="34" charset="0"/>
                <a:cs typeface="Arial" panose="020B0604020202020204" pitchFamily="34" charset="0"/>
              </a:rPr>
              <a:t>Mendell, M. J., Mirer, A. G., Cheung, K., Tong, M., &amp; Douwes, J. (2011). </a:t>
            </a:r>
            <a:r>
              <a:rPr lang="en-US" i="1" dirty="0">
                <a:latin typeface="Arial" panose="020B0604020202020204" pitchFamily="34" charset="0"/>
                <a:cs typeface="Arial" panose="020B0604020202020204" pitchFamily="34" charset="0"/>
              </a:rPr>
              <a:t>Respiratory and allergic health effects of dampness, mold, and dampness-related agents: A review of the epidemiologic evidence.</a:t>
            </a: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Environmental Health Perspectives, 119</a:t>
            </a:r>
            <a:r>
              <a:rPr lang="en-US" dirty="0">
                <a:latin typeface="Arial" panose="020B0604020202020204" pitchFamily="34" charset="0"/>
                <a:cs typeface="Arial" panose="020B0604020202020204" pitchFamily="34" charset="0"/>
              </a:rPr>
              <a:t>(6), 748–756.</a:t>
            </a:r>
          </a:p>
          <a:p>
            <a:pPr>
              <a:lnSpc>
                <a:spcPct val="110000"/>
              </a:lnSpc>
            </a:pPr>
            <a:endParaRPr lang="en-US" dirty="0">
              <a:latin typeface="Arial" panose="020B0604020202020204" pitchFamily="34" charset="0"/>
              <a:cs typeface="Arial" panose="020B0604020202020204" pitchFamily="34" charset="0"/>
            </a:endParaRPr>
          </a:p>
          <a:p>
            <a:pPr>
              <a:lnSpc>
                <a:spcPct val="110000"/>
              </a:lnSpc>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0981431"/>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7E23E7-58DC-D11C-A3C2-E8E8C12131DC}"/>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F7CFE0D8-D841-100F-A5C8-A939827E0340}"/>
              </a:ext>
            </a:extLst>
          </p:cNvPr>
          <p:cNvSpPr txBox="1"/>
          <p:nvPr/>
        </p:nvSpPr>
        <p:spPr>
          <a:xfrm>
            <a:off x="516923" y="1166008"/>
            <a:ext cx="11444415" cy="5248553"/>
          </a:xfrm>
          <a:prstGeom prst="rect">
            <a:avLst/>
          </a:prstGeom>
          <a:noFill/>
        </p:spPr>
        <p:txBody>
          <a:bodyPr wrap="square" rtlCol="0">
            <a:spAutoFit/>
          </a:bodyPr>
          <a:lstStyle/>
          <a:p>
            <a:pPr marL="342900" indent="-342900">
              <a:lnSpc>
                <a:spcPct val="110000"/>
              </a:lnSpc>
              <a:buFont typeface="+mj-lt"/>
              <a:buAutoNum type="arabicPeriod"/>
            </a:pPr>
            <a:r>
              <a:rPr lang="en-US" dirty="0">
                <a:latin typeface="Arial" panose="020B0604020202020204" pitchFamily="34" charset="0"/>
                <a:cs typeface="Arial" panose="020B0604020202020204" pitchFamily="34" charset="0"/>
              </a:rPr>
              <a:t>Riley, R. L., &amp; Murphy, G. (1978). </a:t>
            </a:r>
            <a:r>
              <a:rPr lang="en-US" i="1" dirty="0">
                <a:latin typeface="Arial" panose="020B0604020202020204" pitchFamily="34" charset="0"/>
                <a:cs typeface="Arial" panose="020B0604020202020204" pitchFamily="34" charset="0"/>
              </a:rPr>
              <a:t>Airborne spread of measles in a suburban elementary school.</a:t>
            </a: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American Journal of Epidemiology, 107</a:t>
            </a:r>
            <a:r>
              <a:rPr lang="en-US" dirty="0">
                <a:latin typeface="Arial" panose="020B0604020202020204" pitchFamily="34" charset="0"/>
                <a:cs typeface="Arial" panose="020B0604020202020204" pitchFamily="34" charset="0"/>
              </a:rPr>
              <a:t>(5), 421–432.</a:t>
            </a:r>
          </a:p>
          <a:p>
            <a:pPr marL="342900" indent="-342900">
              <a:lnSpc>
                <a:spcPct val="110000"/>
              </a:lnSpc>
              <a:buFont typeface="+mj-lt"/>
              <a:buAutoNum type="arabicPeriod"/>
            </a:pPr>
            <a:r>
              <a:rPr lang="en-US" dirty="0">
                <a:latin typeface="Arial" panose="020B0604020202020204" pitchFamily="34" charset="0"/>
                <a:cs typeface="Arial" panose="020B0604020202020204" pitchFamily="34" charset="0"/>
              </a:rPr>
              <a:t>Li, Y., Leung, G. M., Tang, J. W., Yang, X., Chao, C. Y. H., Lin, J. Z., … Yuen, P. L. (2007). </a:t>
            </a:r>
            <a:r>
              <a:rPr lang="en-US" i="1" dirty="0">
                <a:latin typeface="Arial" panose="020B0604020202020204" pitchFamily="34" charset="0"/>
                <a:cs typeface="Arial" panose="020B0604020202020204" pitchFamily="34" charset="0"/>
              </a:rPr>
              <a:t>Role of ventilation in airborne transmission of infectious agents in the built environment.</a:t>
            </a: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Indoor Air, 17</a:t>
            </a:r>
            <a:r>
              <a:rPr lang="en-US" dirty="0">
                <a:latin typeface="Arial" panose="020B0604020202020204" pitchFamily="34" charset="0"/>
                <a:cs typeface="Arial" panose="020B0604020202020204" pitchFamily="34" charset="0"/>
              </a:rPr>
              <a:t>(1), 2–18.</a:t>
            </a:r>
          </a:p>
          <a:p>
            <a:pPr marL="342900" indent="-342900">
              <a:lnSpc>
                <a:spcPct val="110000"/>
              </a:lnSpc>
              <a:buFont typeface="+mj-lt"/>
              <a:buAutoNum type="arabicPeriod"/>
            </a:pPr>
            <a:r>
              <a:rPr lang="en-US" dirty="0" err="1">
                <a:latin typeface="Arial" panose="020B0604020202020204" pitchFamily="34" charset="0"/>
                <a:cs typeface="Arial" panose="020B0604020202020204" pitchFamily="34" charset="0"/>
              </a:rPr>
              <a:t>Nardell</a:t>
            </a:r>
            <a:r>
              <a:rPr lang="en-US" dirty="0">
                <a:latin typeface="Arial" panose="020B0604020202020204" pitchFamily="34" charset="0"/>
                <a:cs typeface="Arial" panose="020B0604020202020204" pitchFamily="34" charset="0"/>
              </a:rPr>
              <a:t>, E. A., et al. (2008). </a:t>
            </a:r>
            <a:r>
              <a:rPr lang="en-US" i="1" dirty="0">
                <a:latin typeface="Arial" panose="020B0604020202020204" pitchFamily="34" charset="0"/>
                <a:cs typeface="Arial" panose="020B0604020202020204" pitchFamily="34" charset="0"/>
              </a:rPr>
              <a:t>Safety, efficacy, and acceptability of upper-room ultraviolet germicidal irradiation for preventing airborne contagion in healthcare settings.</a:t>
            </a: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Proceedings of the National Academy of Sciences, 105</a:t>
            </a:r>
            <a:r>
              <a:rPr lang="en-US" dirty="0">
                <a:latin typeface="Arial" panose="020B0604020202020204" pitchFamily="34" charset="0"/>
                <a:cs typeface="Arial" panose="020B0604020202020204" pitchFamily="34" charset="0"/>
              </a:rPr>
              <a:t>(46), 18027–18032.</a:t>
            </a:r>
          </a:p>
          <a:p>
            <a:pPr marL="342900" indent="-342900">
              <a:lnSpc>
                <a:spcPct val="110000"/>
              </a:lnSpc>
              <a:buFont typeface="+mj-lt"/>
              <a:buAutoNum type="arabicPeriod"/>
            </a:pPr>
            <a:r>
              <a:rPr lang="en-US" dirty="0">
                <a:latin typeface="Arial" panose="020B0604020202020204" pitchFamily="34" charset="0"/>
                <a:cs typeface="Arial" panose="020B0604020202020204" pitchFamily="34" charset="0"/>
              </a:rPr>
              <a:t>Azimi, P., &amp; Stephens, B. (2013). </a:t>
            </a:r>
            <a:r>
              <a:rPr lang="en-US" i="1" dirty="0">
                <a:latin typeface="Arial" panose="020B0604020202020204" pitchFamily="34" charset="0"/>
                <a:cs typeface="Arial" panose="020B0604020202020204" pitchFamily="34" charset="0"/>
              </a:rPr>
              <a:t>HVAC filtration for controlling infectious bioaerosols.</a:t>
            </a: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Building and Environment, 70</a:t>
            </a:r>
            <a:r>
              <a:rPr lang="en-US" dirty="0">
                <a:latin typeface="Arial" panose="020B0604020202020204" pitchFamily="34" charset="0"/>
                <a:cs typeface="Arial" panose="020B0604020202020204" pitchFamily="34" charset="0"/>
              </a:rPr>
              <a:t>, 150–160.</a:t>
            </a:r>
          </a:p>
          <a:p>
            <a:pPr>
              <a:lnSpc>
                <a:spcPct val="110000"/>
              </a:lnSpc>
            </a:pPr>
            <a:endParaRPr lang="en-US" b="1" dirty="0">
              <a:latin typeface="Arial" panose="020B0604020202020204" pitchFamily="34" charset="0"/>
              <a:cs typeface="Arial" panose="020B0604020202020204" pitchFamily="34" charset="0"/>
            </a:endParaRPr>
          </a:p>
          <a:p>
            <a:pPr>
              <a:lnSpc>
                <a:spcPct val="110000"/>
              </a:lnSpc>
            </a:pPr>
            <a:r>
              <a:rPr lang="en-US" b="1" dirty="0">
                <a:latin typeface="Arial" panose="020B0604020202020204" pitchFamily="34" charset="0"/>
                <a:cs typeface="Arial" panose="020B0604020202020204" pitchFamily="34" charset="0"/>
              </a:rPr>
              <a:t>Immune Suppression, Physiologic Pathways</a:t>
            </a:r>
            <a:endParaRPr lang="en-US" dirty="0">
              <a:latin typeface="Arial" panose="020B0604020202020204" pitchFamily="34" charset="0"/>
              <a:cs typeface="Arial" panose="020B0604020202020204" pitchFamily="34" charset="0"/>
            </a:endParaRPr>
          </a:p>
          <a:p>
            <a:pPr marL="342900" indent="-342900">
              <a:lnSpc>
                <a:spcPct val="110000"/>
              </a:lnSpc>
              <a:buFont typeface="+mj-lt"/>
              <a:buAutoNum type="arabicPeriod"/>
            </a:pPr>
            <a:r>
              <a:rPr lang="en-US" dirty="0" err="1">
                <a:latin typeface="Arial" panose="020B0604020202020204" pitchFamily="34" charset="0"/>
                <a:cs typeface="Arial" panose="020B0604020202020204" pitchFamily="34" charset="0"/>
              </a:rPr>
              <a:t>Totlandsdal</a:t>
            </a:r>
            <a:r>
              <a:rPr lang="en-US" dirty="0">
                <a:latin typeface="Arial" panose="020B0604020202020204" pitchFamily="34" charset="0"/>
                <a:cs typeface="Arial" panose="020B0604020202020204" pitchFamily="34" charset="0"/>
              </a:rPr>
              <a:t>, A. I., Cassee, F. R., Schwarze, P. E., Refsnes, M., &amp; Lag, M. (2015). </a:t>
            </a:r>
            <a:r>
              <a:rPr lang="en-US" i="1" dirty="0">
                <a:latin typeface="Arial" panose="020B0604020202020204" pitchFamily="34" charset="0"/>
                <a:cs typeface="Arial" panose="020B0604020202020204" pitchFamily="34" charset="0"/>
              </a:rPr>
              <a:t>Diesel exhaust particles impair the ability of human macrophages to phagocytose apoptotic cells.</a:t>
            </a: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Toxicology Letters, 239</a:t>
            </a:r>
            <a:r>
              <a:rPr lang="en-US" dirty="0">
                <a:latin typeface="Arial" panose="020B0604020202020204" pitchFamily="34" charset="0"/>
                <a:cs typeface="Arial" panose="020B0604020202020204" pitchFamily="34" charset="0"/>
              </a:rPr>
              <a:t>(3), 166–172.</a:t>
            </a:r>
          </a:p>
          <a:p>
            <a:pPr marL="342900" indent="-342900">
              <a:lnSpc>
                <a:spcPct val="110000"/>
              </a:lnSpc>
              <a:buFont typeface="+mj-lt"/>
              <a:buAutoNum type="arabicPeriod"/>
            </a:pPr>
            <a:r>
              <a:rPr lang="en-US" dirty="0">
                <a:latin typeface="Arial" panose="020B0604020202020204" pitchFamily="34" charset="0"/>
                <a:cs typeface="Arial" panose="020B0604020202020204" pitchFamily="34" charset="0"/>
              </a:rPr>
              <a:t>Block, M. L., &amp; Calderón-</a:t>
            </a:r>
            <a:r>
              <a:rPr lang="en-US" dirty="0" err="1">
                <a:latin typeface="Arial" panose="020B0604020202020204" pitchFamily="34" charset="0"/>
                <a:cs typeface="Arial" panose="020B0604020202020204" pitchFamily="34" charset="0"/>
              </a:rPr>
              <a:t>Garcidueñas</a:t>
            </a:r>
            <a:r>
              <a:rPr lang="en-US" dirty="0">
                <a:latin typeface="Arial" panose="020B0604020202020204" pitchFamily="34" charset="0"/>
                <a:cs typeface="Arial" panose="020B0604020202020204" pitchFamily="34" charset="0"/>
              </a:rPr>
              <a:t>, L. (2009). </a:t>
            </a:r>
            <a:r>
              <a:rPr lang="en-US" i="1" dirty="0">
                <a:latin typeface="Arial" panose="020B0604020202020204" pitchFamily="34" charset="0"/>
                <a:cs typeface="Arial" panose="020B0604020202020204" pitchFamily="34" charset="0"/>
              </a:rPr>
              <a:t>Air pollution: Mechanisms of neuroinflammation and CNS disease.</a:t>
            </a: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Trends in Neurosciences, 32</a:t>
            </a:r>
            <a:r>
              <a:rPr lang="en-US" dirty="0">
                <a:latin typeface="Arial" panose="020B0604020202020204" pitchFamily="34" charset="0"/>
                <a:cs typeface="Arial" panose="020B0604020202020204" pitchFamily="34" charset="0"/>
              </a:rPr>
              <a:t>(9), 506–516.</a:t>
            </a:r>
          </a:p>
          <a:p>
            <a:pPr>
              <a:lnSpc>
                <a:spcPct val="110000"/>
              </a:lnSpc>
            </a:pPr>
            <a:endParaRPr lang="en-US" b="1" dirty="0">
              <a:latin typeface="Arial" panose="020B0604020202020204" pitchFamily="34" charset="0"/>
              <a:cs typeface="Arial" panose="020B0604020202020204" pitchFamily="34" charset="0"/>
            </a:endParaRPr>
          </a:p>
        </p:txBody>
      </p:sp>
      <p:sp>
        <p:nvSpPr>
          <p:cNvPr id="6" name="Title 1">
            <a:extLst>
              <a:ext uri="{FF2B5EF4-FFF2-40B4-BE49-F238E27FC236}">
                <a16:creationId xmlns:a16="http://schemas.microsoft.com/office/drawing/2014/main" id="{5691B565-D0A3-9833-576C-2652A3548CDE}"/>
              </a:ext>
            </a:extLst>
          </p:cNvPr>
          <p:cNvSpPr>
            <a:spLocks noGrp="1"/>
          </p:cNvSpPr>
          <p:nvPr>
            <p:ph type="title"/>
          </p:nvPr>
        </p:nvSpPr>
        <p:spPr>
          <a:xfrm>
            <a:off x="578707" y="155062"/>
            <a:ext cx="11320849" cy="611058"/>
          </a:xfrm>
        </p:spPr>
        <p:txBody>
          <a:bodyPr vert="horz" lIns="91440" tIns="45720" rIns="91440" bIns="45720" rtlCol="0" anchor="t">
            <a:noAutofit/>
          </a:bodyPr>
          <a:lstStyle/>
          <a:p>
            <a:r>
              <a:rPr lang="en-US" dirty="0">
                <a:latin typeface="Franklin Gothic Book" panose="020B0503020102020204" pitchFamily="34" charset="0"/>
              </a:rPr>
              <a:t>References: Airborne Infection, Wells–Riley equation </a:t>
            </a:r>
          </a:p>
        </p:txBody>
      </p:sp>
    </p:spTree>
    <p:extLst>
      <p:ext uri="{BB962C8B-B14F-4D97-AF65-F5344CB8AC3E}">
        <p14:creationId xmlns:p14="http://schemas.microsoft.com/office/powerpoint/2010/main" val="3958083020"/>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F95D1D-77D0-2410-0906-8CFA70DF4D8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262449A-D007-D5C6-F6C9-04464A3D169A}"/>
              </a:ext>
            </a:extLst>
          </p:cNvPr>
          <p:cNvSpPr>
            <a:spLocks noGrp="1"/>
          </p:cNvSpPr>
          <p:nvPr>
            <p:ph type="title"/>
          </p:nvPr>
        </p:nvSpPr>
        <p:spPr>
          <a:xfrm>
            <a:off x="578707" y="155062"/>
            <a:ext cx="11320849" cy="611058"/>
          </a:xfrm>
        </p:spPr>
        <p:txBody>
          <a:bodyPr vert="horz" lIns="91440" tIns="45720" rIns="91440" bIns="45720" rtlCol="0" anchor="t">
            <a:noAutofit/>
          </a:bodyPr>
          <a:lstStyle/>
          <a:p>
            <a:r>
              <a:rPr lang="en-US" dirty="0">
                <a:latin typeface="Franklin Gothic Book" panose="020B0503020102020204" pitchFamily="34" charset="0"/>
              </a:rPr>
              <a:t>References: Airborne Infection, Wells–Riley equation </a:t>
            </a:r>
          </a:p>
        </p:txBody>
      </p:sp>
      <p:sp>
        <p:nvSpPr>
          <p:cNvPr id="3" name="TextBox 2">
            <a:extLst>
              <a:ext uri="{FF2B5EF4-FFF2-40B4-BE49-F238E27FC236}">
                <a16:creationId xmlns:a16="http://schemas.microsoft.com/office/drawing/2014/main" id="{A3BE5A6C-BC05-B453-73CC-9674831291DD}"/>
              </a:ext>
            </a:extLst>
          </p:cNvPr>
          <p:cNvSpPr txBox="1"/>
          <p:nvPr/>
        </p:nvSpPr>
        <p:spPr>
          <a:xfrm>
            <a:off x="516923" y="1566470"/>
            <a:ext cx="11444415" cy="3725059"/>
          </a:xfrm>
          <a:prstGeom prst="rect">
            <a:avLst/>
          </a:prstGeom>
          <a:noFill/>
        </p:spPr>
        <p:txBody>
          <a:bodyPr wrap="square" rtlCol="0">
            <a:spAutoFit/>
          </a:bodyPr>
          <a:lstStyle/>
          <a:p>
            <a:pPr marL="342900" indent="-342900">
              <a:lnSpc>
                <a:spcPct val="110000"/>
              </a:lnSpc>
              <a:buFont typeface="+mj-lt"/>
              <a:buAutoNum type="arabicPeriod"/>
            </a:pPr>
            <a:r>
              <a:rPr lang="en-US" dirty="0">
                <a:latin typeface="Arial" panose="020B0604020202020204" pitchFamily="34" charset="0"/>
                <a:cs typeface="Arial" panose="020B0604020202020204" pitchFamily="34" charset="0"/>
              </a:rPr>
              <a:t>Farina, F., </a:t>
            </a:r>
            <a:r>
              <a:rPr lang="en-US" dirty="0" err="1">
                <a:latin typeface="Arial" panose="020B0604020202020204" pitchFamily="34" charset="0"/>
                <a:cs typeface="Arial" panose="020B0604020202020204" pitchFamily="34" charset="0"/>
              </a:rPr>
              <a:t>Sancini</a:t>
            </a:r>
            <a:r>
              <a:rPr lang="en-US" dirty="0">
                <a:latin typeface="Arial" panose="020B0604020202020204" pitchFamily="34" charset="0"/>
                <a:cs typeface="Arial" panose="020B0604020202020204" pitchFamily="34" charset="0"/>
              </a:rPr>
              <a:t>, G., Battaglia, C., </a:t>
            </a:r>
            <a:r>
              <a:rPr lang="en-US" dirty="0" err="1">
                <a:latin typeface="Arial" panose="020B0604020202020204" pitchFamily="34" charset="0"/>
                <a:cs typeface="Arial" panose="020B0604020202020204" pitchFamily="34" charset="0"/>
              </a:rPr>
              <a:t>Tinaglia</a:t>
            </a:r>
            <a:r>
              <a:rPr lang="en-US" dirty="0">
                <a:latin typeface="Arial" panose="020B0604020202020204" pitchFamily="34" charset="0"/>
                <a:cs typeface="Arial" panose="020B0604020202020204" pitchFamily="34" charset="0"/>
              </a:rPr>
              <a:t>, V., </a:t>
            </a:r>
            <a:r>
              <a:rPr lang="en-US" dirty="0" err="1">
                <a:latin typeface="Arial" panose="020B0604020202020204" pitchFamily="34" charset="0"/>
                <a:cs typeface="Arial" panose="020B0604020202020204" pitchFamily="34" charset="0"/>
              </a:rPr>
              <a:t>Mantecca</a:t>
            </a:r>
            <a:r>
              <a:rPr lang="en-US" dirty="0">
                <a:latin typeface="Arial" panose="020B0604020202020204" pitchFamily="34" charset="0"/>
                <a:cs typeface="Arial" panose="020B0604020202020204" pitchFamily="34" charset="0"/>
              </a:rPr>
              <a:t>, P., </a:t>
            </a:r>
            <a:r>
              <a:rPr lang="en-US" dirty="0" err="1">
                <a:latin typeface="Arial" panose="020B0604020202020204" pitchFamily="34" charset="0"/>
                <a:cs typeface="Arial" panose="020B0604020202020204" pitchFamily="34" charset="0"/>
              </a:rPr>
              <a:t>Camatini</a:t>
            </a:r>
            <a:r>
              <a:rPr lang="en-US" dirty="0">
                <a:latin typeface="Arial" panose="020B0604020202020204" pitchFamily="34" charset="0"/>
                <a:cs typeface="Arial" panose="020B0604020202020204" pitchFamily="34" charset="0"/>
              </a:rPr>
              <a:t>, M., &amp; Palestini, P. (2011). </a:t>
            </a:r>
            <a:r>
              <a:rPr lang="en-US" i="1" dirty="0">
                <a:latin typeface="Arial" panose="020B0604020202020204" pitchFamily="34" charset="0"/>
                <a:cs typeface="Arial" panose="020B0604020202020204" pitchFamily="34" charset="0"/>
              </a:rPr>
              <a:t>Milano summer particulate matter (PM₁₀) triggers lung inflammation and extra-pulmonary toxicity in mice.</a:t>
            </a: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Toxicology Letters, 202</a:t>
            </a:r>
            <a:r>
              <a:rPr lang="en-US" dirty="0">
                <a:latin typeface="Arial" panose="020B0604020202020204" pitchFamily="34" charset="0"/>
                <a:cs typeface="Arial" panose="020B0604020202020204" pitchFamily="34" charset="0"/>
              </a:rPr>
              <a:t>(3), 209–217.</a:t>
            </a:r>
          </a:p>
          <a:p>
            <a:pPr>
              <a:lnSpc>
                <a:spcPct val="110000"/>
              </a:lnSpc>
            </a:pPr>
            <a:endParaRPr lang="en-US" b="1" dirty="0">
              <a:latin typeface="Arial" panose="020B0604020202020204" pitchFamily="34" charset="0"/>
              <a:cs typeface="Arial" panose="020B0604020202020204" pitchFamily="34" charset="0"/>
            </a:endParaRPr>
          </a:p>
          <a:p>
            <a:pPr>
              <a:lnSpc>
                <a:spcPct val="110000"/>
              </a:lnSpc>
            </a:pPr>
            <a:r>
              <a:rPr lang="en-US" b="1" dirty="0">
                <a:latin typeface="Arial" panose="020B0604020202020204" pitchFamily="34" charset="0"/>
                <a:cs typeface="Arial" panose="020B0604020202020204" pitchFamily="34" charset="0"/>
              </a:rPr>
              <a:t>Cognitive Performance &amp; Productivity</a:t>
            </a:r>
            <a:endParaRPr lang="en-US" dirty="0">
              <a:latin typeface="Arial" panose="020B0604020202020204" pitchFamily="34" charset="0"/>
              <a:cs typeface="Arial" panose="020B0604020202020204" pitchFamily="34" charset="0"/>
            </a:endParaRPr>
          </a:p>
          <a:p>
            <a:pPr marL="342900" indent="-342900">
              <a:lnSpc>
                <a:spcPct val="110000"/>
              </a:lnSpc>
              <a:buFont typeface="+mj-lt"/>
              <a:buAutoNum type="arabicPeriod"/>
            </a:pPr>
            <a:r>
              <a:rPr lang="en-US" dirty="0" err="1">
                <a:latin typeface="Arial" panose="020B0604020202020204" pitchFamily="34" charset="0"/>
                <a:cs typeface="Arial" panose="020B0604020202020204" pitchFamily="34" charset="0"/>
              </a:rPr>
              <a:t>Wargocki</a:t>
            </a:r>
            <a:r>
              <a:rPr lang="en-US" dirty="0">
                <a:latin typeface="Arial" panose="020B0604020202020204" pitchFamily="34" charset="0"/>
                <a:cs typeface="Arial" panose="020B0604020202020204" pitchFamily="34" charset="0"/>
              </a:rPr>
              <a:t>, P., &amp; Wyon, D. P. (2013). </a:t>
            </a:r>
            <a:r>
              <a:rPr lang="en-US" i="1" dirty="0">
                <a:latin typeface="Arial" panose="020B0604020202020204" pitchFamily="34" charset="0"/>
                <a:cs typeface="Arial" panose="020B0604020202020204" pitchFamily="34" charset="0"/>
              </a:rPr>
              <a:t>Providing better thermal and air quality conditions in school classrooms would be cost-effective.</a:t>
            </a: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HVAC&amp;R Research, 19</a:t>
            </a:r>
            <a:r>
              <a:rPr lang="en-US" dirty="0">
                <a:latin typeface="Arial" panose="020B0604020202020204" pitchFamily="34" charset="0"/>
                <a:cs typeface="Arial" panose="020B0604020202020204" pitchFamily="34" charset="0"/>
              </a:rPr>
              <a:t>(8), 886–897.</a:t>
            </a:r>
          </a:p>
          <a:p>
            <a:pPr marL="342900" indent="-342900">
              <a:lnSpc>
                <a:spcPct val="110000"/>
              </a:lnSpc>
              <a:buFont typeface="+mj-lt"/>
              <a:buAutoNum type="arabicPeriod"/>
            </a:pPr>
            <a:r>
              <a:rPr lang="en-US" dirty="0">
                <a:latin typeface="Arial" panose="020B0604020202020204" pitchFamily="34" charset="0"/>
                <a:cs typeface="Arial" panose="020B0604020202020204" pitchFamily="34" charset="0"/>
              </a:rPr>
              <a:t>Bako-Biró, Z., Clements-</a:t>
            </a:r>
            <a:r>
              <a:rPr lang="en-US" dirty="0" err="1">
                <a:latin typeface="Arial" panose="020B0604020202020204" pitchFamily="34" charset="0"/>
                <a:cs typeface="Arial" panose="020B0604020202020204" pitchFamily="34" charset="0"/>
              </a:rPr>
              <a:t>Croome</a:t>
            </a:r>
            <a:r>
              <a:rPr lang="en-US" dirty="0">
                <a:latin typeface="Arial" panose="020B0604020202020204" pitchFamily="34" charset="0"/>
                <a:cs typeface="Arial" panose="020B0604020202020204" pitchFamily="34" charset="0"/>
              </a:rPr>
              <a:t>, D. J., Kochhar, N., Awbi, H. B., &amp; Williams, M. J. (2012). </a:t>
            </a:r>
            <a:r>
              <a:rPr lang="en-US" i="1" dirty="0">
                <a:latin typeface="Arial" panose="020B0604020202020204" pitchFamily="34" charset="0"/>
                <a:cs typeface="Arial" panose="020B0604020202020204" pitchFamily="34" charset="0"/>
              </a:rPr>
              <a:t>Ventilation rates in schools and pupils’ performance.</a:t>
            </a: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Building and Environment, 48</a:t>
            </a:r>
            <a:r>
              <a:rPr lang="en-US" dirty="0">
                <a:latin typeface="Arial" panose="020B0604020202020204" pitchFamily="34" charset="0"/>
                <a:cs typeface="Arial" panose="020B0604020202020204" pitchFamily="34" charset="0"/>
              </a:rPr>
              <a:t>, 215–223.</a:t>
            </a:r>
          </a:p>
          <a:p>
            <a:pPr marL="342900" indent="-342900">
              <a:lnSpc>
                <a:spcPct val="110000"/>
              </a:lnSpc>
              <a:buFont typeface="+mj-lt"/>
              <a:buAutoNum type="arabicPeriod"/>
            </a:pPr>
            <a:r>
              <a:rPr lang="en-US" dirty="0">
                <a:latin typeface="Arial" panose="020B0604020202020204" pitchFamily="34" charset="0"/>
                <a:cs typeface="Arial" panose="020B0604020202020204" pitchFamily="34" charset="0"/>
              </a:rPr>
              <a:t>Shaughnessy, R. J., Haverinen-Shaughnessy, U., Nevalainen, A., &amp; </a:t>
            </a:r>
            <a:r>
              <a:rPr lang="en-US" dirty="0" err="1">
                <a:latin typeface="Arial" panose="020B0604020202020204" pitchFamily="34" charset="0"/>
                <a:cs typeface="Arial" panose="020B0604020202020204" pitchFamily="34" charset="0"/>
              </a:rPr>
              <a:t>Moschandreas</a:t>
            </a:r>
            <a:r>
              <a:rPr lang="en-US" dirty="0">
                <a:latin typeface="Arial" panose="020B0604020202020204" pitchFamily="34" charset="0"/>
                <a:cs typeface="Arial" panose="020B0604020202020204" pitchFamily="34" charset="0"/>
              </a:rPr>
              <a:t>, D. (2006). </a:t>
            </a:r>
            <a:r>
              <a:rPr lang="en-US" i="1" dirty="0">
                <a:latin typeface="Arial" panose="020B0604020202020204" pitchFamily="34" charset="0"/>
                <a:cs typeface="Arial" panose="020B0604020202020204" pitchFamily="34" charset="0"/>
              </a:rPr>
              <a:t>A school-based intervention using HEPA filtration units: Impact on airborne particulates and student health.</a:t>
            </a: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Indoor Air, 16</a:t>
            </a:r>
            <a:r>
              <a:rPr lang="en-US" dirty="0">
                <a:latin typeface="Arial" panose="020B0604020202020204" pitchFamily="34" charset="0"/>
                <a:cs typeface="Arial" panose="020B0604020202020204" pitchFamily="34" charset="0"/>
              </a:rPr>
              <a:t>(6), 465–473.</a:t>
            </a:r>
          </a:p>
        </p:txBody>
      </p:sp>
    </p:spTree>
    <p:extLst>
      <p:ext uri="{BB962C8B-B14F-4D97-AF65-F5344CB8AC3E}">
        <p14:creationId xmlns:p14="http://schemas.microsoft.com/office/powerpoint/2010/main" val="3868449099"/>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EFB002-798B-E06E-AE17-9700095575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DCE7E67-6EFF-58EC-1417-55F8B03F9B20}"/>
              </a:ext>
            </a:extLst>
          </p:cNvPr>
          <p:cNvSpPr>
            <a:spLocks noGrp="1"/>
          </p:cNvSpPr>
          <p:nvPr>
            <p:ph type="title"/>
          </p:nvPr>
        </p:nvSpPr>
        <p:spPr>
          <a:xfrm>
            <a:off x="578708" y="155062"/>
            <a:ext cx="10515600" cy="611058"/>
          </a:xfrm>
        </p:spPr>
        <p:txBody>
          <a:bodyPr vert="horz" lIns="91440" tIns="45720" rIns="91440" bIns="45720" rtlCol="0" anchor="t">
            <a:noAutofit/>
          </a:bodyPr>
          <a:lstStyle/>
          <a:p>
            <a:r>
              <a:rPr lang="en-US" dirty="0">
                <a:latin typeface="Franklin Gothic Book" panose="020B0503020102020204" pitchFamily="34" charset="0"/>
              </a:rPr>
              <a:t>References: Hospital IAQ and infections</a:t>
            </a:r>
          </a:p>
        </p:txBody>
      </p:sp>
      <p:sp>
        <p:nvSpPr>
          <p:cNvPr id="3" name="TextBox 2">
            <a:extLst>
              <a:ext uri="{FF2B5EF4-FFF2-40B4-BE49-F238E27FC236}">
                <a16:creationId xmlns:a16="http://schemas.microsoft.com/office/drawing/2014/main" id="{EF4404AF-D39B-B8B6-2CF2-1CDB8576C04C}"/>
              </a:ext>
            </a:extLst>
          </p:cNvPr>
          <p:cNvSpPr txBox="1"/>
          <p:nvPr/>
        </p:nvSpPr>
        <p:spPr>
          <a:xfrm>
            <a:off x="578708" y="1221536"/>
            <a:ext cx="11444415" cy="4639155"/>
          </a:xfrm>
          <a:prstGeom prst="rect">
            <a:avLst/>
          </a:prstGeom>
          <a:noFill/>
        </p:spPr>
        <p:txBody>
          <a:bodyPr wrap="square" rtlCol="0">
            <a:spAutoFit/>
          </a:bodyPr>
          <a:lstStyle/>
          <a:p>
            <a:pPr>
              <a:lnSpc>
                <a:spcPct val="110000"/>
              </a:lnSpc>
            </a:pPr>
            <a:endParaRPr lang="en-US" dirty="0">
              <a:latin typeface="Arial" panose="020B0604020202020204" pitchFamily="34" charset="0"/>
              <a:cs typeface="Arial" panose="020B0604020202020204" pitchFamily="34" charset="0"/>
            </a:endParaRPr>
          </a:p>
          <a:p>
            <a:pPr marL="342900" indent="-342900">
              <a:lnSpc>
                <a:spcPct val="110000"/>
              </a:lnSpc>
              <a:buFont typeface="+mj-lt"/>
              <a:buAutoNum type="arabicPeriod"/>
            </a:pPr>
            <a:r>
              <a:rPr lang="en-US" dirty="0">
                <a:latin typeface="Arial" panose="020B0604020202020204" pitchFamily="34" charset="0"/>
                <a:cs typeface="Arial" panose="020B0604020202020204" pitchFamily="34" charset="0"/>
              </a:rPr>
              <a:t>Beggs, C. B., Shepherd, S. J., &amp; Kerr, K. G. (2008). </a:t>
            </a:r>
            <a:r>
              <a:rPr lang="en-US" i="1" dirty="0">
                <a:latin typeface="Arial" panose="020B0604020202020204" pitchFamily="34" charset="0"/>
                <a:cs typeface="Arial" panose="020B0604020202020204" pitchFamily="34" charset="0"/>
              </a:rPr>
              <a:t>Potential for airborne transmission of infection in the indoor environment.</a:t>
            </a: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Journal of the Royal Society Interface, 5</a:t>
            </a:r>
            <a:r>
              <a:rPr lang="en-US" dirty="0">
                <a:latin typeface="Arial" panose="020B0604020202020204" pitchFamily="34" charset="0"/>
                <a:cs typeface="Arial" panose="020B0604020202020204" pitchFamily="34" charset="0"/>
              </a:rPr>
              <a:t>(26), 575–586.</a:t>
            </a: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a:p>
            <a:pPr marL="342900" indent="-342900">
              <a:lnSpc>
                <a:spcPct val="110000"/>
              </a:lnSpc>
              <a:buFont typeface="+mj-lt"/>
              <a:buAutoNum type="arabicPeriod"/>
            </a:pPr>
            <a:r>
              <a:rPr lang="en-US" dirty="0">
                <a:latin typeface="Arial" panose="020B0604020202020204" pitchFamily="34" charset="0"/>
                <a:cs typeface="Arial" panose="020B0604020202020204" pitchFamily="34" charset="0"/>
              </a:rPr>
              <a:t>Fusco, F. M., et al. (2012). </a:t>
            </a:r>
            <a:r>
              <a:rPr lang="en-US" i="1" dirty="0">
                <a:latin typeface="Arial" panose="020B0604020202020204" pitchFamily="34" charset="0"/>
                <a:cs typeface="Arial" panose="020B0604020202020204" pitchFamily="34" charset="0"/>
              </a:rPr>
              <a:t>Air quality in healthcare environments and its relation to infection control.</a:t>
            </a: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Indoor Air, 22</a:t>
            </a:r>
            <a:r>
              <a:rPr lang="en-US" dirty="0">
                <a:latin typeface="Arial" panose="020B0604020202020204" pitchFamily="34" charset="0"/>
                <a:cs typeface="Arial" panose="020B0604020202020204" pitchFamily="34" charset="0"/>
              </a:rPr>
              <a:t>(5), 369–379.</a:t>
            </a: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a:p>
            <a:pPr marL="342900" indent="-342900">
              <a:lnSpc>
                <a:spcPct val="110000"/>
              </a:lnSpc>
              <a:buFont typeface="+mj-lt"/>
              <a:buAutoNum type="arabicPeriod"/>
            </a:pPr>
            <a:r>
              <a:rPr lang="en-US" dirty="0">
                <a:latin typeface="Arial" panose="020B0604020202020204" pitchFamily="34" charset="0"/>
                <a:cs typeface="Arial" panose="020B0604020202020204" pitchFamily="34" charset="0"/>
              </a:rPr>
              <a:t>Haidar, E., Bate, L., Sivakumar, B., &amp; Keevil, C. (2016). </a:t>
            </a:r>
            <a:r>
              <a:rPr lang="en-US" i="1" dirty="0">
                <a:latin typeface="Arial" panose="020B0604020202020204" pitchFamily="34" charset="0"/>
                <a:cs typeface="Arial" panose="020B0604020202020204" pitchFamily="34" charset="0"/>
              </a:rPr>
              <a:t>Airborne contamination in critical care units and the risk of infection.</a:t>
            </a: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Journal of Hospital Infection, 92</a:t>
            </a:r>
            <a:r>
              <a:rPr lang="en-US" dirty="0">
                <a:latin typeface="Arial" panose="020B0604020202020204" pitchFamily="34" charset="0"/>
                <a:cs typeface="Arial" panose="020B0604020202020204" pitchFamily="34" charset="0"/>
              </a:rPr>
              <a:t>(3), 228–235.</a:t>
            </a: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a:p>
            <a:pPr marL="342900" indent="-342900">
              <a:lnSpc>
                <a:spcPct val="110000"/>
              </a:lnSpc>
              <a:buFont typeface="+mj-lt"/>
              <a:buAutoNum type="arabicPeriod"/>
            </a:pPr>
            <a:r>
              <a:rPr lang="en-US" dirty="0">
                <a:latin typeface="Arial" panose="020B0604020202020204" pitchFamily="34" charset="0"/>
                <a:cs typeface="Arial" panose="020B0604020202020204" pitchFamily="34" charset="0"/>
              </a:rPr>
              <a:t>Qian, H., Li, Y., Seto, W. H., Ching, P., Ching, W. H., &amp; Sun, H. Q. (2010). </a:t>
            </a:r>
            <a:r>
              <a:rPr lang="en-US" i="1" dirty="0">
                <a:latin typeface="Arial" panose="020B0604020202020204" pitchFamily="34" charset="0"/>
                <a:cs typeface="Arial" panose="020B0604020202020204" pitchFamily="34" charset="0"/>
              </a:rPr>
              <a:t>Natural ventilation reduces airborne infection risk in hospitals.</a:t>
            </a: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Indoor Air, 20</a:t>
            </a:r>
            <a:r>
              <a:rPr lang="en-US" dirty="0">
                <a:latin typeface="Arial" panose="020B0604020202020204" pitchFamily="34" charset="0"/>
                <a:cs typeface="Arial" panose="020B0604020202020204" pitchFamily="34" charset="0"/>
              </a:rPr>
              <a:t>(6), 517–528.</a:t>
            </a:r>
          </a:p>
          <a:p>
            <a:pPr>
              <a:lnSpc>
                <a:spcPct val="110000"/>
              </a:lnSpc>
            </a:pP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a:p>
            <a:pPr>
              <a:lnSpc>
                <a:spcPct val="110000"/>
              </a:lnSpc>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17077860"/>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BDF838-F600-ED1C-FAE7-F832C7AE763F}"/>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76BD472-F03F-8FE4-479B-9F9C3586A4B5}"/>
              </a:ext>
            </a:extLst>
          </p:cNvPr>
          <p:cNvSpPr txBox="1"/>
          <p:nvPr/>
        </p:nvSpPr>
        <p:spPr>
          <a:xfrm>
            <a:off x="529646" y="1392824"/>
            <a:ext cx="11132709" cy="4935582"/>
          </a:xfrm>
          <a:prstGeom prst="rect">
            <a:avLst/>
          </a:prstGeom>
          <a:noFill/>
        </p:spPr>
        <p:txBody>
          <a:bodyPr wrap="square">
            <a:spAutoFit/>
          </a:bodyPr>
          <a:lstStyle>
            <a:defPPr>
              <a:defRPr lang="en-US"/>
            </a:defPPr>
            <a:lvl1pPr indent="-406390">
              <a:spcBef>
                <a:spcPts val="1600"/>
              </a:spcBef>
              <a:spcAft>
                <a:spcPts val="1600"/>
              </a:spcAft>
              <a:defRPr sz="1867">
                <a:solidFill>
                  <a:srgbClr val="000000"/>
                </a:solidFill>
                <a:latin typeface="Arial" panose="020B0604020202020204" pitchFamily="34" charset="0"/>
                <a:cs typeface="Arial" panose="020B0604020202020204" pitchFamily="34" charset="0"/>
              </a:defRPr>
            </a:lvl1pPr>
          </a:lstStyle>
          <a:p>
            <a:pPr marL="0" marR="0" lvl="0" indent="-406390" algn="l" defTabSz="914400" rtl="0" eaLnBrk="1" fontAlgn="auto" latinLnBrk="0" hangingPunct="1">
              <a:lnSpc>
                <a:spcPct val="100000"/>
              </a:lnSpc>
              <a:spcBef>
                <a:spcPts val="1600"/>
              </a:spcBef>
              <a:spcAft>
                <a:spcPts val="160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Adams, R. I., </a:t>
            </a:r>
            <a:r>
              <a:rPr kumimoji="0" lang="en-US" sz="18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Miletto</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M., Taylor, J. W., &amp; Bruns, T. D. (2013). Dispersal in microbes: fungi in indoor air are dominated by outdoor air and show dispersal limitation at short distances. The ISME Journal, 7(7), 1262–1273. https://</a:t>
            </a:r>
            <a:r>
              <a:rPr kumimoji="0" lang="en-US" sz="18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doi.org</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/10.1038/ISMEJ.2013.28</a:t>
            </a:r>
          </a:p>
          <a:p>
            <a:pPr marL="0" marR="0" lvl="0" indent="-406390" algn="l" defTabSz="914400" rtl="0" eaLnBrk="1" fontAlgn="auto" latinLnBrk="0" hangingPunct="1">
              <a:lnSpc>
                <a:spcPct val="100000"/>
              </a:lnSpc>
              <a:spcBef>
                <a:spcPts val="1600"/>
              </a:spcBef>
              <a:spcAft>
                <a:spcPts val="160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Bosch, T. C. G., Wigley, M., </a:t>
            </a:r>
            <a:r>
              <a:rPr kumimoji="0" lang="en-US" sz="18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Colomina</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B., Bohannan, B., Meggers, F., Amato, K. R., Azad, M. B., Blaser, M. J., Brown, K., Dominguez-Bello, M. G., Finlay, B. B., Geddie, K., Geva-</a:t>
            </a:r>
            <a:r>
              <a:rPr kumimoji="0" lang="en-US" sz="18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Zatorsky</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N., Giles-Vernick, T., Gros, P., Guillemin, K., Ehrlich, S. D., </a:t>
            </a:r>
            <a:r>
              <a:rPr kumimoji="0" lang="en-US" sz="18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Elinav</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E., </a:t>
            </a:r>
            <a:r>
              <a:rPr kumimoji="0" lang="en-US" sz="18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Haraoui</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L. P., … Melby, M. K. (2024). The potential importance of the built-environment microbiome and its impact on human health. Proceedings of the National Academy of Sciences of the United States of America, 121(20), e2313971121. https://</a:t>
            </a:r>
            <a:r>
              <a:rPr kumimoji="0" lang="en-US" sz="18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doi.org</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/10.1073/PNAS.2313971121/ASSET/312D1AA2-FD36-4C02-82E1-F24864FEE474/ASSETS/IMAGES/LARGE/PNAS.2313971121FIG01.JPG</a:t>
            </a:r>
          </a:p>
          <a:p>
            <a:pPr marL="0" marR="0" lvl="0" indent="-406390" algn="l" defTabSz="914400" rtl="0" eaLnBrk="1" fontAlgn="auto" latinLnBrk="0" hangingPunct="1">
              <a:lnSpc>
                <a:spcPct val="100000"/>
              </a:lnSpc>
              <a:spcBef>
                <a:spcPts val="1600"/>
              </a:spcBef>
              <a:spcAft>
                <a:spcPts val="160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Dai, D., </a:t>
            </a:r>
            <a:r>
              <a:rPr kumimoji="0" lang="en-US" sz="18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Prussin</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 J., Marr, L. C., </a:t>
            </a:r>
            <a:r>
              <a:rPr kumimoji="0" lang="en-US" sz="18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Vikesland</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P. J., Edwards, M. A., &amp; Pruden, A. (2017). Factors Shaping the Human Exposome in the Built Environment: Opportunities for Engineering Control. Environmental Science and Technology, 51(14), 7759–7774. https://</a:t>
            </a:r>
            <a:r>
              <a:rPr kumimoji="0" lang="en-US" sz="18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doi.org</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/10.1021/ACS.EST.7B01097/ASSET/IMAGES/LARGE/ES-2017-01097Y_0005.JPEG</a:t>
            </a:r>
          </a:p>
        </p:txBody>
      </p:sp>
      <p:sp>
        <p:nvSpPr>
          <p:cNvPr id="5" name="Title 1">
            <a:extLst>
              <a:ext uri="{FF2B5EF4-FFF2-40B4-BE49-F238E27FC236}">
                <a16:creationId xmlns:a16="http://schemas.microsoft.com/office/drawing/2014/main" id="{BBF70487-2DCE-A484-4888-1F13E7E9120B}"/>
              </a:ext>
            </a:extLst>
          </p:cNvPr>
          <p:cNvSpPr>
            <a:spLocks noGrp="1"/>
          </p:cNvSpPr>
          <p:nvPr>
            <p:ph type="title"/>
          </p:nvPr>
        </p:nvSpPr>
        <p:spPr>
          <a:xfrm>
            <a:off x="578708" y="155062"/>
            <a:ext cx="10515600" cy="611058"/>
          </a:xfrm>
        </p:spPr>
        <p:txBody>
          <a:bodyPr vert="horz" lIns="91440" tIns="45720" rIns="91440" bIns="45720" rtlCol="0" anchor="t">
            <a:noAutofit/>
          </a:bodyPr>
          <a:lstStyle/>
          <a:p>
            <a:r>
              <a:rPr lang="en-US" dirty="0">
                <a:latin typeface="Franklin Gothic Book" panose="020B0503020102020204" pitchFamily="34" charset="0"/>
              </a:rPr>
              <a:t>References: Microbes</a:t>
            </a:r>
          </a:p>
        </p:txBody>
      </p:sp>
    </p:spTree>
    <p:extLst>
      <p:ext uri="{BB962C8B-B14F-4D97-AF65-F5344CB8AC3E}">
        <p14:creationId xmlns:p14="http://schemas.microsoft.com/office/powerpoint/2010/main" val="2009396244"/>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B5E6F6-AD2A-3F66-3858-943854D3260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AC831F82-6B80-CDA0-4EF6-CF25196CACB4}"/>
              </a:ext>
            </a:extLst>
          </p:cNvPr>
          <p:cNvSpPr txBox="1"/>
          <p:nvPr/>
        </p:nvSpPr>
        <p:spPr>
          <a:xfrm>
            <a:off x="626904" y="964353"/>
            <a:ext cx="11132709" cy="5756319"/>
          </a:xfrm>
          <a:prstGeom prst="rect">
            <a:avLst/>
          </a:prstGeom>
          <a:noFill/>
        </p:spPr>
        <p:txBody>
          <a:bodyPr wrap="square">
            <a:spAutoFit/>
          </a:bodyPr>
          <a:lstStyle>
            <a:defPPr>
              <a:defRPr lang="en-US"/>
            </a:defPPr>
            <a:lvl1pPr indent="-406390">
              <a:spcBef>
                <a:spcPts val="1600"/>
              </a:spcBef>
              <a:spcAft>
                <a:spcPts val="1600"/>
              </a:spcAft>
              <a:defRPr sz="1867">
                <a:solidFill>
                  <a:srgbClr val="000000"/>
                </a:solidFill>
                <a:latin typeface="Arial" panose="020B0604020202020204" pitchFamily="34" charset="0"/>
                <a:cs typeface="Arial" panose="020B0604020202020204" pitchFamily="34" charset="0"/>
              </a:defRPr>
            </a:lvl1pPr>
          </a:lstStyle>
          <a:p>
            <a:pPr marL="0" marR="0" lvl="0" indent="-406390" algn="l" defTabSz="914400" rtl="0" eaLnBrk="1" fontAlgn="auto" latinLnBrk="0" hangingPunct="1">
              <a:lnSpc>
                <a:spcPct val="100000"/>
              </a:lnSpc>
              <a:spcBef>
                <a:spcPts val="1600"/>
              </a:spcBef>
              <a:spcAft>
                <a:spcPts val="160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Dannemiller, K. C., Gent, J. F., </a:t>
            </a:r>
            <a:r>
              <a:rPr kumimoji="0" lang="en-US" sz="18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Leaderer</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B. P., &amp; Peccia, J. (2016). Indoor microbial communities: Influence on asthma severity in atopic and nonatopic children. Journal of Allergy and Clinical Immunology, 138(1), 76-83.e1. https://</a:t>
            </a:r>
            <a:r>
              <a:rPr kumimoji="0" lang="en-US" sz="18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doi.org</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/10.1016/J.JACI.2015.11.027</a:t>
            </a:r>
          </a:p>
          <a:p>
            <a:pPr marL="0" marR="0" lvl="0" indent="-406390" algn="l" defTabSz="914400" rtl="0" eaLnBrk="1" fontAlgn="auto" latinLnBrk="0" hangingPunct="1">
              <a:lnSpc>
                <a:spcPct val="100000"/>
              </a:lnSpc>
              <a:spcBef>
                <a:spcPts val="1600"/>
              </a:spcBef>
              <a:spcAft>
                <a:spcPts val="160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Fu, X., Ou, Z., &amp; Sun, Y. (2022). Indoor microbiome and allergic diseases: From theoretical advances to prevention strategies. Eco-Environment &amp; Health, 1(3), 133–146. https://</a:t>
            </a:r>
            <a:r>
              <a:rPr kumimoji="0" lang="en-US" sz="18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doi.org</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/10.1016/J.EEHL.2022.09.002</a:t>
            </a:r>
          </a:p>
          <a:p>
            <a:pPr marL="0" marR="0" lvl="0" indent="-406390" algn="l" defTabSz="914400" rtl="0" eaLnBrk="1" fontAlgn="auto" latinLnBrk="0" hangingPunct="1">
              <a:lnSpc>
                <a:spcPct val="100000"/>
              </a:lnSpc>
              <a:spcBef>
                <a:spcPts val="1600"/>
              </a:spcBef>
              <a:spcAft>
                <a:spcPts val="160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Gatto, M. R., Mansour, A., Li, A., &amp; Bentley, R. (2024). A State-of-the-Science Review of the Effect of Damp- and Mold-Affected Housing on Mental Health. Environmental Health Perspectives, 132(8), 86001.</a:t>
            </a:r>
            <a:r>
              <a:rPr kumimoji="0" lang="en-US" sz="1800" b="0" i="0" u="none"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rPr>
              <a:t> </a:t>
            </a:r>
            <a:r>
              <a:rPr kumimoji="0" lang="en-US" sz="1800" b="0" i="0" u="none"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hlinkClick r:id="rId2">
                  <a:extLst>
                    <a:ext uri="{A12FA001-AC4F-418D-AE19-62706E023703}">
                      <ahyp:hlinkClr xmlns:ahyp="http://schemas.microsoft.com/office/drawing/2018/hyperlinkcolor" val="tx"/>
                    </a:ext>
                  </a:extLst>
                </a:hlinkClick>
              </a:rPr>
              <a:t>https://doi.org/10.1289/EHP14341/SUPPL_FILE/EHP14341.S001.ACCO.PDF</a:t>
            </a:r>
            <a:endParaRPr kumimoji="0" lang="en-US" sz="1800" b="0" i="0" u="none"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endParaRPr>
          </a:p>
          <a:p>
            <a:pPr marL="0" marR="0" lvl="0" indent="-406390" algn="l" defTabSz="914400" rtl="0" eaLnBrk="1" fontAlgn="auto" latinLnBrk="0" hangingPunct="1">
              <a:lnSpc>
                <a:spcPct val="100000"/>
              </a:lnSpc>
              <a:spcBef>
                <a:spcPts val="1600"/>
              </a:spcBef>
              <a:spcAft>
                <a:spcPts val="160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Gilbert, J., &amp; Hartmann, E. (2024). The indoors microbiome and human health. Nature Reviews Microbiology Volume 22, 742–755. https://</a:t>
            </a:r>
            <a:r>
              <a:rPr kumimoji="0" lang="en-US" sz="18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doi.org</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/10.1038/s41579-024-01077-3</a:t>
            </a:r>
          </a:p>
          <a:p>
            <a:pPr marL="0" marR="0" lvl="0" indent="-406390" algn="l" defTabSz="914400" rtl="0" eaLnBrk="1" fontAlgn="auto" latinLnBrk="0" hangingPunct="1">
              <a:lnSpc>
                <a:spcPct val="100000"/>
              </a:lnSpc>
              <a:spcBef>
                <a:spcPts val="1600"/>
              </a:spcBef>
              <a:spcAft>
                <a:spcPts val="1600"/>
              </a:spcAft>
              <a:buClrTx/>
              <a:buSzTx/>
              <a:buFontTx/>
              <a:buNone/>
              <a:tabLst/>
              <a:defRPr/>
            </a:pPr>
            <a:r>
              <a:rPr kumimoji="0" lang="en-US" sz="18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Hospodsky</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D., Qian, J., Nazaroff, W. W., Yamamoto, N., Bibby, K., </a:t>
            </a:r>
            <a:r>
              <a:rPr kumimoji="0" lang="en-US" sz="18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Rismani</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-Yazdi, H., &amp; Peccia, J. (2012). Human Occupancy as a Source of Indoor Airborne Bacteria. PLOS ONE, 7(4), e34867. https://</a:t>
            </a:r>
            <a:r>
              <a:rPr kumimoji="0" lang="en-US" sz="18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doi.org</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/10.1371/JOURNAL.PONE.0034867</a:t>
            </a:r>
          </a:p>
        </p:txBody>
      </p:sp>
      <p:sp>
        <p:nvSpPr>
          <p:cNvPr id="9" name="Title 1">
            <a:extLst>
              <a:ext uri="{FF2B5EF4-FFF2-40B4-BE49-F238E27FC236}">
                <a16:creationId xmlns:a16="http://schemas.microsoft.com/office/drawing/2014/main" id="{57658250-3485-6AD1-26CD-18AD5311105A}"/>
              </a:ext>
            </a:extLst>
          </p:cNvPr>
          <p:cNvSpPr>
            <a:spLocks noGrp="1"/>
          </p:cNvSpPr>
          <p:nvPr>
            <p:ph type="title"/>
          </p:nvPr>
        </p:nvSpPr>
        <p:spPr>
          <a:xfrm>
            <a:off x="578708" y="155062"/>
            <a:ext cx="10515600" cy="611058"/>
          </a:xfrm>
        </p:spPr>
        <p:txBody>
          <a:bodyPr vert="horz" lIns="91440" tIns="45720" rIns="91440" bIns="45720" rtlCol="0" anchor="t">
            <a:noAutofit/>
          </a:bodyPr>
          <a:lstStyle/>
          <a:p>
            <a:r>
              <a:rPr lang="en-US" dirty="0">
                <a:latin typeface="Franklin Gothic Book" panose="020B0503020102020204" pitchFamily="34" charset="0"/>
              </a:rPr>
              <a:t>References: Microbes</a:t>
            </a:r>
          </a:p>
        </p:txBody>
      </p:sp>
    </p:spTree>
    <p:extLst>
      <p:ext uri="{BB962C8B-B14F-4D97-AF65-F5344CB8AC3E}">
        <p14:creationId xmlns:p14="http://schemas.microsoft.com/office/powerpoint/2010/main" val="1683453306"/>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88E1514-BDAA-4749-BCB5-5915725C97AF}"/>
              </a:ext>
            </a:extLst>
          </p:cNvPr>
          <p:cNvSpPr txBox="1"/>
          <p:nvPr/>
        </p:nvSpPr>
        <p:spPr>
          <a:xfrm>
            <a:off x="544886" y="1128467"/>
            <a:ext cx="11119981" cy="5345951"/>
          </a:xfrm>
          <a:prstGeom prst="rect">
            <a:avLst/>
          </a:prstGeom>
          <a:noFill/>
        </p:spPr>
        <p:txBody>
          <a:bodyPr wrap="square">
            <a:spAutoFit/>
          </a:bodyPr>
          <a:lstStyle>
            <a:defPPr>
              <a:defRPr lang="en-US"/>
            </a:defPPr>
            <a:lvl1pPr indent="-406390">
              <a:spcBef>
                <a:spcPts val="1600"/>
              </a:spcBef>
              <a:spcAft>
                <a:spcPts val="1600"/>
              </a:spcAft>
              <a:defRPr sz="1867">
                <a:solidFill>
                  <a:srgbClr val="000000"/>
                </a:solidFill>
                <a:latin typeface="Arial" panose="020B0604020202020204" pitchFamily="34" charset="0"/>
                <a:cs typeface="Arial" panose="020B0604020202020204" pitchFamily="34" charset="0"/>
              </a:defRPr>
            </a:lvl1pPr>
          </a:lstStyle>
          <a:p>
            <a:pPr marL="0" marR="0" lvl="0" indent="-406390" algn="l" defTabSz="914400" rtl="0" eaLnBrk="1" fontAlgn="auto" latinLnBrk="0" hangingPunct="1">
              <a:lnSpc>
                <a:spcPct val="100000"/>
              </a:lnSpc>
              <a:spcBef>
                <a:spcPts val="1600"/>
              </a:spcBef>
              <a:spcAft>
                <a:spcPts val="160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Kembel, S. W., Jones, E., Kline, J., Northcutt, D., Stenson, J., Womack, A. M., Bohannan, B. J. M., Brown, G. Z., &amp; Green, J. L. (2012). Architectural design influences the diversity and structure of the built environment microbiome. The ISME Journal, 6(8), 1469–1479. https://</a:t>
            </a:r>
            <a:r>
              <a:rPr kumimoji="0" lang="en-US" sz="18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doi.org</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/10.1038/ISMEJ.2011.211</a:t>
            </a:r>
          </a:p>
          <a:p>
            <a:pPr marL="0" marR="0" lvl="0" indent="-406390" algn="l" defTabSz="914400" rtl="0" eaLnBrk="1" fontAlgn="auto" latinLnBrk="0" hangingPunct="1">
              <a:lnSpc>
                <a:spcPct val="100000"/>
              </a:lnSpc>
              <a:spcBef>
                <a:spcPts val="1600"/>
              </a:spcBef>
              <a:spcAft>
                <a:spcPts val="160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Kirjavainen, P. V., Karvonen, A. M., Adams, R. I., </a:t>
            </a:r>
            <a:r>
              <a:rPr kumimoji="0" lang="en-US" sz="18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Täubel</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M., </a:t>
            </a:r>
            <a:r>
              <a:rPr kumimoji="0" lang="en-US" sz="18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Roponen</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M., </a:t>
            </a:r>
            <a:r>
              <a:rPr kumimoji="0" lang="en-US" sz="18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Tuoresmäki</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P., Loss, G., Jayaprakash, B., Depner, M., Ege, M. J., Renz, H., Pfefferle, P. I., Schaub, B., </a:t>
            </a:r>
            <a:r>
              <a:rPr kumimoji="0" lang="en-US" sz="18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Lauener</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R., Hyvärinen, A., Knight, R., </a:t>
            </a:r>
            <a:r>
              <a:rPr kumimoji="0" lang="en-US" sz="18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Heederik</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D. J. J., von Mutius, E., &amp; Pekkanen, J. (2019). Farm-like indoor microbiota in non-farm homes protects children from asthma development. Nature Medicine 2019 25:7, 25(7), 1089–1095. https://</a:t>
            </a:r>
            <a:r>
              <a:rPr kumimoji="0" lang="en-US" sz="18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doi.org</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/10.1038/s41591-019-0469-4</a:t>
            </a:r>
          </a:p>
          <a:p>
            <a:pPr marL="0" marR="0" lvl="0" indent="-406390" algn="l" defTabSz="914400" rtl="0" eaLnBrk="1" fontAlgn="auto" latinLnBrk="0" hangingPunct="1">
              <a:lnSpc>
                <a:spcPct val="100000"/>
              </a:lnSpc>
              <a:spcBef>
                <a:spcPts val="1600"/>
              </a:spcBef>
              <a:spcAft>
                <a:spcPts val="1600"/>
              </a:spcAft>
              <a:buClrTx/>
              <a:buSzTx/>
              <a:buFontTx/>
              <a:buNone/>
              <a:tabLst/>
              <a:defRPr/>
            </a:pPr>
            <a:r>
              <a:rPr kumimoji="0" lang="en-US" sz="18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Klepeis</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N. E., Nelson, W. C., Ott, W. R., Robinson, J. P., Tsang, A. M., Switzer, P., Behar, J. V., Hern, S. C., &amp; Engelmann, W. H. (2001). The National Human Activity Pattern Survey (NHAPS): a resource for assessing exposure to environmental pollutants. Journal of Exposure Analysis and Environmental Epidemiology, 11(3), 231–252. </a:t>
            </a:r>
            <a:r>
              <a:rPr kumimoji="0" lang="en-US" sz="1800" b="0" i="0" u="none"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hlinkClick r:id="rId2">
                  <a:extLst>
                    <a:ext uri="{A12FA001-AC4F-418D-AE19-62706E023703}">
                      <ahyp:hlinkClr xmlns:ahyp="http://schemas.microsoft.com/office/drawing/2018/hyperlinkcolor" val="tx"/>
                    </a:ext>
                  </a:extLst>
                </a:hlinkClick>
              </a:rPr>
              <a:t>https://doi.org/10.1038/SJ.JEA.7500165</a:t>
            </a:r>
            <a:endParaRPr kumimoji="0" lang="en-US" sz="1800" b="0" i="0" u="none"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endParaRPr>
          </a:p>
          <a:p>
            <a:pPr marL="0" marR="0" lvl="0" indent="-406390" algn="l" defTabSz="914400" rtl="0" eaLnBrk="1" fontAlgn="auto" latinLnBrk="0" hangingPunct="1">
              <a:lnSpc>
                <a:spcPct val="100000"/>
              </a:lnSpc>
              <a:spcBef>
                <a:spcPts val="1600"/>
              </a:spcBef>
              <a:spcAft>
                <a:spcPts val="160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Kramer, A., Schwebke, I., Kampf, G., (2006) How long do nosocomial pathogens persist on inanimate surfaces? A systematic review. BMC Infectious Diseases, 6:130 doi:10.1186/1471-2334-6-130</a:t>
            </a:r>
          </a:p>
        </p:txBody>
      </p:sp>
      <p:sp>
        <p:nvSpPr>
          <p:cNvPr id="5" name="Title 1">
            <a:extLst>
              <a:ext uri="{FF2B5EF4-FFF2-40B4-BE49-F238E27FC236}">
                <a16:creationId xmlns:a16="http://schemas.microsoft.com/office/drawing/2014/main" id="{6A8667AE-7BBA-2F5F-60CE-94E1336230DE}"/>
              </a:ext>
            </a:extLst>
          </p:cNvPr>
          <p:cNvSpPr>
            <a:spLocks noGrp="1"/>
          </p:cNvSpPr>
          <p:nvPr>
            <p:ph type="title"/>
          </p:nvPr>
        </p:nvSpPr>
        <p:spPr>
          <a:xfrm>
            <a:off x="578708" y="155062"/>
            <a:ext cx="10515600" cy="611058"/>
          </a:xfrm>
        </p:spPr>
        <p:txBody>
          <a:bodyPr vert="horz" lIns="91440" tIns="45720" rIns="91440" bIns="45720" rtlCol="0" anchor="t">
            <a:noAutofit/>
          </a:bodyPr>
          <a:lstStyle/>
          <a:p>
            <a:r>
              <a:rPr lang="en-US" dirty="0">
                <a:latin typeface="Franklin Gothic Book" panose="020B0503020102020204" pitchFamily="34" charset="0"/>
              </a:rPr>
              <a:t>References: Microbes</a:t>
            </a:r>
          </a:p>
        </p:txBody>
      </p:sp>
    </p:spTree>
    <p:extLst>
      <p:ext uri="{BB962C8B-B14F-4D97-AF65-F5344CB8AC3E}">
        <p14:creationId xmlns:p14="http://schemas.microsoft.com/office/powerpoint/2010/main" val="1205661312"/>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028EF7-22D8-6594-ACB1-E8FD9987290F}"/>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41AC6219-F243-73A0-73F4-B276225D3113}"/>
              </a:ext>
            </a:extLst>
          </p:cNvPr>
          <p:cNvSpPr txBox="1"/>
          <p:nvPr/>
        </p:nvSpPr>
        <p:spPr>
          <a:xfrm>
            <a:off x="688297" y="1165914"/>
            <a:ext cx="11132709" cy="4924425"/>
          </a:xfrm>
          <a:prstGeom prst="rect">
            <a:avLst/>
          </a:prstGeom>
          <a:noFill/>
        </p:spPr>
        <p:txBody>
          <a:bodyPr wrap="square">
            <a:spAutoFit/>
          </a:bodyPr>
          <a:lstStyle/>
          <a:p>
            <a:pPr marL="0" marR="0" lvl="0" indent="-406390" algn="l" defTabSz="914400" rtl="0" eaLnBrk="1" fontAlgn="auto" latinLnBrk="0" hangingPunct="1">
              <a:lnSpc>
                <a:spcPct val="100000"/>
              </a:lnSpc>
              <a:spcBef>
                <a:spcPts val="1600"/>
              </a:spcBef>
              <a:spcAft>
                <a:spcPts val="1600"/>
              </a:spcAft>
              <a:buClrTx/>
              <a:buSzTx/>
              <a:buFontTx/>
              <a:buNone/>
              <a:tabLst/>
              <a:defRPr/>
            </a:pPr>
            <a:r>
              <a:rPr kumimoji="0" lang="en-US" b="0" i="0" u="none" strike="noStrike" kern="1200" cap="none" spc="0" normalizeH="0" baseline="0" noProof="0" dirty="0">
                <a:ln>
                  <a:noFill/>
                </a:ln>
                <a:solidFill>
                  <a:srgbClr val="222222"/>
                </a:solidFill>
                <a:effectLst/>
                <a:uLnTx/>
                <a:uFillTx/>
                <a:latin typeface="Arial" panose="020B0604020202020204" pitchFamily="34" charset="0"/>
                <a:ea typeface="+mn-ea"/>
                <a:cs typeface="Arial" panose="020B0604020202020204" pitchFamily="34" charset="0"/>
              </a:rPr>
              <a:t>Lynch SV, Wood RA, Boushey H, </a:t>
            </a:r>
            <a:r>
              <a:rPr kumimoji="0" lang="en-US" b="0" i="0" u="none" strike="noStrike" kern="1200" cap="none" spc="0" normalizeH="0" baseline="0" noProof="0" dirty="0" err="1">
                <a:ln>
                  <a:noFill/>
                </a:ln>
                <a:solidFill>
                  <a:srgbClr val="222222"/>
                </a:solidFill>
                <a:effectLst/>
                <a:uLnTx/>
                <a:uFillTx/>
                <a:latin typeface="Arial" panose="020B0604020202020204" pitchFamily="34" charset="0"/>
                <a:ea typeface="+mn-ea"/>
                <a:cs typeface="Arial" panose="020B0604020202020204" pitchFamily="34" charset="0"/>
              </a:rPr>
              <a:t>Bacharier</a:t>
            </a:r>
            <a:r>
              <a:rPr kumimoji="0" lang="en-US" b="0" i="0" u="none" strike="noStrike" kern="1200" cap="none" spc="0" normalizeH="0" baseline="0" noProof="0" dirty="0">
                <a:ln>
                  <a:noFill/>
                </a:ln>
                <a:solidFill>
                  <a:srgbClr val="222222"/>
                </a:solidFill>
                <a:effectLst/>
                <a:uLnTx/>
                <a:uFillTx/>
                <a:latin typeface="Arial" panose="020B0604020202020204" pitchFamily="34" charset="0"/>
                <a:ea typeface="+mn-ea"/>
                <a:cs typeface="Arial" panose="020B0604020202020204" pitchFamily="34" charset="0"/>
              </a:rPr>
              <a:t> LB, Bloomberg GR, Kattan M, et al. Effects of early-life exposure to allergens and bacteria on recurrent wheeze and atopy in urban children. J Allergy Clin Immunol. 2014;134:593–601.e12.</a:t>
            </a:r>
            <a:endParaRPr kumimoji="0" lang="en-US"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406390" algn="l" defTabSz="914400" rtl="0" eaLnBrk="1" fontAlgn="auto" latinLnBrk="0" hangingPunct="1">
              <a:lnSpc>
                <a:spcPct val="100000"/>
              </a:lnSpc>
              <a:spcBef>
                <a:spcPts val="1600"/>
              </a:spcBef>
              <a:spcAft>
                <a:spcPts val="1600"/>
              </a:spcAft>
              <a:buClrTx/>
              <a:buSzTx/>
              <a:buFontTx/>
              <a:buNone/>
              <a:tabLst/>
              <a:defRPr/>
            </a:pP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Ma, Z., Zuo, T., Frey, N., &amp; </a:t>
            </a:r>
            <a:r>
              <a:rPr kumimoji="0" lang="en-US"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Rangrez</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 Y. (2024). A systematic framework for understanding the microbiome in human health and disease: from basic principles to clinical translation. </a:t>
            </a:r>
            <a:r>
              <a:rPr kumimoji="0" lang="en-US"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Signal Transduction and Targeted Therapy 2024 9:1</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t>
            </a:r>
            <a:r>
              <a:rPr kumimoji="0" lang="en-US"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9</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 1–36. https://</a:t>
            </a:r>
            <a:r>
              <a:rPr kumimoji="0" lang="en-US"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doi.org</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/10.1038/s41392-024-01946-6</a:t>
            </a:r>
            <a:endParaRPr kumimoji="0" lang="en-US"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406390" algn="l" defTabSz="914400" rtl="0" eaLnBrk="1" fontAlgn="auto" latinLnBrk="0" hangingPunct="1">
              <a:lnSpc>
                <a:spcPct val="100000"/>
              </a:lnSpc>
              <a:spcBef>
                <a:spcPts val="1600"/>
              </a:spcBef>
              <a:spcAft>
                <a:spcPts val="1600"/>
              </a:spcAft>
              <a:buClrTx/>
              <a:buSzTx/>
              <a:buFontTx/>
              <a:buNone/>
              <a:tabLst/>
              <a:defRPr/>
            </a:pP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Mannan, M., &amp; Al-Ghamdi, S. G. (2021). Indoor Air Quality in Buildings: A Comprehensive Review on the Factors Influencing Air Pollution in Residential and Commercial Structure. </a:t>
            </a:r>
            <a:r>
              <a:rPr kumimoji="0" lang="en-US"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International Journal of Environmental Research and Public Health</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t>
            </a:r>
            <a:r>
              <a:rPr kumimoji="0" lang="en-US"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18</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(6), 3276. https://</a:t>
            </a:r>
            <a:r>
              <a:rPr kumimoji="0" lang="en-US"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doi.org</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/10.3390/IJERPH18063276</a:t>
            </a:r>
            <a:endParaRPr kumimoji="0" lang="en-US"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406390" algn="l" defTabSz="914400" rtl="0" eaLnBrk="1" fontAlgn="auto" latinLnBrk="0" hangingPunct="1">
              <a:lnSpc>
                <a:spcPct val="100000"/>
              </a:lnSpc>
              <a:spcBef>
                <a:spcPts val="1600"/>
              </a:spcBef>
              <a:spcAft>
                <a:spcPts val="1600"/>
              </a:spcAft>
              <a:buClrTx/>
              <a:buSzTx/>
              <a:buFontTx/>
              <a:buNone/>
              <a:tabLst/>
              <a:defRPr/>
            </a:pP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Martin, L. J., Adams, R. I., Bateman, A., Bik, H. M., Hawks, J., Hird, S. M., Hughes, D., Kembel, S. W., Kinney, K., Kolokotronis, S. O., Levy, G., McClain, C., Meadow, J. F., Medina, R. F., </a:t>
            </a:r>
            <a:r>
              <a:rPr kumimoji="0" lang="en-US"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Mhuireach</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G., Moreau, C. S., Munshi-South, J., Nichols, L. M., Palmer, C., … Dunn, R. R. (2015). Evolution of the indoor biome. </a:t>
            </a:r>
            <a:r>
              <a:rPr kumimoji="0" lang="en-US"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Trends in Ecology &amp; Evolution</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t>
            </a:r>
            <a:r>
              <a:rPr kumimoji="0" lang="en-US"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30</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(4), 223–232. https://</a:t>
            </a:r>
            <a:r>
              <a:rPr kumimoji="0" lang="en-US"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doi.org</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/10.1016/J.TREE.2015.02.001</a:t>
            </a:r>
            <a:endParaRPr kumimoji="0" lang="en-US"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Title 1">
            <a:extLst>
              <a:ext uri="{FF2B5EF4-FFF2-40B4-BE49-F238E27FC236}">
                <a16:creationId xmlns:a16="http://schemas.microsoft.com/office/drawing/2014/main" id="{D3D98647-1467-AF4B-4EFE-23DF09C2262A}"/>
              </a:ext>
            </a:extLst>
          </p:cNvPr>
          <p:cNvSpPr txBox="1">
            <a:spLocks/>
          </p:cNvSpPr>
          <p:nvPr/>
        </p:nvSpPr>
        <p:spPr>
          <a:xfrm>
            <a:off x="534350" y="156603"/>
            <a:ext cx="10515600" cy="611058"/>
          </a:xfrm>
          <a:prstGeom prst="rect">
            <a:avLst/>
          </a:prstGeom>
        </p:spPr>
        <p:txBody>
          <a:bodyPr vert="horz" lIns="91440" tIns="45720" rIns="91440" bIns="45720" rtlCol="0" anchor="t">
            <a:noAutofit/>
          </a:bodyPr>
          <a:lstStyle>
            <a:lvl1pPr algn="l" defTabSz="457200" rtl="0" eaLnBrk="1" latinLnBrk="0" hangingPunct="1">
              <a:spcBef>
                <a:spcPct val="0"/>
              </a:spcBef>
              <a:buNone/>
              <a:defRPr sz="3600" kern="120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3400" dirty="0"/>
              <a:t>References: Microbes</a:t>
            </a:r>
          </a:p>
        </p:txBody>
      </p:sp>
    </p:spTree>
    <p:extLst>
      <p:ext uri="{BB962C8B-B14F-4D97-AF65-F5344CB8AC3E}">
        <p14:creationId xmlns:p14="http://schemas.microsoft.com/office/powerpoint/2010/main" val="3402665700"/>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BB57CC-0DB0-40D6-F6B2-FB137CF8B15F}"/>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10886DC-4E8C-69C9-FD87-AC30F584C01B}"/>
              </a:ext>
            </a:extLst>
          </p:cNvPr>
          <p:cNvSpPr txBox="1"/>
          <p:nvPr/>
        </p:nvSpPr>
        <p:spPr>
          <a:xfrm>
            <a:off x="542385" y="1208264"/>
            <a:ext cx="11649615" cy="4924425"/>
          </a:xfrm>
          <a:prstGeom prst="rect">
            <a:avLst/>
          </a:prstGeom>
          <a:noFill/>
        </p:spPr>
        <p:txBody>
          <a:bodyPr wrap="square">
            <a:spAutoFit/>
          </a:bodyPr>
          <a:lstStyle/>
          <a:p>
            <a:pPr marL="0" marR="0" lvl="0" indent="-406390" algn="l" defTabSz="914400" rtl="0" eaLnBrk="1" fontAlgn="auto" latinLnBrk="0" hangingPunct="1">
              <a:lnSpc>
                <a:spcPct val="100000"/>
              </a:lnSpc>
              <a:spcBef>
                <a:spcPts val="1600"/>
              </a:spcBef>
              <a:spcAft>
                <a:spcPts val="1600"/>
              </a:spcAft>
              <a:buClrTx/>
              <a:buSzTx/>
              <a:buFontTx/>
              <a:buNone/>
              <a:tabLst/>
              <a:defRPr/>
            </a:pP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McAlister, J. S., Blum, M. J., Bromberg, Y., Fefferman, N. H., He, Q., Lofgren, E., Miller, D. L., Schreiner, C., Candan, K. S., Szabo-Rogers, H., &amp; Reed, J. M. (2025). An interdisciplinary perspective of the built-environment microbiome. </a:t>
            </a:r>
            <a:r>
              <a:rPr kumimoji="0" lang="en-US"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FEMS Microbiology Ecology</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t>
            </a:r>
            <a:r>
              <a:rPr kumimoji="0" lang="en-US"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101</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 166. https://</a:t>
            </a:r>
            <a:r>
              <a:rPr kumimoji="0" lang="en-US"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doi.org</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/10.1093/FEMSEC/FIAE166</a:t>
            </a:r>
            <a:endParaRPr kumimoji="0" lang="en-US"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406390" algn="l" defTabSz="914400" rtl="0" eaLnBrk="1" fontAlgn="auto" latinLnBrk="0" hangingPunct="1">
              <a:lnSpc>
                <a:spcPct val="100000"/>
              </a:lnSpc>
              <a:spcBef>
                <a:spcPts val="1600"/>
              </a:spcBef>
              <a:spcAft>
                <a:spcPts val="1600"/>
              </a:spcAft>
              <a:buClrTx/>
              <a:buSzTx/>
              <a:buFontTx/>
              <a:buNone/>
              <a:tabLst/>
              <a:defRPr/>
            </a:pP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Meadow, J. F., Altrichter, A. E., Kembel, S. W., Kline, J., </a:t>
            </a:r>
            <a:r>
              <a:rPr kumimoji="0" lang="en-US"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Mhuireach</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G., Moriyama, M., Northcutt, D., O’Connor, T. K., Womack, A. M., Brown, G. Z., Green, J. L., &amp; Bohannan, B. J. M. (2014). Indoor airborne bacterial communities are influenced by ventilation, occupancy, and outdoor air source. </a:t>
            </a:r>
            <a:r>
              <a:rPr kumimoji="0" lang="en-US"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Indoor Air</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t>
            </a:r>
            <a:r>
              <a:rPr kumimoji="0" lang="en-US"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24</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 41–48. https://</a:t>
            </a:r>
            <a:r>
              <a:rPr kumimoji="0" lang="en-US"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doi.org</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/10.1111/INA.12047</a:t>
            </a:r>
            <a:endParaRPr kumimoji="0" lang="en-US"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406390" algn="l" defTabSz="914400" rtl="0" eaLnBrk="1" fontAlgn="auto" latinLnBrk="0" hangingPunct="1">
              <a:lnSpc>
                <a:spcPct val="100000"/>
              </a:lnSpc>
              <a:spcBef>
                <a:spcPts val="1600"/>
              </a:spcBef>
              <a:spcAft>
                <a:spcPts val="1600"/>
              </a:spcAft>
              <a:buClrTx/>
              <a:buSzTx/>
              <a:buFontTx/>
              <a:buNone/>
              <a:tabLst/>
              <a:defRPr/>
            </a:pP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Mendell, M. J., Mirer, A. G., Cheung, K., Tong, M., &amp; Douwes, J. (2011). Respiratory and allergic health effects of dampness, mold, and dampness-related agents: a review of the epidemiologic evidence. </a:t>
            </a:r>
            <a:r>
              <a:rPr kumimoji="0" lang="en-US"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Environmental Health Perspectives</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t>
            </a:r>
            <a:r>
              <a:rPr kumimoji="0" lang="en-US"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119</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(6), 748–756. https://</a:t>
            </a:r>
            <a:r>
              <a:rPr kumimoji="0" lang="en-US"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doi.org</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/10.1289/EHP.1002410</a:t>
            </a:r>
            <a:endParaRPr kumimoji="0" lang="en-US"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406390" algn="l" defTabSz="914400" rtl="0" eaLnBrk="1" fontAlgn="auto" latinLnBrk="0" hangingPunct="1">
              <a:lnSpc>
                <a:spcPct val="100000"/>
              </a:lnSpc>
              <a:spcBef>
                <a:spcPts val="1600"/>
              </a:spcBef>
              <a:spcAft>
                <a:spcPts val="1600"/>
              </a:spcAft>
              <a:buClrTx/>
              <a:buSzTx/>
              <a:buFontTx/>
              <a:buNone/>
              <a:tabLst/>
              <a:defRPr/>
            </a:pP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Mujan, I., Licina, D., Kljajić, M., Čulić, A., &amp; Anđelković, A. S. (2021). Development of indoor environmental quality index using a low-cost monitoring platform. </a:t>
            </a:r>
            <a:r>
              <a:rPr kumimoji="0" lang="en-US"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Journal of Cleaner Production</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t>
            </a:r>
            <a:r>
              <a:rPr kumimoji="0" lang="en-US"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312</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127846. https://</a:t>
            </a:r>
            <a:r>
              <a:rPr kumimoji="0" lang="en-US"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doi.org</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/10.1016/J.JCLEPRO.2021.127846</a:t>
            </a:r>
            <a:endParaRPr kumimoji="0" lang="en-US"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Title 1">
            <a:extLst>
              <a:ext uri="{FF2B5EF4-FFF2-40B4-BE49-F238E27FC236}">
                <a16:creationId xmlns:a16="http://schemas.microsoft.com/office/drawing/2014/main" id="{459829B4-6503-DFFA-8430-3E7C5F7059C9}"/>
              </a:ext>
            </a:extLst>
          </p:cNvPr>
          <p:cNvSpPr txBox="1">
            <a:spLocks/>
          </p:cNvSpPr>
          <p:nvPr/>
        </p:nvSpPr>
        <p:spPr>
          <a:xfrm>
            <a:off x="534350" y="156603"/>
            <a:ext cx="10515600" cy="611058"/>
          </a:xfrm>
          <a:prstGeom prst="rect">
            <a:avLst/>
          </a:prstGeom>
        </p:spPr>
        <p:txBody>
          <a:bodyPr vert="horz" lIns="91440" tIns="45720" rIns="91440" bIns="45720" rtlCol="0" anchor="t">
            <a:noAutofit/>
          </a:bodyPr>
          <a:lstStyle>
            <a:lvl1pPr algn="l" defTabSz="457200" rtl="0" eaLnBrk="1" latinLnBrk="0" hangingPunct="1">
              <a:spcBef>
                <a:spcPct val="0"/>
              </a:spcBef>
              <a:buNone/>
              <a:defRPr sz="3600" kern="120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3400" dirty="0"/>
              <a:t>References: Microbes</a:t>
            </a:r>
          </a:p>
        </p:txBody>
      </p:sp>
    </p:spTree>
    <p:extLst>
      <p:ext uri="{BB962C8B-B14F-4D97-AF65-F5344CB8AC3E}">
        <p14:creationId xmlns:p14="http://schemas.microsoft.com/office/powerpoint/2010/main" val="947649081"/>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D9B393-6C96-944A-B644-0BEE787ADBEF}"/>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55618086-CBF2-BBC0-229B-6A64D1224842}"/>
              </a:ext>
            </a:extLst>
          </p:cNvPr>
          <p:cNvSpPr txBox="1"/>
          <p:nvPr/>
        </p:nvSpPr>
        <p:spPr>
          <a:xfrm>
            <a:off x="491868" y="1347444"/>
            <a:ext cx="11552427" cy="4616648"/>
          </a:xfrm>
          <a:prstGeom prst="rect">
            <a:avLst/>
          </a:prstGeom>
          <a:noFill/>
        </p:spPr>
        <p:txBody>
          <a:bodyPr wrap="square">
            <a:spAutoFit/>
          </a:bodyPr>
          <a:lstStyle/>
          <a:p>
            <a:pPr marL="0" marR="0" lvl="0" indent="-406390" algn="l" defTabSz="914400" rtl="0" eaLnBrk="1" fontAlgn="auto" latinLnBrk="0" hangingPunct="1">
              <a:lnSpc>
                <a:spcPct val="100000"/>
              </a:lnSpc>
              <a:spcBef>
                <a:spcPts val="600"/>
              </a:spcBef>
              <a:spcAft>
                <a:spcPts val="1600"/>
              </a:spcAft>
              <a:buClrTx/>
              <a:buSzTx/>
              <a:buFontTx/>
              <a:buNone/>
              <a:tabLst/>
              <a:defRPr/>
            </a:pP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National Academy of Sciences. (2017). Microbiomes of the Built Environment: A Research Agenda for Indoor Microbiology, Human Health, and Buildings. In </a:t>
            </a:r>
            <a:r>
              <a:rPr kumimoji="0" lang="en-US"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Microbiomes of the Built Environment</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National Academies Press. https://</a:t>
            </a:r>
            <a:r>
              <a:rPr kumimoji="0" lang="en-US"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doi.org</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/10.17226/23647</a:t>
            </a:r>
            <a:endParaRPr kumimoji="0" lang="en-US"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406390" algn="l" defTabSz="914400" rtl="0" eaLnBrk="1" fontAlgn="auto" latinLnBrk="0" hangingPunct="1">
              <a:lnSpc>
                <a:spcPct val="100000"/>
              </a:lnSpc>
              <a:spcBef>
                <a:spcPts val="600"/>
              </a:spcBef>
              <a:spcAft>
                <a:spcPts val="1600"/>
              </a:spcAft>
              <a:buClrTx/>
              <a:buSzTx/>
              <a:buFontTx/>
              <a:buNone/>
              <a:tabLst/>
              <a:defRPr/>
            </a:pPr>
            <a:r>
              <a:rPr kumimoji="0" lang="en-US"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Nimlyat</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P. S., &amp; </a:t>
            </a:r>
            <a:r>
              <a:rPr kumimoji="0" lang="en-US"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Kandar</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M. Z. (2015). Appraisal of indoor environmental quality (IEQ) in healthcare facilities: A literature review. </a:t>
            </a:r>
            <a:r>
              <a:rPr kumimoji="0" lang="en-US"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Sustainable Cities and Society</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t>
            </a:r>
            <a:r>
              <a:rPr kumimoji="0" lang="en-US"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17</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61–68. https://</a:t>
            </a:r>
            <a:r>
              <a:rPr kumimoji="0" lang="en-US"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doi.org</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/10.1016/J.SCS.2015.04.002</a:t>
            </a:r>
            <a:endParaRPr kumimoji="0" lang="en-US"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406390" algn="l" defTabSz="914400" rtl="0" eaLnBrk="1" fontAlgn="auto" latinLnBrk="0" hangingPunct="1">
              <a:lnSpc>
                <a:spcPct val="100000"/>
              </a:lnSpc>
              <a:spcBef>
                <a:spcPts val="600"/>
              </a:spcBef>
              <a:spcAft>
                <a:spcPts val="1600"/>
              </a:spcAft>
              <a:buClrTx/>
              <a:buSzTx/>
              <a:buFontTx/>
              <a:buNone/>
              <a:tabLst/>
              <a:defRPr/>
            </a:pP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Núñez, A., &amp; García, A. M. (2022). Effect of the passive natural ventilation on the bioaerosol in a small room. </a:t>
            </a:r>
            <a:r>
              <a:rPr kumimoji="0" lang="en-US"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Building and Environment</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t>
            </a:r>
            <a:r>
              <a:rPr kumimoji="0" lang="en-US"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207</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108438. </a:t>
            </a:r>
            <a:r>
              <a:rPr kumimoji="0" lang="en-US" b="0" i="0" u="sng"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hlinkClick r:id="rId2">
                  <a:extLst>
                    <a:ext uri="{A12FA001-AC4F-418D-AE19-62706E023703}">
                      <ahyp:hlinkClr xmlns:ahyp="http://schemas.microsoft.com/office/drawing/2018/hyperlinkcolor" val="tx"/>
                    </a:ext>
                  </a:extLst>
                </a:hlinkClick>
              </a:rPr>
              <a:t>https://doi.org/10.1016/J.BUILDENV.2021.108438</a:t>
            </a:r>
            <a:endParaRPr kumimoji="0" lang="en-US" b="0" i="0" u="none"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US"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Ogunrinola</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G.,  </a:t>
            </a:r>
            <a:r>
              <a:rPr kumimoji="0" lang="en-US"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Oyewale</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J., </a:t>
            </a:r>
            <a:r>
              <a:rPr kumimoji="0" lang="en-US"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Oshamika</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O., </a:t>
            </a:r>
            <a:r>
              <a:rPr kumimoji="0" lang="en-US"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Olasehinde</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G., (2020). The Human Microbiome and Its Impacts on Health. </a:t>
            </a:r>
            <a:r>
              <a:rPr kumimoji="0" lang="en-US" b="0" i="1" u="none" strike="noStrike" kern="1200" cap="none" spc="0" normalizeH="0" baseline="0" noProof="0" dirty="0">
                <a:ln>
                  <a:noFill/>
                </a:ln>
                <a:solidFill>
                  <a:srgbClr val="21201E"/>
                </a:solidFill>
                <a:effectLst/>
                <a:uLnTx/>
                <a:uFillTx/>
                <a:latin typeface="Arial" panose="020B0604020202020204" pitchFamily="34" charset="0"/>
                <a:ea typeface="+mn-ea"/>
                <a:cs typeface="Arial" panose="020B0604020202020204" pitchFamily="34" charset="0"/>
              </a:rPr>
              <a:t>International Journal of Microbiology,</a:t>
            </a:r>
            <a:r>
              <a:rPr kumimoji="0" lang="en-US" b="0" i="0" u="none" strike="noStrike" kern="1200" cap="none" spc="0" normalizeH="0" baseline="0" noProof="0" dirty="0">
                <a:ln>
                  <a:noFill/>
                </a:ln>
                <a:solidFill>
                  <a:srgbClr val="21201E"/>
                </a:solidFill>
                <a:effectLst/>
                <a:uLnTx/>
                <a:uFillTx/>
                <a:latin typeface="Arial" panose="020B0604020202020204" pitchFamily="34" charset="0"/>
                <a:ea typeface="+mn-ea"/>
                <a:cs typeface="Arial" panose="020B0604020202020204" pitchFamily="34" charset="0"/>
              </a:rPr>
              <a:t> Volume 2020, Article ID 8045646, </a:t>
            </a:r>
            <a:r>
              <a:rPr kumimoji="0" lang="en-US" b="0" i="0" u="sng"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hlinkClick r:id="rId3">
                  <a:extLst>
                    <a:ext uri="{A12FA001-AC4F-418D-AE19-62706E023703}">
                      <ahyp:hlinkClr xmlns:ahyp="http://schemas.microsoft.com/office/drawing/2018/hyperlinkcolor" val="tx"/>
                    </a:ext>
                  </a:extLst>
                </a:hlinkClick>
              </a:rPr>
              <a:t>https://doi.org/10.1155/2020/8045646</a:t>
            </a:r>
            <a:endParaRPr kumimoji="0" lang="en-US" b="0" i="0" u="none"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Porter, L., </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hlinkClick r:id="rId4">
                  <a:extLst>
                    <a:ext uri="{A12FA001-AC4F-418D-AE19-62706E023703}">
                      <ahyp:hlinkClr xmlns:ahyp="http://schemas.microsoft.com/office/drawing/2018/hyperlinkcolor" val="tx"/>
                    </a:ext>
                  </a:extLst>
                </a:hlinkClick>
              </a:rPr>
              <a:t>Sultan</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O., </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hlinkClick r:id="rId4">
                  <a:extLst>
                    <a:ext uri="{A12FA001-AC4F-418D-AE19-62706E023703}">
                      <ahyp:hlinkClr xmlns:ahyp="http://schemas.microsoft.com/office/drawing/2018/hyperlinkcolor" val="tx"/>
                    </a:ext>
                  </a:extLst>
                </a:hlinkClick>
              </a:rPr>
              <a:t>Mitchell</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B., </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hlinkClick r:id="rId4">
                  <a:extLst>
                    <a:ext uri="{A12FA001-AC4F-418D-AE19-62706E023703}">
                      <ahyp:hlinkClr xmlns:ahyp="http://schemas.microsoft.com/office/drawing/2018/hyperlinkcolor" val="tx"/>
                    </a:ext>
                  </a:extLst>
                </a:hlinkClick>
              </a:rPr>
              <a:t>Jenney</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 </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hlinkClick r:id="rId4">
                  <a:extLst>
                    <a:ext uri="{A12FA001-AC4F-418D-AE19-62706E023703}">
                      <ahyp:hlinkClr xmlns:ahyp="http://schemas.microsoft.com/office/drawing/2018/hyperlinkcolor" val="tx"/>
                    </a:ext>
                  </a:extLst>
                </a:hlinkClick>
              </a:rPr>
              <a:t>Kiernan</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M., </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hlinkClick r:id="rId4">
                  <a:extLst>
                    <a:ext uri="{A12FA001-AC4F-418D-AE19-62706E023703}">
                      <ahyp:hlinkClr xmlns:ahyp="http://schemas.microsoft.com/office/drawing/2018/hyperlinkcolor" val="tx"/>
                    </a:ext>
                  </a:extLst>
                </a:hlinkClick>
              </a:rPr>
              <a:t>Brewster</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D., </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hlinkClick r:id="rId4">
                  <a:extLst>
                    <a:ext uri="{A12FA001-AC4F-418D-AE19-62706E023703}">
                      <ahyp:hlinkClr xmlns:ahyp="http://schemas.microsoft.com/office/drawing/2018/hyperlinkcolor" val="tx"/>
                    </a:ext>
                  </a:extLst>
                </a:hlinkClick>
              </a:rPr>
              <a:t>Russo</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P. (2024) How long do nosocomial pathogens persist on inanimate surfaces?  A scoping review. Journal of Hospital Infection, Volume 147, 25 - 31. DOI: </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hlinkClick r:id="rId5">
                  <a:extLst>
                    <a:ext uri="{A12FA001-AC4F-418D-AE19-62706E023703}">
                      <ahyp:hlinkClr xmlns:ahyp="http://schemas.microsoft.com/office/drawing/2018/hyperlinkcolor" val="tx"/>
                    </a:ext>
                  </a:extLst>
                </a:hlinkClick>
              </a:rPr>
              <a:t>10.1016/j.jhin.2024.01.023</a:t>
            </a:r>
            <a:endPar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5" name="Title 1">
            <a:extLst>
              <a:ext uri="{FF2B5EF4-FFF2-40B4-BE49-F238E27FC236}">
                <a16:creationId xmlns:a16="http://schemas.microsoft.com/office/drawing/2014/main" id="{D789C7BE-3000-8869-3738-B6F02D9E13E8}"/>
              </a:ext>
            </a:extLst>
          </p:cNvPr>
          <p:cNvSpPr txBox="1">
            <a:spLocks/>
          </p:cNvSpPr>
          <p:nvPr/>
        </p:nvSpPr>
        <p:spPr>
          <a:xfrm>
            <a:off x="534350" y="156603"/>
            <a:ext cx="10515600" cy="611058"/>
          </a:xfrm>
          <a:prstGeom prst="rect">
            <a:avLst/>
          </a:prstGeom>
        </p:spPr>
        <p:txBody>
          <a:bodyPr vert="horz" lIns="91440" tIns="45720" rIns="91440" bIns="45720" rtlCol="0" anchor="t">
            <a:noAutofit/>
          </a:bodyPr>
          <a:lstStyle>
            <a:lvl1pPr algn="l" defTabSz="457200" rtl="0" eaLnBrk="1" latinLnBrk="0" hangingPunct="1">
              <a:spcBef>
                <a:spcPct val="0"/>
              </a:spcBef>
              <a:buNone/>
              <a:defRPr sz="3600" kern="120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3400" dirty="0"/>
              <a:t>References: Microbes</a:t>
            </a:r>
          </a:p>
        </p:txBody>
      </p:sp>
    </p:spTree>
    <p:extLst>
      <p:ext uri="{BB962C8B-B14F-4D97-AF65-F5344CB8AC3E}">
        <p14:creationId xmlns:p14="http://schemas.microsoft.com/office/powerpoint/2010/main" val="144826989"/>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0EF0C7-4AAB-8D8D-4FDA-F750906E70A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BE0E528-B76F-1338-8B55-0ED921B71E70}"/>
              </a:ext>
            </a:extLst>
          </p:cNvPr>
          <p:cNvSpPr txBox="1"/>
          <p:nvPr/>
        </p:nvSpPr>
        <p:spPr>
          <a:xfrm>
            <a:off x="529645" y="1485438"/>
            <a:ext cx="11132709" cy="4801314"/>
          </a:xfrm>
          <a:prstGeom prst="rect">
            <a:avLst/>
          </a:prstGeom>
          <a:noFill/>
        </p:spPr>
        <p:txBody>
          <a:bodyPr wrap="square">
            <a:spAutoFit/>
          </a:bodyPr>
          <a:lstStyle/>
          <a:p>
            <a:pPr marL="0" marR="0" lvl="0" indent="-406390" algn="l"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Prussin</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 J., &amp; Marr, L. C. (2015). Sources of airborne microorganisms in the built environment. </a:t>
            </a:r>
            <a:r>
              <a:rPr kumimoji="0" lang="en-US"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Microbiome 2015 3:1</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t>
            </a:r>
            <a:r>
              <a:rPr kumimoji="0" lang="en-US"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3</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 1–10. </a:t>
            </a:r>
            <a:r>
              <a:rPr kumimoji="0" lang="en-US" b="0" i="0" u="sng"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hlinkClick r:id="rId2">
                  <a:extLst>
                    <a:ext uri="{A12FA001-AC4F-418D-AE19-62706E023703}">
                      <ahyp:hlinkClr xmlns:ahyp="http://schemas.microsoft.com/office/drawing/2018/hyperlinkcolor" val="tx"/>
                    </a:ext>
                  </a:extLst>
                </a:hlinkClick>
              </a:rPr>
              <a:t>https://doi.org/10.1186/S40168-015-0144-Z</a:t>
            </a:r>
            <a:endParaRPr kumimoji="0" lang="en-US" b="0" i="0" u="sng"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endParaRPr>
          </a:p>
          <a:p>
            <a:pPr marL="0" marR="0" lvl="0" indent="-406390" algn="l" defTabSz="914400" rtl="0" eaLnBrk="1" fontAlgn="auto" latinLnBrk="0" hangingPunct="1">
              <a:lnSpc>
                <a:spcPct val="100000"/>
              </a:lnSpc>
              <a:spcBef>
                <a:spcPts val="0"/>
              </a:spcBef>
              <a:spcAft>
                <a:spcPts val="0"/>
              </a:spcAft>
              <a:buClrTx/>
              <a:buSzTx/>
              <a:buFontTx/>
              <a:buNone/>
              <a:tabLst/>
              <a:defRPr/>
            </a:pPr>
            <a:endParaRPr kumimoji="0" lang="en-US"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406390" algn="l"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Rook GAW (2023) The old friends hypothesis: evolution, immunoregulation and essential microbial inputs. Front. Allergy 4:1220481. </a:t>
            </a:r>
            <a:r>
              <a:rPr kumimoji="0" lang="en-US"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doi</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10.3389/falgy.2023.1220481</a:t>
            </a:r>
          </a:p>
          <a:p>
            <a:pPr marL="0" marR="0" lvl="0" indent="-406390" algn="l" defTabSz="914400" rtl="0" eaLnBrk="1" fontAlgn="auto" latinLnBrk="0" hangingPunct="1">
              <a:lnSpc>
                <a:spcPct val="100000"/>
              </a:lnSpc>
              <a:spcBef>
                <a:spcPts val="0"/>
              </a:spcBef>
              <a:spcAft>
                <a:spcPts val="0"/>
              </a:spcAft>
              <a:buClrTx/>
              <a:buSzTx/>
              <a:buFontTx/>
              <a:buNone/>
              <a:tabLst/>
              <a:defRPr/>
            </a:pPr>
            <a:endParaRPr kumimoji="0" lang="en-US"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406390" algn="l"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Stein, MM., </a:t>
            </a:r>
            <a:r>
              <a:rPr kumimoji="0" lang="en-US"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Hrusch</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CL., </a:t>
            </a:r>
            <a:r>
              <a:rPr kumimoji="0" lang="en-US"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Gozdz</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J., Igartua, C., </a:t>
            </a:r>
            <a:r>
              <a:rPr kumimoji="0" lang="en-US"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Pivniouk</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V., Murray, S., Ledford, JG., Marques dos Santos, M., Anderson, RL., </a:t>
            </a:r>
            <a:r>
              <a:rPr kumimoji="0" lang="en-US"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Metwali</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N., Neilson, JW., Maier, RM., Gilbert, JA., </a:t>
            </a:r>
            <a:r>
              <a:rPr kumimoji="0" lang="en-US"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Holbreich</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M., Thorne, PS., Martinez, FD., von Mutius, E., Vercelli, D., Ober, C., Sperling, AI. (2016). Innate immunity and asthma risk in </a:t>
            </a:r>
            <a:r>
              <a:rPr kumimoji="0" lang="en-US"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amish</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and </a:t>
            </a:r>
            <a:r>
              <a:rPr kumimoji="0" lang="en-US"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hutterite</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farm children.</a:t>
            </a:r>
            <a:r>
              <a:rPr kumimoji="0" lang="en-US"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The New England Journal of Medicine</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375 (5). DOI: 10.1056/NEJMoa1508749</a:t>
            </a:r>
          </a:p>
          <a:p>
            <a:pPr marL="0" marR="0" lvl="0" indent="-406390" algn="l" defTabSz="914400" rtl="0" eaLnBrk="1" fontAlgn="auto" latinLnBrk="0" hangingPunct="1">
              <a:lnSpc>
                <a:spcPct val="100000"/>
              </a:lnSpc>
              <a:spcBef>
                <a:spcPts val="0"/>
              </a:spcBef>
              <a:spcAft>
                <a:spcPts val="0"/>
              </a:spcAft>
              <a:buClrTx/>
              <a:buSzTx/>
              <a:buFontTx/>
              <a:buNone/>
              <a:tabLst/>
              <a:defRPr/>
            </a:pPr>
            <a:endParaRPr kumimoji="0" lang="en-US"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406390" algn="l"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Von Mutius, E. (2016). The microbial environment and its influence on asthma prevention in early life. </a:t>
            </a:r>
            <a:r>
              <a:rPr kumimoji="0" lang="en-US"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Journal of Allergy and Clinical Immunology</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t>
            </a:r>
            <a:r>
              <a:rPr kumimoji="0" lang="en-US"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137</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(3), 680–689.</a:t>
            </a:r>
            <a:r>
              <a:rPr kumimoji="0" lang="en-US" b="0" i="0" u="none"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rPr>
              <a:t> </a:t>
            </a:r>
            <a:r>
              <a:rPr kumimoji="0" lang="en-US" b="0" i="0" u="sng"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hlinkClick r:id="rId3">
                  <a:extLst>
                    <a:ext uri="{A12FA001-AC4F-418D-AE19-62706E023703}">
                      <ahyp:hlinkClr xmlns:ahyp="http://schemas.microsoft.com/office/drawing/2018/hyperlinkcolor" val="tx"/>
                    </a:ext>
                  </a:extLst>
                </a:hlinkClick>
              </a:rPr>
              <a:t>https://10.1016/j.jaci.2015.12.1301</a:t>
            </a:r>
            <a:endParaRPr kumimoji="0" lang="en-US" b="0" i="0" u="sng"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endParaRPr>
          </a:p>
          <a:p>
            <a:pPr marL="0" marR="0" lvl="0" indent="-406390" algn="l" defTabSz="914400" rtl="0" eaLnBrk="1" fontAlgn="auto" latinLnBrk="0" hangingPunct="1">
              <a:lnSpc>
                <a:spcPct val="100000"/>
              </a:lnSpc>
              <a:spcBef>
                <a:spcPts val="0"/>
              </a:spcBef>
              <a:spcAft>
                <a:spcPts val="0"/>
              </a:spcAft>
              <a:buClrTx/>
              <a:buSzTx/>
              <a:buFontTx/>
              <a:buNone/>
              <a:tabLst/>
              <a:defRPr/>
            </a:pPr>
            <a:endParaRPr kumimoji="0" lang="en-US"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380990" algn="l"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Wolkoff, Peder. 2023. Indoor Air Humidity Revisited: Impact on Acute Symptoms, Work Productivity, and Risk of Influenza and COVID-19 Infection. </a:t>
            </a:r>
            <a:r>
              <a:rPr kumimoji="0" lang="en-US"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International Journal of Hygiene and Environmental Health 256 (December)</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114313. </a:t>
            </a:r>
            <a:r>
              <a:rPr kumimoji="0" lang="en-US" b="0" i="0" u="sng"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hlinkClick r:id="rId4">
                  <a:extLst>
                    <a:ext uri="{A12FA001-AC4F-418D-AE19-62706E023703}">
                      <ahyp:hlinkClr xmlns:ahyp="http://schemas.microsoft.com/office/drawing/2018/hyperlinkcolor" val="tx"/>
                    </a:ext>
                  </a:extLst>
                </a:hlinkClick>
              </a:rPr>
              <a:t>https://doi.org/10.1016/j.ijheh.2023.114313</a:t>
            </a:r>
            <a:r>
              <a:rPr kumimoji="0" lang="en-US" b="0" i="0" u="none"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rPr>
              <a:t> </a:t>
            </a:r>
          </a:p>
        </p:txBody>
      </p:sp>
      <p:sp>
        <p:nvSpPr>
          <p:cNvPr id="5" name="Title 1">
            <a:extLst>
              <a:ext uri="{FF2B5EF4-FFF2-40B4-BE49-F238E27FC236}">
                <a16:creationId xmlns:a16="http://schemas.microsoft.com/office/drawing/2014/main" id="{24A07B59-F37E-5053-C985-399957B91DB9}"/>
              </a:ext>
            </a:extLst>
          </p:cNvPr>
          <p:cNvSpPr txBox="1">
            <a:spLocks/>
          </p:cNvSpPr>
          <p:nvPr/>
        </p:nvSpPr>
        <p:spPr>
          <a:xfrm>
            <a:off x="534350" y="156603"/>
            <a:ext cx="10515600" cy="611058"/>
          </a:xfrm>
          <a:prstGeom prst="rect">
            <a:avLst/>
          </a:prstGeom>
        </p:spPr>
        <p:txBody>
          <a:bodyPr vert="horz" lIns="91440" tIns="45720" rIns="91440" bIns="45720" rtlCol="0" anchor="t">
            <a:noAutofit/>
          </a:bodyPr>
          <a:lstStyle>
            <a:lvl1pPr algn="l" defTabSz="457200" rtl="0" eaLnBrk="1" latinLnBrk="0" hangingPunct="1">
              <a:spcBef>
                <a:spcPct val="0"/>
              </a:spcBef>
              <a:buNone/>
              <a:defRPr sz="3600" kern="120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3400" dirty="0"/>
              <a:t>References: Microbes</a:t>
            </a:r>
          </a:p>
        </p:txBody>
      </p:sp>
    </p:spTree>
    <p:extLst>
      <p:ext uri="{BB962C8B-B14F-4D97-AF65-F5344CB8AC3E}">
        <p14:creationId xmlns:p14="http://schemas.microsoft.com/office/powerpoint/2010/main" val="1894134494"/>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8135B5-B8CA-5985-151B-E8E75EB08C63}"/>
              </a:ext>
            </a:extLst>
          </p:cNvPr>
          <p:cNvSpPr>
            <a:spLocks noGrp="1"/>
          </p:cNvSpPr>
          <p:nvPr>
            <p:ph idx="4294967295"/>
          </p:nvPr>
        </p:nvSpPr>
        <p:spPr>
          <a:xfrm>
            <a:off x="838200" y="1253331"/>
            <a:ext cx="10515600" cy="4351338"/>
          </a:xfrm>
        </p:spPr>
        <p:txBody>
          <a:bodyPr>
            <a:noAutofit/>
          </a:bodyPr>
          <a:lstStyle/>
          <a:p>
            <a:pPr marL="0" marR="0" indent="0">
              <a:spcBef>
                <a:spcPts val="0"/>
              </a:spcBef>
              <a:spcAft>
                <a:spcPts val="0"/>
              </a:spcAft>
              <a:buNone/>
            </a:pPr>
            <a:r>
              <a:rPr lang="en-US" kern="100" dirty="0">
                <a:effectLst/>
                <a:latin typeface="Arial" panose="020B0604020202020204" pitchFamily="34" charset="0"/>
                <a:ea typeface="Aptos" panose="020B0004020202020204" pitchFamily="34" charset="0"/>
                <a:cs typeface="Arial" panose="020B0604020202020204" pitchFamily="34" charset="0"/>
              </a:rPr>
              <a:t>ATSDR (Agency for Toxic Substances and Disease Registry), 2018. Framework for assessing health impacts of multiple chemicals and other stressors (update). Available online: https://</a:t>
            </a:r>
            <a:r>
              <a:rPr lang="en-US" kern="100" dirty="0" err="1">
                <a:effectLst/>
                <a:latin typeface="Arial" panose="020B0604020202020204" pitchFamily="34" charset="0"/>
                <a:ea typeface="Aptos" panose="020B0004020202020204" pitchFamily="34" charset="0"/>
                <a:cs typeface="Arial" panose="020B0604020202020204" pitchFamily="34" charset="0"/>
              </a:rPr>
              <a:t>www.atsdr.cdc.gov</a:t>
            </a:r>
            <a:r>
              <a:rPr lang="en-US" kern="100" dirty="0">
                <a:effectLst/>
                <a:latin typeface="Arial" panose="020B0604020202020204" pitchFamily="34" charset="0"/>
                <a:ea typeface="Aptos" panose="020B0004020202020204" pitchFamily="34" charset="0"/>
                <a:cs typeface="Arial" panose="020B0604020202020204" pitchFamily="34" charset="0"/>
              </a:rPr>
              <a:t>/</a:t>
            </a:r>
            <a:r>
              <a:rPr lang="en-US" kern="100" dirty="0" err="1">
                <a:effectLst/>
                <a:latin typeface="Arial" panose="020B0604020202020204" pitchFamily="34" charset="0"/>
                <a:ea typeface="Aptos" panose="020B0004020202020204" pitchFamily="34" charset="0"/>
                <a:cs typeface="Arial" panose="020B0604020202020204" pitchFamily="34" charset="0"/>
              </a:rPr>
              <a:t>interactionprofiles</a:t>
            </a:r>
            <a:r>
              <a:rPr lang="en-US" kern="100" dirty="0">
                <a:effectLst/>
                <a:latin typeface="Arial" panose="020B0604020202020204" pitchFamily="34" charset="0"/>
                <a:ea typeface="Aptos" panose="020B0004020202020204" pitchFamily="34" charset="0"/>
                <a:cs typeface="Arial" panose="020B0604020202020204" pitchFamily="34" charset="0"/>
              </a:rPr>
              <a:t>/ </a:t>
            </a:r>
            <a:r>
              <a:rPr lang="en-US" kern="100" dirty="0" err="1">
                <a:effectLst/>
                <a:latin typeface="Arial" panose="020B0604020202020204" pitchFamily="34" charset="0"/>
                <a:ea typeface="Aptos" panose="020B0004020202020204" pitchFamily="34" charset="0"/>
                <a:cs typeface="Arial" panose="020B0604020202020204" pitchFamily="34" charset="0"/>
              </a:rPr>
              <a:t>ip</a:t>
            </a:r>
            <a:r>
              <a:rPr lang="en-US" kern="100" dirty="0">
                <a:effectLst/>
                <a:latin typeface="Arial" panose="020B0604020202020204" pitchFamily="34" charset="0"/>
                <a:ea typeface="Aptos" panose="020B0004020202020204" pitchFamily="34" charset="0"/>
                <a:cs typeface="Arial" panose="020B0604020202020204" pitchFamily="34" charset="0"/>
              </a:rPr>
              <a:t>-ga/</a:t>
            </a:r>
            <a:r>
              <a:rPr lang="en-US" kern="100" dirty="0" err="1">
                <a:effectLst/>
                <a:latin typeface="Arial" panose="020B0604020202020204" pitchFamily="34" charset="0"/>
                <a:ea typeface="Aptos" panose="020B0004020202020204" pitchFamily="34" charset="0"/>
                <a:cs typeface="Arial" panose="020B0604020202020204" pitchFamily="34" charset="0"/>
              </a:rPr>
              <a:t>ipga.pdf</a:t>
            </a:r>
            <a:r>
              <a:rPr lang="en-US" kern="100" dirty="0">
                <a:effectLst/>
                <a:latin typeface="Arial" panose="020B0604020202020204" pitchFamily="34" charset="0"/>
                <a:ea typeface="Aptos" panose="020B0004020202020204" pitchFamily="34" charset="0"/>
                <a:cs typeface="Arial" panose="020B0604020202020204" pitchFamily="34" charset="0"/>
              </a:rPr>
              <a:t> </a:t>
            </a:r>
          </a:p>
          <a:p>
            <a:pPr marL="0" indent="0">
              <a:spcBef>
                <a:spcPts val="0"/>
              </a:spcBef>
              <a:buNone/>
            </a:pPr>
            <a:endParaRPr lang="en-US" dirty="0">
              <a:solidFill>
                <a:srgbClr val="000000"/>
              </a:solidFill>
              <a:latin typeface="Arial" panose="020B0604020202020204" pitchFamily="34" charset="0"/>
              <a:cs typeface="Arial" panose="020B0604020202020204" pitchFamily="34" charset="0"/>
            </a:endParaRPr>
          </a:p>
          <a:p>
            <a:pPr marL="0" marR="0" indent="0">
              <a:spcBef>
                <a:spcPts val="0"/>
              </a:spcBef>
              <a:spcAft>
                <a:spcPts val="0"/>
              </a:spcAft>
              <a:buNone/>
            </a:pPr>
            <a:r>
              <a:rPr lang="en-US" kern="100" dirty="0" err="1">
                <a:effectLst/>
                <a:latin typeface="Arial" panose="020B0604020202020204" pitchFamily="34" charset="0"/>
                <a:ea typeface="Aptos" panose="020B0004020202020204" pitchFamily="34" charset="0"/>
                <a:cs typeface="Arial" panose="020B0604020202020204" pitchFamily="34" charset="0"/>
              </a:rPr>
              <a:t>Azimonti</a:t>
            </a:r>
            <a:r>
              <a:rPr lang="en-US" kern="100" dirty="0">
                <a:effectLst/>
                <a:latin typeface="Arial" panose="020B0604020202020204" pitchFamily="34" charset="0"/>
                <a:ea typeface="Aptos" panose="020B0004020202020204" pitchFamily="34" charset="0"/>
                <a:cs typeface="Arial" panose="020B0604020202020204" pitchFamily="34" charset="0"/>
              </a:rPr>
              <a:t> G, Galimberti F, Marchetto F, </a:t>
            </a:r>
            <a:r>
              <a:rPr lang="en-US" kern="100" dirty="0" err="1">
                <a:effectLst/>
                <a:latin typeface="Arial" panose="020B0604020202020204" pitchFamily="34" charset="0"/>
                <a:ea typeface="Aptos" panose="020B0004020202020204" pitchFamily="34" charset="0"/>
                <a:cs typeface="Arial" panose="020B0604020202020204" pitchFamily="34" charset="0"/>
              </a:rPr>
              <a:t>Menaballi</a:t>
            </a:r>
            <a:r>
              <a:rPr lang="en-US" kern="100" dirty="0">
                <a:effectLst/>
                <a:latin typeface="Arial" panose="020B0604020202020204" pitchFamily="34" charset="0"/>
                <a:ea typeface="Aptos" panose="020B0004020202020204" pitchFamily="34" charset="0"/>
                <a:cs typeface="Arial" panose="020B0604020202020204" pitchFamily="34" charset="0"/>
              </a:rPr>
              <a:t> L, Ullucci S, </a:t>
            </a:r>
            <a:r>
              <a:rPr lang="en-US" kern="100" dirty="0" err="1">
                <a:effectLst/>
                <a:latin typeface="Arial" panose="020B0604020202020204" pitchFamily="34" charset="0"/>
                <a:ea typeface="Aptos" panose="020B0004020202020204" pitchFamily="34" charset="0"/>
                <a:cs typeface="Arial" panose="020B0604020202020204" pitchFamily="34" charset="0"/>
              </a:rPr>
              <a:t>Pellicioli</a:t>
            </a:r>
            <a:r>
              <a:rPr lang="en-US" kern="100" dirty="0">
                <a:effectLst/>
                <a:latin typeface="Arial" panose="020B0604020202020204" pitchFamily="34" charset="0"/>
                <a:ea typeface="Aptos" panose="020B0004020202020204" pitchFamily="34" charset="0"/>
                <a:cs typeface="Arial" panose="020B0604020202020204" pitchFamily="34" charset="0"/>
              </a:rPr>
              <a:t> F, Alessandra C, Lidia C, Alessio I, Angelo M, de Boer W and van der Voet H, 2015. Comparison of NOEC values to EC10/EC20 values, including confidence intervals, in aquatic and terrestrial ecotoxicological risk assessment. EFSA Supporting Publications, 12(12), p.906E. </a:t>
            </a:r>
          </a:p>
          <a:p>
            <a:pPr>
              <a:spcBef>
                <a:spcPts val="0"/>
              </a:spcBef>
            </a:pPr>
            <a:endParaRPr lang="en-US" kern="100" dirty="0">
              <a:effectLst/>
              <a:latin typeface="Arial" panose="020B0604020202020204" pitchFamily="34" charset="0"/>
              <a:ea typeface="Aptos" panose="020B0004020202020204" pitchFamily="34" charset="0"/>
              <a:cs typeface="Arial" panose="020B0604020202020204" pitchFamily="34" charset="0"/>
            </a:endParaRPr>
          </a:p>
          <a:p>
            <a:pPr marL="0" marR="0" indent="0">
              <a:spcBef>
                <a:spcPts val="0"/>
              </a:spcBef>
              <a:spcAft>
                <a:spcPts val="0"/>
              </a:spcAft>
              <a:buNone/>
            </a:pPr>
            <a:r>
              <a:rPr lang="en-US" kern="100" dirty="0">
                <a:effectLst/>
                <a:latin typeface="Arial" panose="020B0604020202020204" pitchFamily="34" charset="0"/>
                <a:ea typeface="Aptos" panose="020B0004020202020204" pitchFamily="34" charset="0"/>
                <a:cs typeface="Arial" panose="020B0604020202020204" pitchFamily="34" charset="0"/>
              </a:rPr>
              <a:t>Baas J, Jager T and </a:t>
            </a:r>
            <a:r>
              <a:rPr lang="en-US" kern="100" dirty="0" err="1">
                <a:effectLst/>
                <a:latin typeface="Arial" panose="020B0604020202020204" pitchFamily="34" charset="0"/>
                <a:ea typeface="Aptos" panose="020B0004020202020204" pitchFamily="34" charset="0"/>
                <a:cs typeface="Arial" panose="020B0604020202020204" pitchFamily="34" charset="0"/>
              </a:rPr>
              <a:t>Kooijman</a:t>
            </a:r>
            <a:r>
              <a:rPr lang="en-US" kern="100" dirty="0">
                <a:effectLst/>
                <a:latin typeface="Arial" panose="020B0604020202020204" pitchFamily="34" charset="0"/>
                <a:ea typeface="Aptos" panose="020B0004020202020204" pitchFamily="34" charset="0"/>
                <a:cs typeface="Arial" panose="020B0604020202020204" pitchFamily="34" charset="0"/>
              </a:rPr>
              <a:t> B, 2010. A review of DEB theory in assessing toxic effects of mixtures. Science of the Total Environment, 408, 3740–3745. </a:t>
            </a:r>
          </a:p>
          <a:p>
            <a:pPr>
              <a:spcBef>
                <a:spcPts val="0"/>
              </a:spcBef>
            </a:pPr>
            <a:endParaRPr lang="en-US" kern="100" dirty="0">
              <a:effectLst/>
              <a:latin typeface="Arial" panose="020B0604020202020204" pitchFamily="34" charset="0"/>
              <a:ea typeface="Aptos" panose="020B0004020202020204" pitchFamily="34" charset="0"/>
              <a:cs typeface="Arial" panose="020B0604020202020204" pitchFamily="34" charset="0"/>
            </a:endParaRPr>
          </a:p>
          <a:p>
            <a:pPr marL="0" marR="0" indent="0">
              <a:spcBef>
                <a:spcPts val="0"/>
              </a:spcBef>
              <a:spcAft>
                <a:spcPts val="0"/>
              </a:spcAft>
              <a:buNone/>
            </a:pPr>
            <a:r>
              <a:rPr lang="en-US" kern="100" dirty="0">
                <a:effectLst/>
                <a:latin typeface="Arial" panose="020B0604020202020204" pitchFamily="34" charset="0"/>
                <a:ea typeface="Aptos" panose="020B0004020202020204" pitchFamily="34" charset="0"/>
                <a:cs typeface="Arial" panose="020B0604020202020204" pitchFamily="34" charset="0"/>
              </a:rPr>
              <a:t>Baas J, Augustine S, Marques GM and </a:t>
            </a:r>
            <a:r>
              <a:rPr lang="en-US" kern="100" dirty="0" err="1">
                <a:effectLst/>
                <a:latin typeface="Arial" panose="020B0604020202020204" pitchFamily="34" charset="0"/>
                <a:ea typeface="Aptos" panose="020B0004020202020204" pitchFamily="34" charset="0"/>
                <a:cs typeface="Arial" panose="020B0604020202020204" pitchFamily="34" charset="0"/>
              </a:rPr>
              <a:t>Dorne</a:t>
            </a:r>
            <a:r>
              <a:rPr lang="en-US" kern="100" dirty="0">
                <a:effectLst/>
                <a:latin typeface="Arial" panose="020B0604020202020204" pitchFamily="34" charset="0"/>
                <a:ea typeface="Aptos" panose="020B0004020202020204" pitchFamily="34" charset="0"/>
                <a:cs typeface="Arial" panose="020B0604020202020204" pitchFamily="34" charset="0"/>
              </a:rPr>
              <a:t> JL, 2018. Dynamic energy budget models in ecological risk assessment: from principles to applications. Science of the Total Environment, 628–629, 249–260. </a:t>
            </a:r>
          </a:p>
          <a:p>
            <a:pPr>
              <a:spcBef>
                <a:spcPts val="0"/>
              </a:spcBef>
            </a:pPr>
            <a:endParaRPr lang="en-US" kern="100" dirty="0">
              <a:effectLst/>
              <a:latin typeface="Arial" panose="020B0604020202020204" pitchFamily="34" charset="0"/>
              <a:ea typeface="Aptos" panose="020B0004020202020204" pitchFamily="34" charset="0"/>
              <a:cs typeface="Arial" panose="020B0604020202020204" pitchFamily="34" charset="0"/>
            </a:endParaRPr>
          </a:p>
          <a:p>
            <a:pPr marL="0" marR="0" indent="0">
              <a:spcBef>
                <a:spcPts val="0"/>
              </a:spcBef>
              <a:spcAft>
                <a:spcPts val="0"/>
              </a:spcAft>
              <a:buNone/>
            </a:pPr>
            <a:r>
              <a:rPr lang="en-US" kern="100" dirty="0">
                <a:effectLst/>
                <a:latin typeface="Arial" panose="020B0604020202020204" pitchFamily="34" charset="0"/>
                <a:ea typeface="Aptos" panose="020B0004020202020204" pitchFamily="34" charset="0"/>
                <a:cs typeface="Arial" panose="020B0604020202020204" pitchFamily="34" charset="0"/>
              </a:rPr>
              <a:t>Backhaus T, Brooks BW and Kapustka L, 2010. Chemical risk assessment: pressures, perceptions and expectations. Integrated Environmental Assessment and Management,6, 323–324. </a:t>
            </a:r>
          </a:p>
          <a:p>
            <a:pPr>
              <a:spcBef>
                <a:spcPts val="0"/>
              </a:spcBef>
            </a:pPr>
            <a:endParaRPr lang="en-US" kern="100" dirty="0">
              <a:effectLst/>
              <a:latin typeface="Arial" panose="020B0604020202020204" pitchFamily="34" charset="0"/>
              <a:ea typeface="Aptos" panose="020B00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
        <p:nvSpPr>
          <p:cNvPr id="6" name="Title 1">
            <a:extLst>
              <a:ext uri="{FF2B5EF4-FFF2-40B4-BE49-F238E27FC236}">
                <a16:creationId xmlns:a16="http://schemas.microsoft.com/office/drawing/2014/main" id="{A7781DC6-5623-89AD-AF73-12166BDAE22C}"/>
              </a:ext>
            </a:extLst>
          </p:cNvPr>
          <p:cNvSpPr>
            <a:spLocks noGrp="1"/>
          </p:cNvSpPr>
          <p:nvPr>
            <p:ph type="title"/>
          </p:nvPr>
        </p:nvSpPr>
        <p:spPr>
          <a:xfrm>
            <a:off x="709159" y="-173832"/>
            <a:ext cx="10207430" cy="1325563"/>
          </a:xfrm>
        </p:spPr>
        <p:txBody>
          <a:bodyPr vert="horz" lIns="91440" tIns="45720" rIns="91440" bIns="45720" rtlCol="0" anchor="ctr">
            <a:normAutofit/>
          </a:bodyPr>
          <a:lstStyle/>
          <a:p>
            <a:pPr defTabSz="914400">
              <a:lnSpc>
                <a:spcPct val="90000"/>
              </a:lnSpc>
            </a:pPr>
            <a:r>
              <a:rPr lang="en-US" sz="3400" dirty="0"/>
              <a:t>References: Multipollutant Health Impacts</a:t>
            </a:r>
          </a:p>
        </p:txBody>
      </p:sp>
    </p:spTree>
    <p:extLst>
      <p:ext uri="{BB962C8B-B14F-4D97-AF65-F5344CB8AC3E}">
        <p14:creationId xmlns:p14="http://schemas.microsoft.com/office/powerpoint/2010/main" val="1163190358"/>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8135B5-B8CA-5985-151B-E8E75EB08C63}"/>
              </a:ext>
            </a:extLst>
          </p:cNvPr>
          <p:cNvSpPr>
            <a:spLocks noGrp="1"/>
          </p:cNvSpPr>
          <p:nvPr>
            <p:ph idx="4294967295"/>
          </p:nvPr>
        </p:nvSpPr>
        <p:spPr>
          <a:xfrm>
            <a:off x="838200" y="1545537"/>
            <a:ext cx="10515600" cy="5103961"/>
          </a:xfrm>
          <a:noFill/>
        </p:spPr>
        <p:txBody>
          <a:bodyPr wrap="square">
            <a:spAutoFit/>
          </a:bodyPr>
          <a:lstStyle/>
          <a:p>
            <a:pPr marL="0" indent="0" defTabSz="914400">
              <a:spcBef>
                <a:spcPts val="600"/>
              </a:spcBef>
              <a:spcAft>
                <a:spcPts val="1600"/>
              </a:spcAft>
              <a:buNone/>
            </a:pPr>
            <a:r>
              <a:rPr lang="en-US" dirty="0">
                <a:solidFill>
                  <a:srgbClr val="000000"/>
                </a:solidFill>
                <a:latin typeface="Arial" panose="020B0604020202020204" pitchFamily="34" charset="0"/>
                <a:cs typeface="Arial" panose="020B0604020202020204" pitchFamily="34" charset="0"/>
              </a:rPr>
              <a:t>Bjarnason SG, 2004. Toxicology of chemical mixtures: a review of mixtures assessment (No. DRDC-TM-2004-016). </a:t>
            </a:r>
            <a:r>
              <a:rPr lang="en-US" dirty="0" err="1">
                <a:solidFill>
                  <a:srgbClr val="000000"/>
                </a:solidFill>
                <a:latin typeface="Arial" panose="020B0604020202020204" pitchFamily="34" charset="0"/>
                <a:cs typeface="Arial" panose="020B0604020202020204" pitchFamily="34" charset="0"/>
              </a:rPr>
              <a:t>Defence</a:t>
            </a:r>
            <a:r>
              <a:rPr lang="en-US" dirty="0">
                <a:solidFill>
                  <a:srgbClr val="000000"/>
                </a:solidFill>
                <a:latin typeface="Arial" panose="020B0604020202020204" pitchFamily="34" charset="0"/>
                <a:cs typeface="Arial" panose="020B0604020202020204" pitchFamily="34" charset="0"/>
              </a:rPr>
              <a:t> research and Development Suffield (ALBERTA). </a:t>
            </a:r>
          </a:p>
          <a:p>
            <a:pPr marL="0" indent="0" defTabSz="914400">
              <a:spcBef>
                <a:spcPts val="600"/>
              </a:spcBef>
              <a:spcAft>
                <a:spcPts val="1600"/>
              </a:spcAft>
              <a:buNone/>
            </a:pPr>
            <a:r>
              <a:rPr lang="en-US" dirty="0">
                <a:solidFill>
                  <a:srgbClr val="000000"/>
                </a:solidFill>
                <a:latin typeface="Arial" panose="020B0604020202020204" pitchFamily="34" charset="0"/>
                <a:cs typeface="Arial" panose="020B0604020202020204" pitchFamily="34" charset="0"/>
              </a:rPr>
              <a:t>Bopp S, Berggren E, </a:t>
            </a:r>
            <a:r>
              <a:rPr lang="en-US" dirty="0" err="1">
                <a:solidFill>
                  <a:srgbClr val="000000"/>
                </a:solidFill>
                <a:latin typeface="Arial" panose="020B0604020202020204" pitchFamily="34" charset="0"/>
                <a:cs typeface="Arial" panose="020B0604020202020204" pitchFamily="34" charset="0"/>
              </a:rPr>
              <a:t>Kienzler</a:t>
            </a:r>
            <a:r>
              <a:rPr lang="en-US" dirty="0">
                <a:solidFill>
                  <a:srgbClr val="000000"/>
                </a:solidFill>
                <a:latin typeface="Arial" panose="020B0604020202020204" pitchFamily="34" charset="0"/>
                <a:cs typeface="Arial" panose="020B0604020202020204" pitchFamily="34" charset="0"/>
              </a:rPr>
              <a:t> A, van der Linden S and Worth A, 2015. Scientific methodologies for the assessment of combined effects of chemicals – a survey and literature review. JRC Technical Reports, 64. </a:t>
            </a:r>
          </a:p>
          <a:p>
            <a:pPr marL="0" indent="0" defTabSz="914400">
              <a:spcBef>
                <a:spcPts val="600"/>
              </a:spcBef>
              <a:spcAft>
                <a:spcPts val="1600"/>
              </a:spcAft>
              <a:buNone/>
            </a:pPr>
            <a:r>
              <a:rPr lang="en-US" dirty="0">
                <a:solidFill>
                  <a:srgbClr val="000000"/>
                </a:solidFill>
                <a:latin typeface="Arial" panose="020B0604020202020204" pitchFamily="34" charset="0"/>
                <a:cs typeface="Arial" panose="020B0604020202020204" pitchFamily="34" charset="0"/>
              </a:rPr>
              <a:t>Bopp SK, </a:t>
            </a:r>
            <a:r>
              <a:rPr lang="en-US" dirty="0" err="1">
                <a:solidFill>
                  <a:srgbClr val="000000"/>
                </a:solidFill>
                <a:latin typeface="Arial" panose="020B0604020202020204" pitchFamily="34" charset="0"/>
                <a:cs typeface="Arial" panose="020B0604020202020204" pitchFamily="34" charset="0"/>
              </a:rPr>
              <a:t>Kienzler</a:t>
            </a:r>
            <a:r>
              <a:rPr lang="en-US" dirty="0">
                <a:solidFill>
                  <a:srgbClr val="000000"/>
                </a:solidFill>
                <a:latin typeface="Arial" panose="020B0604020202020204" pitchFamily="34" charset="0"/>
                <a:cs typeface="Arial" panose="020B0604020202020204" pitchFamily="34" charset="0"/>
              </a:rPr>
              <a:t> A, van der Linden S, </a:t>
            </a:r>
            <a:r>
              <a:rPr lang="en-US" dirty="0" err="1">
                <a:solidFill>
                  <a:srgbClr val="000000"/>
                </a:solidFill>
                <a:latin typeface="Arial" panose="020B0604020202020204" pitchFamily="34" charset="0"/>
                <a:cs typeface="Arial" panose="020B0604020202020204" pitchFamily="34" charset="0"/>
              </a:rPr>
              <a:t>Richarz</a:t>
            </a:r>
            <a:r>
              <a:rPr lang="en-US" dirty="0">
                <a:solidFill>
                  <a:srgbClr val="000000"/>
                </a:solidFill>
                <a:latin typeface="Arial" panose="020B0604020202020204" pitchFamily="34" charset="0"/>
                <a:cs typeface="Arial" panose="020B0604020202020204" pitchFamily="34" charset="0"/>
              </a:rPr>
              <a:t> A-N, </a:t>
            </a:r>
            <a:r>
              <a:rPr lang="en-US" dirty="0" err="1">
                <a:solidFill>
                  <a:srgbClr val="000000"/>
                </a:solidFill>
                <a:latin typeface="Arial" panose="020B0604020202020204" pitchFamily="34" charset="0"/>
                <a:cs typeface="Arial" panose="020B0604020202020204" pitchFamily="34" charset="0"/>
              </a:rPr>
              <a:t>Triebe</a:t>
            </a:r>
            <a:r>
              <a:rPr lang="en-US" dirty="0">
                <a:solidFill>
                  <a:srgbClr val="000000"/>
                </a:solidFill>
                <a:latin typeface="Arial" panose="020B0604020202020204" pitchFamily="34" charset="0"/>
                <a:cs typeface="Arial" panose="020B0604020202020204" pitchFamily="34" charset="0"/>
              </a:rPr>
              <a:t> J and Worth A, 2016. Review of case studies on the human and environmental risk assessment of chemical mixtures: Identification of priorities, methodologies, data gaps, future needs. JRC Technical Reports. </a:t>
            </a:r>
          </a:p>
          <a:p>
            <a:pPr marL="0" indent="0" defTabSz="914400">
              <a:spcBef>
                <a:spcPts val="600"/>
              </a:spcBef>
              <a:spcAft>
                <a:spcPts val="1600"/>
              </a:spcAft>
              <a:buNone/>
            </a:pPr>
            <a:r>
              <a:rPr lang="en-US" dirty="0">
                <a:solidFill>
                  <a:srgbClr val="000000"/>
                </a:solidFill>
                <a:latin typeface="Arial" panose="020B0604020202020204" pitchFamily="34" charset="0"/>
                <a:cs typeface="Arial" panose="020B0604020202020204" pitchFamily="34" charset="0"/>
              </a:rPr>
              <a:t>Bopp SK, </a:t>
            </a:r>
            <a:r>
              <a:rPr lang="en-US" dirty="0" err="1">
                <a:solidFill>
                  <a:srgbClr val="000000"/>
                </a:solidFill>
                <a:latin typeface="Arial" panose="020B0604020202020204" pitchFamily="34" charset="0"/>
                <a:cs typeface="Arial" panose="020B0604020202020204" pitchFamily="34" charset="0"/>
              </a:rPr>
              <a:t>Barouki</a:t>
            </a:r>
            <a:r>
              <a:rPr lang="en-US" dirty="0">
                <a:solidFill>
                  <a:srgbClr val="000000"/>
                </a:solidFill>
                <a:latin typeface="Arial" panose="020B0604020202020204" pitchFamily="34" charset="0"/>
                <a:cs typeface="Arial" panose="020B0604020202020204" pitchFamily="34" charset="0"/>
              </a:rPr>
              <a:t> R, </a:t>
            </a:r>
            <a:r>
              <a:rPr lang="en-US" dirty="0" err="1">
                <a:solidFill>
                  <a:srgbClr val="000000"/>
                </a:solidFill>
                <a:latin typeface="Arial" panose="020B0604020202020204" pitchFamily="34" charset="0"/>
                <a:cs typeface="Arial" panose="020B0604020202020204" pitchFamily="34" charset="0"/>
              </a:rPr>
              <a:t>Brack</a:t>
            </a:r>
            <a:r>
              <a:rPr lang="en-US" dirty="0">
                <a:solidFill>
                  <a:srgbClr val="000000"/>
                </a:solidFill>
                <a:latin typeface="Arial" panose="020B0604020202020204" pitchFamily="34" charset="0"/>
                <a:cs typeface="Arial" panose="020B0604020202020204" pitchFamily="34" charset="0"/>
              </a:rPr>
              <a:t> W, Dalla Costa S, </a:t>
            </a:r>
            <a:r>
              <a:rPr lang="en-US" dirty="0" err="1">
                <a:solidFill>
                  <a:srgbClr val="000000"/>
                </a:solidFill>
                <a:latin typeface="Arial" panose="020B0604020202020204" pitchFamily="34" charset="0"/>
                <a:cs typeface="Arial" panose="020B0604020202020204" pitchFamily="34" charset="0"/>
              </a:rPr>
              <a:t>Dorne</a:t>
            </a:r>
            <a:r>
              <a:rPr lang="en-US" dirty="0">
                <a:solidFill>
                  <a:srgbClr val="000000"/>
                </a:solidFill>
                <a:latin typeface="Arial" panose="020B0604020202020204" pitchFamily="34" charset="0"/>
                <a:cs typeface="Arial" panose="020B0604020202020204" pitchFamily="34" charset="0"/>
              </a:rPr>
              <a:t> JLC, </a:t>
            </a:r>
            <a:r>
              <a:rPr lang="en-US" dirty="0" err="1">
                <a:solidFill>
                  <a:srgbClr val="000000"/>
                </a:solidFill>
                <a:latin typeface="Arial" panose="020B0604020202020204" pitchFamily="34" charset="0"/>
                <a:cs typeface="Arial" panose="020B0604020202020204" pitchFamily="34" charset="0"/>
              </a:rPr>
              <a:t>Drakvik</a:t>
            </a:r>
            <a:r>
              <a:rPr lang="en-US" dirty="0">
                <a:solidFill>
                  <a:srgbClr val="000000"/>
                </a:solidFill>
                <a:latin typeface="Arial" panose="020B0604020202020204" pitchFamily="34" charset="0"/>
                <a:cs typeface="Arial" panose="020B0604020202020204" pitchFamily="34" charset="0"/>
              </a:rPr>
              <a:t> PE, Faust M, Karjalainen TK, </a:t>
            </a:r>
            <a:r>
              <a:rPr lang="en-US" dirty="0" err="1">
                <a:solidFill>
                  <a:srgbClr val="000000"/>
                </a:solidFill>
                <a:latin typeface="Arial" panose="020B0604020202020204" pitchFamily="34" charset="0"/>
                <a:cs typeface="Arial" panose="020B0604020202020204" pitchFamily="34" charset="0"/>
              </a:rPr>
              <a:t>Kephalopoulos</a:t>
            </a:r>
            <a:r>
              <a:rPr lang="en-US" dirty="0">
                <a:solidFill>
                  <a:srgbClr val="000000"/>
                </a:solidFill>
                <a:latin typeface="Arial" panose="020B0604020202020204" pitchFamily="34" charset="0"/>
                <a:cs typeface="Arial" panose="020B0604020202020204" pitchFamily="34" charset="0"/>
              </a:rPr>
              <a:t> S, van </a:t>
            </a:r>
            <a:r>
              <a:rPr lang="en-US" dirty="0" err="1">
                <a:solidFill>
                  <a:srgbClr val="000000"/>
                </a:solidFill>
                <a:latin typeface="Arial" panose="020B0604020202020204" pitchFamily="34" charset="0"/>
                <a:cs typeface="Arial" panose="020B0604020202020204" pitchFamily="34" charset="0"/>
              </a:rPr>
              <a:t>Klaveren</a:t>
            </a:r>
            <a:r>
              <a:rPr lang="en-US" dirty="0">
                <a:solidFill>
                  <a:srgbClr val="000000"/>
                </a:solidFill>
                <a:latin typeface="Arial" panose="020B0604020202020204" pitchFamily="34" charset="0"/>
                <a:cs typeface="Arial" panose="020B0604020202020204" pitchFamily="34" charset="0"/>
              </a:rPr>
              <a:t> J and </a:t>
            </a:r>
            <a:r>
              <a:rPr lang="en-US" dirty="0" err="1">
                <a:solidFill>
                  <a:srgbClr val="000000"/>
                </a:solidFill>
                <a:latin typeface="Arial" panose="020B0604020202020204" pitchFamily="34" charset="0"/>
                <a:cs typeface="Arial" panose="020B0604020202020204" pitchFamily="34" charset="0"/>
              </a:rPr>
              <a:t>Kolossa</a:t>
            </a:r>
            <a:r>
              <a:rPr lang="en-US" dirty="0">
                <a:solidFill>
                  <a:srgbClr val="000000"/>
                </a:solidFill>
                <a:latin typeface="Arial" panose="020B0604020202020204" pitchFamily="34" charset="0"/>
                <a:cs typeface="Arial" panose="020B0604020202020204" pitchFamily="34" charset="0"/>
              </a:rPr>
              <a:t>-Gehring M, 2018. Current EU research activities on combined exposure to multiple chemicals. Environment International, 120, 544–562. </a:t>
            </a:r>
          </a:p>
          <a:p>
            <a:pPr marL="0" indent="0" defTabSz="914400">
              <a:spcBef>
                <a:spcPts val="600"/>
              </a:spcBef>
              <a:spcAft>
                <a:spcPts val="1600"/>
              </a:spcAft>
              <a:buNone/>
            </a:pPr>
            <a:r>
              <a:rPr lang="en-US" dirty="0">
                <a:solidFill>
                  <a:srgbClr val="000000"/>
                </a:solidFill>
                <a:latin typeface="Arial" panose="020B0604020202020204" pitchFamily="34" charset="0"/>
                <a:cs typeface="Arial" panose="020B0604020202020204" pitchFamily="34" charset="0"/>
              </a:rPr>
              <a:t> </a:t>
            </a:r>
          </a:p>
          <a:p>
            <a:pPr marL="0" indent="0" defTabSz="914400">
              <a:spcBef>
                <a:spcPts val="600"/>
              </a:spcBef>
              <a:spcAft>
                <a:spcPts val="1600"/>
              </a:spcAft>
              <a:buNone/>
            </a:pPr>
            <a:endParaRPr lang="en-US" dirty="0">
              <a:solidFill>
                <a:srgbClr val="000000"/>
              </a:solidFill>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181E0C6F-C02F-12BB-9441-927EACFE5BAB}"/>
              </a:ext>
            </a:extLst>
          </p:cNvPr>
          <p:cNvSpPr>
            <a:spLocks noGrp="1"/>
          </p:cNvSpPr>
          <p:nvPr>
            <p:ph type="title"/>
          </p:nvPr>
        </p:nvSpPr>
        <p:spPr>
          <a:xfrm>
            <a:off x="709159" y="-173832"/>
            <a:ext cx="10207430" cy="1325563"/>
          </a:xfrm>
        </p:spPr>
        <p:txBody>
          <a:bodyPr vert="horz" lIns="91440" tIns="45720" rIns="91440" bIns="45720" rtlCol="0" anchor="ctr">
            <a:normAutofit/>
          </a:bodyPr>
          <a:lstStyle/>
          <a:p>
            <a:pPr defTabSz="914400">
              <a:lnSpc>
                <a:spcPct val="90000"/>
              </a:lnSpc>
            </a:pPr>
            <a:r>
              <a:rPr lang="en-US" sz="3400" dirty="0"/>
              <a:t>References: Multipollutant Health Impacts</a:t>
            </a:r>
          </a:p>
        </p:txBody>
      </p:sp>
    </p:spTree>
    <p:extLst>
      <p:ext uri="{BB962C8B-B14F-4D97-AF65-F5344CB8AC3E}">
        <p14:creationId xmlns:p14="http://schemas.microsoft.com/office/powerpoint/2010/main" val="239152828"/>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8135B5-B8CA-5985-151B-E8E75EB08C63}"/>
              </a:ext>
            </a:extLst>
          </p:cNvPr>
          <p:cNvSpPr>
            <a:spLocks noGrp="1"/>
          </p:cNvSpPr>
          <p:nvPr>
            <p:ph idx="4294967295"/>
          </p:nvPr>
        </p:nvSpPr>
        <p:spPr>
          <a:xfrm>
            <a:off x="838200" y="1151731"/>
            <a:ext cx="10515600" cy="4554537"/>
          </a:xfrm>
        </p:spPr>
        <p:txBody>
          <a:bodyPr vert="horz" lIns="91440" tIns="45720" rIns="91440" bIns="45720" rtlCol="0">
            <a:noAutofit/>
          </a:bodyPr>
          <a:lstStyle/>
          <a:p>
            <a:pPr marL="0" indent="0">
              <a:spcBef>
                <a:spcPts val="0"/>
              </a:spcBef>
              <a:buNone/>
            </a:pPr>
            <a:r>
              <a:rPr lang="en-US" kern="100" dirty="0" err="1">
                <a:latin typeface="Arial" panose="020B0604020202020204" pitchFamily="34" charset="0"/>
                <a:cs typeface="Arial" panose="020B0604020202020204" pitchFamily="34" charset="0"/>
              </a:rPr>
              <a:t>Bosgra</a:t>
            </a:r>
            <a:r>
              <a:rPr lang="en-US" kern="100" dirty="0">
                <a:latin typeface="Arial" panose="020B0604020202020204" pitchFamily="34" charset="0"/>
                <a:cs typeface="Arial" panose="020B0604020202020204" pitchFamily="34" charset="0"/>
              </a:rPr>
              <a:t> S, van der Voet H, Boon PE and Slob W, 2009. An integrated probabilistic framework for cumulative risk assessment of common mechanism chemicals in food: an example with organophosphorus pesticides. Regulatory Toxicology and Pharmacology., 54, 124–133. https://</a:t>
            </a:r>
            <a:r>
              <a:rPr lang="en-US" kern="100" dirty="0" err="1">
                <a:latin typeface="Arial" panose="020B0604020202020204" pitchFamily="34" charset="0"/>
                <a:cs typeface="Arial" panose="020B0604020202020204" pitchFamily="34" charset="0"/>
              </a:rPr>
              <a:t>doi.org</a:t>
            </a:r>
            <a:r>
              <a:rPr lang="en-US" kern="100" dirty="0">
                <a:latin typeface="Arial" panose="020B0604020202020204" pitchFamily="34" charset="0"/>
                <a:cs typeface="Arial" panose="020B0604020202020204" pitchFamily="34" charset="0"/>
              </a:rPr>
              <a:t>/10.1016/j.yrtph.2009.03.004 </a:t>
            </a:r>
          </a:p>
          <a:p>
            <a:pPr marL="0" indent="0">
              <a:spcBef>
                <a:spcPts val="0"/>
              </a:spcBef>
              <a:buNone/>
            </a:pPr>
            <a:r>
              <a:rPr lang="en-US" kern="100" dirty="0">
                <a:latin typeface="Arial" panose="020B0604020202020204" pitchFamily="34" charset="0"/>
                <a:cs typeface="Arial" panose="020B0604020202020204" pitchFamily="34" charset="0"/>
              </a:rPr>
              <a:t> </a:t>
            </a:r>
          </a:p>
          <a:p>
            <a:pPr marL="0" indent="0">
              <a:spcBef>
                <a:spcPts val="0"/>
              </a:spcBef>
              <a:buNone/>
            </a:pPr>
            <a:r>
              <a:rPr lang="en-US" kern="100" dirty="0">
                <a:latin typeface="Arial" panose="020B0604020202020204" pitchFamily="34" charset="0"/>
                <a:cs typeface="Arial" panose="020B0604020202020204" pitchFamily="34" charset="0"/>
              </a:rPr>
              <a:t>van </a:t>
            </a:r>
            <a:r>
              <a:rPr lang="en-US" kern="100" dirty="0" err="1">
                <a:latin typeface="Arial" panose="020B0604020202020204" pitchFamily="34" charset="0"/>
                <a:cs typeface="Arial" panose="020B0604020202020204" pitchFamily="34" charset="0"/>
              </a:rPr>
              <a:t>Broekhuizen</a:t>
            </a:r>
            <a:r>
              <a:rPr lang="en-US" kern="100" dirty="0">
                <a:latin typeface="Arial" panose="020B0604020202020204" pitchFamily="34" charset="0"/>
                <a:cs typeface="Arial" panose="020B0604020202020204" pitchFamily="34" charset="0"/>
              </a:rPr>
              <a:t> FA, </a:t>
            </a:r>
            <a:r>
              <a:rPr lang="en-US" kern="100" dirty="0" err="1">
                <a:latin typeface="Arial" panose="020B0604020202020204" pitchFamily="34" charset="0"/>
                <a:cs typeface="Arial" panose="020B0604020202020204" pitchFamily="34" charset="0"/>
              </a:rPr>
              <a:t>Posthuma</a:t>
            </a:r>
            <a:r>
              <a:rPr lang="en-US" kern="100" dirty="0">
                <a:latin typeface="Arial" panose="020B0604020202020204" pitchFamily="34" charset="0"/>
                <a:cs typeface="Arial" panose="020B0604020202020204" pitchFamily="34" charset="0"/>
              </a:rPr>
              <a:t> L and </a:t>
            </a:r>
            <a:r>
              <a:rPr lang="en-US" kern="100" dirty="0" err="1">
                <a:latin typeface="Arial" panose="020B0604020202020204" pitchFamily="34" charset="0"/>
                <a:cs typeface="Arial" panose="020B0604020202020204" pitchFamily="34" charset="0"/>
              </a:rPr>
              <a:t>Traas</a:t>
            </a:r>
            <a:r>
              <a:rPr lang="en-US" kern="100" dirty="0">
                <a:latin typeface="Arial" panose="020B0604020202020204" pitchFamily="34" charset="0"/>
                <a:cs typeface="Arial" panose="020B0604020202020204" pitchFamily="34" charset="0"/>
              </a:rPr>
              <a:t> TP (RIVM), 2016. Addressing combined effects of chemicals in environmental safety assessment under REACH – A thought starter. 36 pp. Available online: https://</a:t>
            </a:r>
            <a:r>
              <a:rPr lang="en-US" kern="100" dirty="0" err="1">
                <a:latin typeface="Arial" panose="020B0604020202020204" pitchFamily="34" charset="0"/>
                <a:cs typeface="Arial" panose="020B0604020202020204" pitchFamily="34" charset="0"/>
              </a:rPr>
              <a:t>www.rivm</a:t>
            </a:r>
            <a:r>
              <a:rPr lang="en-US" kern="100" dirty="0">
                <a:latin typeface="Arial" panose="020B0604020202020204" pitchFamily="34" charset="0"/>
                <a:cs typeface="Arial" panose="020B0604020202020204" pitchFamily="34" charset="0"/>
              </a:rPr>
              <a:t>. </a:t>
            </a:r>
          </a:p>
          <a:p>
            <a:pPr marL="0" indent="0">
              <a:spcBef>
                <a:spcPts val="0"/>
              </a:spcBef>
              <a:buNone/>
            </a:pPr>
            <a:r>
              <a:rPr lang="en-US" kern="100" dirty="0">
                <a:latin typeface="Arial" panose="020B0604020202020204" pitchFamily="34" charset="0"/>
                <a:cs typeface="Arial" panose="020B0604020202020204" pitchFamily="34" charset="0"/>
              </a:rPr>
              <a:t> </a:t>
            </a:r>
          </a:p>
          <a:p>
            <a:pPr marL="0" indent="0">
              <a:spcBef>
                <a:spcPts val="0"/>
              </a:spcBef>
              <a:buNone/>
            </a:pPr>
            <a:r>
              <a:rPr lang="en-US" kern="100" dirty="0">
                <a:latin typeface="Arial" panose="020B0604020202020204" pitchFamily="34" charset="0"/>
                <a:cs typeface="Arial" panose="020B0604020202020204" pitchFamily="34" charset="0"/>
              </a:rPr>
              <a:t>Carvalho RN, </a:t>
            </a:r>
            <a:r>
              <a:rPr lang="en-US" kern="100" dirty="0" err="1">
                <a:latin typeface="Arial" panose="020B0604020202020204" pitchFamily="34" charset="0"/>
                <a:cs typeface="Arial" panose="020B0604020202020204" pitchFamily="34" charset="0"/>
              </a:rPr>
              <a:t>Arukwe</a:t>
            </a:r>
            <a:r>
              <a:rPr lang="en-US" kern="100" dirty="0">
                <a:latin typeface="Arial" panose="020B0604020202020204" pitchFamily="34" charset="0"/>
                <a:cs typeface="Arial" panose="020B0604020202020204" pitchFamily="34" charset="0"/>
              </a:rPr>
              <a:t> A, </a:t>
            </a:r>
            <a:r>
              <a:rPr lang="en-US" kern="100" dirty="0" err="1">
                <a:latin typeface="Arial" panose="020B0604020202020204" pitchFamily="34" charset="0"/>
                <a:cs typeface="Arial" panose="020B0604020202020204" pitchFamily="34" charset="0"/>
              </a:rPr>
              <a:t>Ait</a:t>
            </a:r>
            <a:r>
              <a:rPr lang="en-US" kern="100" dirty="0">
                <a:latin typeface="Arial" panose="020B0604020202020204" pitchFamily="34" charset="0"/>
                <a:cs typeface="Arial" panose="020B0604020202020204" pitchFamily="34" charset="0"/>
              </a:rPr>
              <a:t>-Aissa S, </a:t>
            </a:r>
            <a:r>
              <a:rPr lang="en-US" kern="100" dirty="0" err="1">
                <a:latin typeface="Arial" panose="020B0604020202020204" pitchFamily="34" charset="0"/>
                <a:cs typeface="Arial" panose="020B0604020202020204" pitchFamily="34" charset="0"/>
              </a:rPr>
              <a:t>Bado-Nilles</a:t>
            </a:r>
            <a:r>
              <a:rPr lang="en-US" kern="100" dirty="0">
                <a:latin typeface="Arial" panose="020B0604020202020204" pitchFamily="34" charset="0"/>
                <a:cs typeface="Arial" panose="020B0604020202020204" pitchFamily="34" charset="0"/>
              </a:rPr>
              <a:t> A, </a:t>
            </a:r>
            <a:r>
              <a:rPr lang="en-US" kern="100" dirty="0" err="1">
                <a:latin typeface="Arial" panose="020B0604020202020204" pitchFamily="34" charset="0"/>
                <a:cs typeface="Arial" panose="020B0604020202020204" pitchFamily="34" charset="0"/>
              </a:rPr>
              <a:t>Balzamo</a:t>
            </a:r>
            <a:r>
              <a:rPr lang="en-US" kern="100" dirty="0">
                <a:latin typeface="Arial" panose="020B0604020202020204" pitchFamily="34" charset="0"/>
                <a:cs typeface="Arial" panose="020B0604020202020204" pitchFamily="34" charset="0"/>
              </a:rPr>
              <a:t> S, </a:t>
            </a:r>
            <a:r>
              <a:rPr lang="en-US" kern="100" dirty="0" err="1">
                <a:latin typeface="Arial" panose="020B0604020202020204" pitchFamily="34" charset="0"/>
                <a:cs typeface="Arial" panose="020B0604020202020204" pitchFamily="34" charset="0"/>
              </a:rPr>
              <a:t>Baun</a:t>
            </a:r>
            <a:r>
              <a:rPr lang="en-US" kern="100" dirty="0">
                <a:latin typeface="Arial" panose="020B0604020202020204" pitchFamily="34" charset="0"/>
                <a:cs typeface="Arial" panose="020B0604020202020204" pitchFamily="34" charset="0"/>
              </a:rPr>
              <a:t> A, Belkin S, Blaha L, </a:t>
            </a:r>
            <a:r>
              <a:rPr lang="en-US" kern="100" dirty="0" err="1">
                <a:latin typeface="Arial" panose="020B0604020202020204" pitchFamily="34" charset="0"/>
                <a:cs typeface="Arial" panose="020B0604020202020204" pitchFamily="34" charset="0"/>
              </a:rPr>
              <a:t>Brion</a:t>
            </a:r>
            <a:r>
              <a:rPr lang="en-US" kern="100" dirty="0">
                <a:latin typeface="Arial" panose="020B0604020202020204" pitchFamily="34" charset="0"/>
                <a:cs typeface="Arial" panose="020B0604020202020204" pitchFamily="34" charset="0"/>
              </a:rPr>
              <a:t> F, Conti D and </a:t>
            </a:r>
            <a:r>
              <a:rPr lang="en-US" kern="100" dirty="0" err="1">
                <a:latin typeface="Arial" panose="020B0604020202020204" pitchFamily="34" charset="0"/>
                <a:cs typeface="Arial" panose="020B0604020202020204" pitchFamily="34" charset="0"/>
              </a:rPr>
              <a:t>Creusot</a:t>
            </a:r>
            <a:r>
              <a:rPr lang="en-US" kern="100" dirty="0">
                <a:latin typeface="Arial" panose="020B0604020202020204" pitchFamily="34" charset="0"/>
                <a:cs typeface="Arial" panose="020B0604020202020204" pitchFamily="34" charset="0"/>
              </a:rPr>
              <a:t> N, 2014. Mixtures of chemical pollutants at European legislation safety concentrations: how safe are they? Toxicological Sciences, 141, 218–233. </a:t>
            </a:r>
          </a:p>
          <a:p>
            <a:pPr marL="0" indent="0">
              <a:spcBef>
                <a:spcPts val="0"/>
              </a:spcBef>
              <a:buNone/>
            </a:pPr>
            <a:r>
              <a:rPr lang="en-US" kern="100" dirty="0">
                <a:latin typeface="Arial" panose="020B0604020202020204" pitchFamily="34" charset="0"/>
                <a:cs typeface="Arial" panose="020B0604020202020204" pitchFamily="34" charset="0"/>
              </a:rPr>
              <a:t> </a:t>
            </a:r>
          </a:p>
          <a:p>
            <a:pPr marL="0" indent="0">
              <a:spcBef>
                <a:spcPts val="0"/>
              </a:spcBef>
              <a:buNone/>
            </a:pPr>
            <a:r>
              <a:rPr lang="en-US" kern="100" dirty="0" err="1">
                <a:latin typeface="Arial" panose="020B0604020202020204" pitchFamily="34" charset="0"/>
                <a:cs typeface="Arial" panose="020B0604020202020204" pitchFamily="34" charset="0"/>
              </a:rPr>
              <a:t>Cedergreen</a:t>
            </a:r>
            <a:r>
              <a:rPr lang="en-US" kern="100" dirty="0">
                <a:latin typeface="Arial" panose="020B0604020202020204" pitchFamily="34" charset="0"/>
                <a:cs typeface="Arial" panose="020B0604020202020204" pitchFamily="34" charset="0"/>
              </a:rPr>
              <a:t> N, 2014. Quantifying synergy: a systematic review of mixture toxicity studies within environmental toxicology. </a:t>
            </a:r>
            <a:r>
              <a:rPr lang="en-US" kern="100" dirty="0" err="1">
                <a:latin typeface="Arial" panose="020B0604020202020204" pitchFamily="34" charset="0"/>
                <a:cs typeface="Arial" panose="020B0604020202020204" pitchFamily="34" charset="0"/>
              </a:rPr>
              <a:t>PLoS</a:t>
            </a:r>
            <a:r>
              <a:rPr lang="en-US" kern="100" dirty="0">
                <a:latin typeface="Arial" panose="020B0604020202020204" pitchFamily="34" charset="0"/>
                <a:cs typeface="Arial" panose="020B0604020202020204" pitchFamily="34" charset="0"/>
              </a:rPr>
              <a:t> ONE, 9, e96580. https://</a:t>
            </a:r>
            <a:r>
              <a:rPr lang="en-US" kern="100" dirty="0" err="1">
                <a:latin typeface="Arial" panose="020B0604020202020204" pitchFamily="34" charset="0"/>
                <a:cs typeface="Arial" panose="020B0604020202020204" pitchFamily="34" charset="0"/>
              </a:rPr>
              <a:t>doi.org</a:t>
            </a:r>
            <a:r>
              <a:rPr lang="en-US" kern="100" dirty="0">
                <a:latin typeface="Arial" panose="020B0604020202020204" pitchFamily="34" charset="0"/>
                <a:cs typeface="Arial" panose="020B0604020202020204" pitchFamily="34" charset="0"/>
              </a:rPr>
              <a:t>/10.1371/journal.pone.0096580 </a:t>
            </a:r>
          </a:p>
          <a:p>
            <a:pPr marL="0" indent="0">
              <a:spcBef>
                <a:spcPts val="0"/>
              </a:spcBef>
              <a:buNone/>
            </a:pPr>
            <a:r>
              <a:rPr lang="en-US" kern="100" dirty="0">
                <a:latin typeface="Arial" panose="020B0604020202020204" pitchFamily="34" charset="0"/>
                <a:cs typeface="Arial" panose="020B0604020202020204" pitchFamily="34" charset="0"/>
              </a:rPr>
              <a:t> </a:t>
            </a:r>
          </a:p>
          <a:p>
            <a:pPr marL="0" indent="0">
              <a:spcBef>
                <a:spcPts val="0"/>
              </a:spcBef>
              <a:buNone/>
            </a:pPr>
            <a:r>
              <a:rPr lang="en-US" kern="100" dirty="0" err="1">
                <a:latin typeface="Arial" panose="020B0604020202020204" pitchFamily="34" charset="0"/>
                <a:cs typeface="Arial" panose="020B0604020202020204" pitchFamily="34" charset="0"/>
              </a:rPr>
              <a:t>Cedergreen</a:t>
            </a:r>
            <a:r>
              <a:rPr lang="en-US" kern="100" dirty="0">
                <a:latin typeface="Arial" panose="020B0604020202020204" pitchFamily="34" charset="0"/>
                <a:cs typeface="Arial" panose="020B0604020202020204" pitchFamily="34" charset="0"/>
              </a:rPr>
              <a:t> N, Dalhoff K, Li D, </a:t>
            </a:r>
            <a:r>
              <a:rPr lang="en-US" kern="100" dirty="0" err="1">
                <a:latin typeface="Arial" panose="020B0604020202020204" pitchFamily="34" charset="0"/>
                <a:cs typeface="Arial" panose="020B0604020202020204" pitchFamily="34" charset="0"/>
              </a:rPr>
              <a:t>Gottardi</a:t>
            </a:r>
            <a:r>
              <a:rPr lang="en-US" kern="100" dirty="0">
                <a:latin typeface="Arial" panose="020B0604020202020204" pitchFamily="34" charset="0"/>
                <a:cs typeface="Arial" panose="020B0604020202020204" pitchFamily="34" charset="0"/>
              </a:rPr>
              <a:t> M and </a:t>
            </a:r>
            <a:r>
              <a:rPr lang="en-US" kern="100" dirty="0" err="1">
                <a:latin typeface="Arial" panose="020B0604020202020204" pitchFamily="34" charset="0"/>
                <a:cs typeface="Arial" panose="020B0604020202020204" pitchFamily="34" charset="0"/>
              </a:rPr>
              <a:t>Kretschmann</a:t>
            </a:r>
            <a:r>
              <a:rPr lang="en-US" kern="100" dirty="0">
                <a:latin typeface="Arial" panose="020B0604020202020204" pitchFamily="34" charset="0"/>
                <a:cs typeface="Arial" panose="020B0604020202020204" pitchFamily="34" charset="0"/>
              </a:rPr>
              <a:t> AC, 2017. Can toxicokinetic and toxicodynamic modeling be used to understand and predict synergistic interactions between chemicals? Environmental Science and Technology, 51, 14379–14389</a:t>
            </a:r>
          </a:p>
          <a:p>
            <a:pPr marL="0" indent="0">
              <a:spcBef>
                <a:spcPts val="0"/>
              </a:spcBef>
              <a:buNone/>
            </a:pPr>
            <a:endParaRPr lang="en-US" kern="100" dirty="0">
              <a:latin typeface="Arial" panose="020B0604020202020204" pitchFamily="34" charset="0"/>
              <a:cs typeface="Arial" panose="020B0604020202020204" pitchFamily="34" charset="0"/>
            </a:endParaRPr>
          </a:p>
        </p:txBody>
      </p:sp>
      <p:sp>
        <p:nvSpPr>
          <p:cNvPr id="5" name="Title 1">
            <a:extLst>
              <a:ext uri="{FF2B5EF4-FFF2-40B4-BE49-F238E27FC236}">
                <a16:creationId xmlns:a16="http://schemas.microsoft.com/office/drawing/2014/main" id="{AB733429-8B96-8BA9-6ADF-4BD3B64697F7}"/>
              </a:ext>
            </a:extLst>
          </p:cNvPr>
          <p:cNvSpPr>
            <a:spLocks noGrp="1"/>
          </p:cNvSpPr>
          <p:nvPr>
            <p:ph type="title"/>
          </p:nvPr>
        </p:nvSpPr>
        <p:spPr>
          <a:xfrm>
            <a:off x="709159" y="-173832"/>
            <a:ext cx="10207430" cy="1325563"/>
          </a:xfrm>
        </p:spPr>
        <p:txBody>
          <a:bodyPr vert="horz" lIns="91440" tIns="45720" rIns="91440" bIns="45720" rtlCol="0" anchor="ctr">
            <a:normAutofit/>
          </a:bodyPr>
          <a:lstStyle/>
          <a:p>
            <a:pPr defTabSz="914400">
              <a:lnSpc>
                <a:spcPct val="90000"/>
              </a:lnSpc>
            </a:pPr>
            <a:r>
              <a:rPr lang="en-US" sz="3400" dirty="0"/>
              <a:t>References: Multipollutant Health Impacts</a:t>
            </a:r>
          </a:p>
        </p:txBody>
      </p:sp>
    </p:spTree>
    <p:extLst>
      <p:ext uri="{BB962C8B-B14F-4D97-AF65-F5344CB8AC3E}">
        <p14:creationId xmlns:p14="http://schemas.microsoft.com/office/powerpoint/2010/main" val="1387602299"/>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409286-CC2B-CA71-98FC-2C08A05EC86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D47B9E99-1D40-896F-4D56-9719CEC3D3A3}"/>
              </a:ext>
            </a:extLst>
          </p:cNvPr>
          <p:cNvSpPr txBox="1"/>
          <p:nvPr/>
        </p:nvSpPr>
        <p:spPr>
          <a:xfrm>
            <a:off x="529645" y="1176718"/>
            <a:ext cx="11132709" cy="3581109"/>
          </a:xfrm>
          <a:prstGeom prst="rect">
            <a:avLst/>
          </a:prstGeom>
          <a:noFill/>
        </p:spPr>
        <p:txBody>
          <a:bodyPr wrap="square">
            <a:spAutoFit/>
          </a:bodyPr>
          <a:lstStyle/>
          <a:p>
            <a:pPr marL="0" marR="0" lvl="0" indent="-406390" algn="l" defTabSz="914400" rtl="0" eaLnBrk="1" fontAlgn="auto" latinLnBrk="0" hangingPunct="1">
              <a:lnSpc>
                <a:spcPct val="100000"/>
              </a:lnSpc>
              <a:spcBef>
                <a:spcPts val="1600"/>
              </a:spcBef>
              <a:spcAft>
                <a:spcPts val="1600"/>
              </a:spcAft>
              <a:buClrTx/>
              <a:buSzTx/>
              <a:buFontTx/>
              <a:buNone/>
              <a:tabLst/>
              <a:defRPr/>
            </a:pP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World Health Organization Regional Office for Europe. (2009). WHO guidelines for indoor air </a:t>
            </a:r>
            <a:r>
              <a:rPr kumimoji="0" lang="en-US"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quality:dampness</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and </a:t>
            </a:r>
            <a:r>
              <a:rPr kumimoji="0" lang="en-US"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mould</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t>
            </a:r>
            <a:r>
              <a:rPr kumimoji="0" lang="en-US"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World Health Organization</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228. https://</a:t>
            </a:r>
            <a:r>
              <a:rPr kumimoji="0" lang="en-US"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books.google.com</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/books/about/</a:t>
            </a:r>
            <a:r>
              <a:rPr kumimoji="0" lang="en-US"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WHO_Guidelines_for_Indoor_Air_Quality.html?hl</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t>
            </a:r>
            <a:r>
              <a:rPr kumimoji="0" lang="en-US"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es&amp;id</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=PxB8UUHihWgC</a:t>
            </a:r>
            <a:endParaRPr kumimoji="0" lang="en-US"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406390" algn="l" defTabSz="914400" rtl="0" eaLnBrk="1" fontAlgn="auto" latinLnBrk="0" hangingPunct="1">
              <a:lnSpc>
                <a:spcPct val="100000"/>
              </a:lnSpc>
              <a:spcBef>
                <a:spcPts val="1600"/>
              </a:spcBef>
              <a:spcAft>
                <a:spcPts val="1600"/>
              </a:spcAft>
              <a:buClrTx/>
              <a:buSzTx/>
              <a:buFontTx/>
              <a:buNone/>
              <a:tabLst/>
              <a:defRPr/>
            </a:pP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Zhang, D., Mui, K. W., &amp; Wong, L. T. (2023). Ten Questions Concerning Indoor Environmental Quality (IEQ) Models: The Development and Applications. </a:t>
            </a:r>
            <a:r>
              <a:rPr kumimoji="0" lang="en-US"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Applied Sciences 2023, Vol. 13, Page 3343</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t>
            </a:r>
            <a:r>
              <a:rPr kumimoji="0" lang="en-US"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13</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(5), 3343. https://</a:t>
            </a:r>
            <a:r>
              <a:rPr kumimoji="0" lang="en-US"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doi.org</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/10.3390/APP13053343</a:t>
            </a:r>
            <a:endParaRPr kumimoji="0" lang="en-US"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Zhao, Y., &amp; Li, D. (2023). Multi-domain indoor environmental quality in buildings: A review of their interaction and combined effects on occupant satisfaction. </a:t>
            </a:r>
            <a:r>
              <a:rPr kumimoji="0" lang="en-US"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Building and Environment</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t>
            </a:r>
            <a:r>
              <a:rPr kumimoji="0" lang="en-US"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228</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109844. https://</a:t>
            </a:r>
            <a:r>
              <a:rPr kumimoji="0" lang="en-US"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doi.org</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/10.1016/J.BUILDENV.2022.109844</a:t>
            </a:r>
            <a:endParaRPr kumimoji="0" lang="en-US"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Title 1">
            <a:extLst>
              <a:ext uri="{FF2B5EF4-FFF2-40B4-BE49-F238E27FC236}">
                <a16:creationId xmlns:a16="http://schemas.microsoft.com/office/drawing/2014/main" id="{DA7F545E-B38C-D3FF-CA28-A4FD4AE6D834}"/>
              </a:ext>
            </a:extLst>
          </p:cNvPr>
          <p:cNvSpPr>
            <a:spLocks noGrp="1"/>
          </p:cNvSpPr>
          <p:nvPr>
            <p:ph type="title"/>
          </p:nvPr>
        </p:nvSpPr>
        <p:spPr>
          <a:xfrm>
            <a:off x="709159" y="-173832"/>
            <a:ext cx="10207430" cy="1325563"/>
          </a:xfrm>
        </p:spPr>
        <p:txBody>
          <a:bodyPr vert="horz" lIns="91440" tIns="45720" rIns="91440" bIns="45720" rtlCol="0" anchor="ctr">
            <a:normAutofit/>
          </a:bodyPr>
          <a:lstStyle/>
          <a:p>
            <a:pPr defTabSz="914400">
              <a:lnSpc>
                <a:spcPct val="90000"/>
              </a:lnSpc>
            </a:pPr>
            <a:r>
              <a:rPr lang="en-US" sz="3400" dirty="0"/>
              <a:t>References: Multipollutant Health Impacts</a:t>
            </a:r>
          </a:p>
        </p:txBody>
      </p:sp>
    </p:spTree>
    <p:extLst>
      <p:ext uri="{BB962C8B-B14F-4D97-AF65-F5344CB8AC3E}">
        <p14:creationId xmlns:p14="http://schemas.microsoft.com/office/powerpoint/2010/main" val="339949426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2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3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p4ppTags>
  <Name>Three columns</Name>
  <PpLayout>32</PpLayout>
  <Index>14</Index>
</p4ppTags>
</file>

<file path=customXml/itemProps1.xml><?xml version="1.0" encoding="utf-8"?>
<ds:datastoreItem xmlns:ds="http://schemas.openxmlformats.org/officeDocument/2006/customXml" ds:itemID="{3289F7C6-9BB3-F446-954E-D11A27F33EB3}">
  <ds:schemaRefs/>
</ds:datastoreItem>
</file>

<file path=docProps/app.xml><?xml version="1.0" encoding="utf-8"?>
<Properties xmlns="http://schemas.openxmlformats.org/officeDocument/2006/extended-properties" xmlns:vt="http://schemas.openxmlformats.org/officeDocument/2006/docPropsVTypes">
  <Template/>
  <TotalTime>6804</TotalTime>
  <Words>8975</Words>
  <Application>Microsoft Macintosh PowerPoint</Application>
  <PresentationFormat>Widescreen</PresentationFormat>
  <Paragraphs>959</Paragraphs>
  <Slides>95</Slides>
  <Notes>40</Notes>
  <HiddenSlides>0</HiddenSlides>
  <MMClips>3</MMClips>
  <ScaleCrop>false</ScaleCrop>
  <HeadingPairs>
    <vt:vector size="6" baseType="variant">
      <vt:variant>
        <vt:lpstr>Fonts Used</vt:lpstr>
      </vt:variant>
      <vt:variant>
        <vt:i4>19</vt:i4>
      </vt:variant>
      <vt:variant>
        <vt:lpstr>Theme</vt:lpstr>
      </vt:variant>
      <vt:variant>
        <vt:i4>8</vt:i4>
      </vt:variant>
      <vt:variant>
        <vt:lpstr>Slide Titles</vt:lpstr>
      </vt:variant>
      <vt:variant>
        <vt:i4>95</vt:i4>
      </vt:variant>
    </vt:vector>
  </HeadingPairs>
  <TitlesOfParts>
    <vt:vector size="122" baseType="lpstr">
      <vt:lpstr>-apple-system</vt:lpstr>
      <vt:lpstr>游ゴシック</vt:lpstr>
      <vt:lpstr>Aptos</vt:lpstr>
      <vt:lpstr>Aptos Display</vt:lpstr>
      <vt:lpstr>Arial</vt:lpstr>
      <vt:lpstr>Calibri</vt:lpstr>
      <vt:lpstr>Franklin Gothic Book</vt:lpstr>
      <vt:lpstr>Franklin Gothic Demi</vt:lpstr>
      <vt:lpstr>Franklin Gothic Demi Cond</vt:lpstr>
      <vt:lpstr>Franklin Gothic Medium</vt:lpstr>
      <vt:lpstr>Gill Sans MT</vt:lpstr>
      <vt:lpstr>Helvetica</vt:lpstr>
      <vt:lpstr>Lato</vt:lpstr>
      <vt:lpstr>Roboto</vt:lpstr>
      <vt:lpstr>Roboto Medium</vt:lpstr>
      <vt:lpstr>Symbol</vt:lpstr>
      <vt:lpstr>Trebuchet MS</vt:lpstr>
      <vt:lpstr>Wingdings</vt:lpstr>
      <vt:lpstr>Wingdings 3</vt:lpstr>
      <vt:lpstr>Facet</vt:lpstr>
      <vt:lpstr>Custom Design</vt:lpstr>
      <vt:lpstr>1_Custom Design</vt:lpstr>
      <vt:lpstr>2_Custom Design</vt:lpstr>
      <vt:lpstr>1_Office Theme</vt:lpstr>
      <vt:lpstr>3_Custom Design</vt:lpstr>
      <vt:lpstr>Office Theme</vt:lpstr>
      <vt:lpstr>2_Office Theme</vt:lpstr>
      <vt:lpstr>PowerPoint Presentation</vt:lpstr>
      <vt:lpstr>Hi, I am honored to be here tonight!</vt:lpstr>
      <vt:lpstr>Thanks to my colleagues:</vt:lpstr>
      <vt:lpstr>Learning objectives</vt:lpstr>
      <vt:lpstr>PowerPoint Presentation</vt:lpstr>
      <vt:lpstr>PowerPoint Presentation</vt:lpstr>
      <vt:lpstr>My journey to you, starting in Papua New Guinea </vt:lpstr>
      <vt:lpstr>Surfaces looked dirty, yet patients did well</vt:lpstr>
      <vt:lpstr>Yet in the US, hospital infections are a leading cause of death</vt:lpstr>
      <vt:lpstr>PowerPoint Presentation</vt:lpstr>
      <vt:lpstr>Together we must unite building science &amp; medicine</vt:lpstr>
      <vt:lpstr>PowerPoint Presentation</vt:lpstr>
      <vt:lpstr>Air –our biggest environmental exposure </vt:lpstr>
      <vt:lpstr>Air –our biggest environmental exposure</vt:lpstr>
      <vt:lpstr>Air –our biggest environmental exposure</vt:lpstr>
      <vt:lpstr>IAQ affects much more than comfort and detectible odors</vt:lpstr>
      <vt:lpstr>A closer look at our indoor environment </vt:lpstr>
      <vt:lpstr>PowerPoint Presentation</vt:lpstr>
      <vt:lpstr>Genetic analysis tools have revealed a robust indoor microbial world </vt:lpstr>
      <vt:lpstr>PowerPoint Presentation</vt:lpstr>
      <vt:lpstr>PowerPoint Presentation</vt:lpstr>
      <vt:lpstr>PowerPoint Presentation</vt:lpstr>
      <vt:lpstr>PowerPoint Presentation</vt:lpstr>
      <vt:lpstr>PowerPoint Presentation</vt:lpstr>
      <vt:lpstr>PowerPoint Presentation</vt:lpstr>
      <vt:lpstr>My startling and eye-opening study 13 years ago</vt:lpstr>
      <vt:lpstr>2013 study: Patient infections and the indoor environment </vt:lpstr>
      <vt:lpstr>PowerPoint Presentation</vt:lpstr>
      <vt:lpstr>Infections in an assisted living environment over 4 yrs </vt:lpstr>
      <vt:lpstr>PowerPoint Presentation</vt:lpstr>
      <vt:lpstr>PowerPoint Presentation</vt:lpstr>
      <vt:lpstr>PowerPoint Presentation</vt:lpstr>
      <vt:lpstr>PowerPoint Presentation</vt:lpstr>
      <vt:lpstr>IAQ contaminants usually do not exist in isolation</vt:lpstr>
      <vt:lpstr>PowerPoint Presentation</vt:lpstr>
      <vt:lpstr>PowerPoint Presentation</vt:lpstr>
      <vt:lpstr>PowerPoint Presentation</vt:lpstr>
      <vt:lpstr>PowerPoint Presentation</vt:lpstr>
      <vt:lpstr>PowerPoint Presentation</vt:lpstr>
      <vt:lpstr>PowerPoint Presentation</vt:lpstr>
      <vt:lpstr>Analyze the composite health impact on human physiology</vt:lpstr>
      <vt:lpstr>PowerPoint Presentation</vt:lpstr>
      <vt:lpstr>PowerPoint Presentation</vt:lpstr>
      <vt:lpstr>PowerPoint Presentation</vt:lpstr>
      <vt:lpstr>Report through a dashboard which organs are most affected by IAQ</vt:lpstr>
      <vt:lpstr>And indicate when remediation is effective</vt:lpstr>
      <vt:lpstr>Measurements and trends can also be seen</vt:lpstr>
      <vt:lpstr>PowerPoint Presentation</vt:lpstr>
      <vt:lpstr>PowerPoint Presentation</vt:lpstr>
      <vt:lpstr>PowerPoint Presentation</vt:lpstr>
      <vt:lpstr>Give your building an "autonomic nervous system"</vt:lpstr>
      <vt:lpstr>PowerPoint Presentation</vt:lpstr>
      <vt:lpstr>PowerPoint Presentation</vt:lpstr>
      <vt:lpstr>PowerPoint Presentation</vt:lpstr>
      <vt:lpstr>PowerPoint Presentation</vt:lpstr>
      <vt:lpstr>PowerPoint Presentation</vt:lpstr>
      <vt:lpstr>PowerPoint Presentation</vt:lpstr>
      <vt:lpstr>Headwinds</vt:lpstr>
      <vt:lpstr>The cost of energy is more tangible than illness costs</vt:lpstr>
      <vt:lpstr>PowerPoint Presentation</vt:lpstr>
      <vt:lpstr>Tailwinds</vt:lpstr>
      <vt:lpstr>PowerPoint Presentation</vt:lpstr>
      <vt:lpstr>United Nations global event September 23, 2025</vt:lpstr>
      <vt:lpstr>PowerPoint Presentation</vt:lpstr>
      <vt:lpstr>PowerPoint Presentation</vt:lpstr>
      <vt:lpstr>If you don't have good metrics – you can get into big trouble!  </vt:lpstr>
      <vt:lpstr>PowerPoint Presentation</vt:lpstr>
      <vt:lpstr>PowerPoint Presentation</vt:lpstr>
      <vt:lpstr>Unintended Consequences of Air Cleaning Chemistry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 Particulate Matter</vt:lpstr>
      <vt:lpstr>References: CO2 and Ventilation</vt:lpstr>
      <vt:lpstr>References: CO2 and Ventilation</vt:lpstr>
      <vt:lpstr>References: Ozone, Nitrogen dioxide, Fungi</vt:lpstr>
      <vt:lpstr>References: Airborne Infection, Wells–Riley equation </vt:lpstr>
      <vt:lpstr>References: Airborne Infection, Wells–Riley equation </vt:lpstr>
      <vt:lpstr>References: Hospital IAQ and infections</vt:lpstr>
      <vt:lpstr>References: Microbes</vt:lpstr>
      <vt:lpstr>References: Microbes</vt:lpstr>
      <vt:lpstr>References: Microbes</vt:lpstr>
      <vt:lpstr>PowerPoint Presentation</vt:lpstr>
      <vt:lpstr>PowerPoint Presentation</vt:lpstr>
      <vt:lpstr>PowerPoint Presentation</vt:lpstr>
      <vt:lpstr>PowerPoint Presentation</vt:lpstr>
      <vt:lpstr>References: Multipollutant Health Impacts</vt:lpstr>
      <vt:lpstr>References: Multipollutant Health Impacts</vt:lpstr>
      <vt:lpstr>References: Multipollutant Health Impacts</vt:lpstr>
      <vt:lpstr>References: Multipollutant Health Impacts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Stephanie Taylor</dc:creator>
  <cp:lastModifiedBy>Stephanie Taylor, MD</cp:lastModifiedBy>
  <cp:revision>778</cp:revision>
  <dcterms:created xsi:type="dcterms:W3CDTF">2025-05-05T22:29:31Z</dcterms:created>
  <dcterms:modified xsi:type="dcterms:W3CDTF">2026-05-14T23:20:59Z</dcterms:modified>
</cp:coreProperties>
</file>